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embeddedFontLst>
    <p:embeddedFont>
      <p:font typeface="Playfair Display" panose="00000500000000000000" pitchFamily="2" charset="0"/>
      <p:regular r:id="rId15"/>
      <p:bold r:id="rId16"/>
      <p:italic r:id="rId17"/>
      <p:boldItalic r:id="rId18"/>
    </p:embeddedFont>
    <p:embeddedFont>
      <p:font typeface="Playfair Display ExtraBold" panose="020B0604020202020204" charset="0"/>
      <p:bold r:id="rId19"/>
      <p:boldItalic r:id="rId20"/>
    </p:embeddedFont>
    <p:embeddedFont>
      <p:font typeface="Roboto" panose="02000000000000000000" pitchFamily="2" charset="0"/>
      <p:regular r:id="rId21"/>
      <p:bold r:id="rId22"/>
      <p:italic r:id="rId23"/>
      <p:boldItalic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54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0.fntdata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font" Target="fonts/font9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8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e3f574415b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0" name="Google Shape;150;ge3f574415b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dbc2929fd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dbc2929fd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4" name="Google Shape;164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9" name="Google Shape;5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131f411bee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1131f411bee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2" name="Google Shape;7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13142024ba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113142024ba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113142024ba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113142024ba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1" name="Google Shape;13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f7d1f452a4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7" name="Google Shape;137;gf7d1f452a4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3" name="Google Shape;143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46402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n" b="1">
                <a:solidFill>
                  <a:srgbClr val="0000FF"/>
                </a:solidFill>
              </a:rPr>
              <a:t>Chelan-Douglas CHI </a:t>
            </a:r>
            <a:endParaRPr b="1">
              <a:solidFill>
                <a:srgbClr val="0000FF"/>
              </a:solidFill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567963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 b="1">
                <a:solidFill>
                  <a:srgbClr val="0000FF"/>
                </a:solidFill>
              </a:rPr>
              <a:t>February 9, 2022 </a:t>
            </a:r>
            <a:endParaRPr b="1">
              <a:solidFill>
                <a:srgbClr val="0000FF"/>
              </a:solidFill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09800" y="3277800"/>
            <a:ext cx="1324398" cy="13243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2"/>
          <p:cNvSpPr txBox="1">
            <a:spLocks noGrp="1"/>
          </p:cNvSpPr>
          <p:nvPr>
            <p:ph type="title"/>
          </p:nvPr>
        </p:nvSpPr>
        <p:spPr>
          <a:xfrm>
            <a:off x="229025" y="22460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 sz="3500">
                <a:solidFill>
                  <a:schemeClr val="dk2"/>
                </a:solidFill>
                <a:latin typeface="Playfair Display ExtraBold"/>
                <a:ea typeface="Playfair Display ExtraBold"/>
                <a:cs typeface="Playfair Display ExtraBold"/>
                <a:sym typeface="Playfair Display ExtraBold"/>
              </a:rPr>
              <a:t>Group Discussion </a:t>
            </a:r>
            <a:endParaRPr sz="3500">
              <a:solidFill>
                <a:schemeClr val="dk2"/>
              </a:solidFill>
              <a:latin typeface="Playfair Display ExtraBold"/>
              <a:ea typeface="Playfair Display ExtraBold"/>
              <a:cs typeface="Playfair Display ExtraBold"/>
              <a:sym typeface="Playfair Display ExtraBold"/>
            </a:endParaRPr>
          </a:p>
        </p:txBody>
      </p:sp>
      <p:sp>
        <p:nvSpPr>
          <p:cNvPr id="153" name="Google Shape;153;p22"/>
          <p:cNvSpPr txBox="1">
            <a:spLocks noGrp="1"/>
          </p:cNvSpPr>
          <p:nvPr>
            <p:ph type="body" idx="1"/>
          </p:nvPr>
        </p:nvSpPr>
        <p:spPr>
          <a:xfrm>
            <a:off x="229025" y="872550"/>
            <a:ext cx="8854800" cy="405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>
              <a:solidFill>
                <a:srgbClr val="0000FF"/>
              </a:solidFill>
            </a:endParaRPr>
          </a:p>
          <a:p>
            <a:pPr marL="457200" lvl="0" indent="-355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FF"/>
              </a:buClr>
              <a:buSzPts val="2000"/>
              <a:buChar char="●"/>
            </a:pPr>
            <a:r>
              <a:rPr lang="en" sz="2000" b="1">
                <a:solidFill>
                  <a:srgbClr val="0000FF"/>
                </a:solidFill>
              </a:rPr>
              <a:t>Report Out from Breakout Groups </a:t>
            </a:r>
            <a:endParaRPr sz="2000" b="1">
              <a:solidFill>
                <a:srgbClr val="0000FF"/>
              </a:solidFill>
            </a:endParaRPr>
          </a:p>
          <a:p>
            <a:pPr marL="457200" lvl="0" indent="-3556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000FF"/>
              </a:buClr>
              <a:buSzPts val="2000"/>
              <a:buChar char="●"/>
            </a:pPr>
            <a:r>
              <a:rPr lang="en" sz="2000" b="1">
                <a:solidFill>
                  <a:srgbClr val="0000FF"/>
                </a:solidFill>
              </a:rPr>
              <a:t> Group Discussion </a:t>
            </a:r>
            <a:endParaRPr sz="2000" b="1">
              <a:solidFill>
                <a:srgbClr val="0000FF"/>
              </a:solidFill>
            </a:endParaRPr>
          </a:p>
        </p:txBody>
      </p:sp>
      <p:pic>
        <p:nvPicPr>
          <p:cNvPr id="154" name="Google Shape;154;p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16475" y="3727750"/>
            <a:ext cx="1324398" cy="13243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3"/>
          <p:cNvSpPr txBox="1">
            <a:spLocks noGrp="1"/>
          </p:cNvSpPr>
          <p:nvPr>
            <p:ph type="title"/>
          </p:nvPr>
        </p:nvSpPr>
        <p:spPr>
          <a:xfrm>
            <a:off x="311700" y="3072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>
                <a:solidFill>
                  <a:srgbClr val="0000FF"/>
                </a:solidFill>
                <a:latin typeface="Playfair Display ExtraBold"/>
                <a:ea typeface="Playfair Display ExtraBold"/>
                <a:cs typeface="Playfair Display ExtraBold"/>
                <a:sym typeface="Playfair Display ExtraBold"/>
              </a:rPr>
              <a:t>CHI Meeting Evaluation:  </a:t>
            </a:r>
            <a:endParaRPr sz="3500">
              <a:solidFill>
                <a:srgbClr val="0000FF"/>
              </a:solidFill>
              <a:latin typeface="Playfair Display ExtraBold"/>
              <a:ea typeface="Playfair Display ExtraBold"/>
              <a:cs typeface="Playfair Display ExtraBold"/>
              <a:sym typeface="Playfair Display ExtraBold"/>
            </a:endParaRPr>
          </a:p>
        </p:txBody>
      </p:sp>
      <p:pic>
        <p:nvPicPr>
          <p:cNvPr id="160" name="Google Shape;160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16475" y="3727750"/>
            <a:ext cx="1324398" cy="13243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52750" y="1214525"/>
            <a:ext cx="3061024" cy="30610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4"/>
          <p:cNvSpPr txBox="1">
            <a:spLocks noGrp="1"/>
          </p:cNvSpPr>
          <p:nvPr>
            <p:ph type="title"/>
          </p:nvPr>
        </p:nvSpPr>
        <p:spPr>
          <a:xfrm>
            <a:off x="311700" y="171077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 sz="4800">
                <a:solidFill>
                  <a:schemeClr val="dk2"/>
                </a:solidFill>
              </a:rPr>
              <a:t>Thank you for attending! </a:t>
            </a:r>
            <a:endParaRPr sz="4800">
              <a:solidFill>
                <a:schemeClr val="dk2"/>
              </a:solidFill>
            </a:endParaRPr>
          </a:p>
        </p:txBody>
      </p:sp>
      <p:pic>
        <p:nvPicPr>
          <p:cNvPr id="167" name="Google Shape;167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09800" y="2571750"/>
            <a:ext cx="1324398" cy="13243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5067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500">
                <a:latin typeface="Playfair Display ExtraBold"/>
                <a:ea typeface="Playfair Display ExtraBold"/>
                <a:cs typeface="Playfair Display ExtraBold"/>
                <a:sym typeface="Playfair Display ExtraBold"/>
              </a:rPr>
              <a:t>Agenda </a:t>
            </a:r>
            <a:endParaRPr sz="3500">
              <a:latin typeface="Playfair Display ExtraBold"/>
              <a:ea typeface="Playfair Display ExtraBold"/>
              <a:cs typeface="Playfair Display ExtraBold"/>
              <a:sym typeface="Playfair Display ExtraBold"/>
            </a:endParaRPr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311700" y="863550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400"/>
              <a:buChar char="●"/>
            </a:pPr>
            <a:r>
              <a:rPr lang="en" sz="2400" b="1">
                <a:solidFill>
                  <a:srgbClr val="0000FF"/>
                </a:solidFill>
              </a:rPr>
              <a:t>Introductions and Icebreaker</a:t>
            </a:r>
            <a:endParaRPr sz="2400" b="1">
              <a:solidFill>
                <a:srgbClr val="0000FF"/>
              </a:solidFill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800"/>
              <a:buChar char="○"/>
            </a:pPr>
            <a:r>
              <a:rPr lang="en" sz="1800" b="1">
                <a:solidFill>
                  <a:srgbClr val="0000FF"/>
                </a:solidFill>
              </a:rPr>
              <a:t>Name, Organization, Icebreaker Question</a:t>
            </a:r>
            <a:endParaRPr sz="1800" b="1">
              <a:solidFill>
                <a:srgbClr val="0000FF"/>
              </a:solidFill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800"/>
              <a:buChar char="○"/>
            </a:pPr>
            <a:r>
              <a:rPr lang="en" sz="1800" b="1">
                <a:solidFill>
                  <a:srgbClr val="0000FF"/>
                </a:solidFill>
              </a:rPr>
              <a:t>Icebreaker Question: </a:t>
            </a:r>
            <a:endParaRPr sz="1800" b="1">
              <a:solidFill>
                <a:srgbClr val="0000FF"/>
              </a:solidFill>
            </a:endParaRPr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000"/>
              <a:buChar char="○"/>
            </a:pPr>
            <a:r>
              <a:rPr lang="en" sz="2200" b="1">
                <a:solidFill>
                  <a:srgbClr val="000000"/>
                </a:solidFill>
              </a:rPr>
              <a:t>Would you rather visit the dentist or visit the doctor?  </a:t>
            </a:r>
            <a:endParaRPr sz="2200" b="1">
              <a:solidFill>
                <a:srgbClr val="000000"/>
              </a:solidFill>
            </a:endParaRPr>
          </a:p>
          <a:p>
            <a:pPr marL="91440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400"/>
              <a:buChar char="○"/>
            </a:pPr>
            <a:r>
              <a:rPr lang="en" sz="2400" b="1">
                <a:solidFill>
                  <a:srgbClr val="0000FF"/>
                </a:solidFill>
              </a:rPr>
              <a:t>Updates  </a:t>
            </a:r>
            <a:endParaRPr sz="1800">
              <a:solidFill>
                <a:srgbClr val="0000FF"/>
              </a:solidFill>
            </a:endParaRPr>
          </a:p>
          <a:p>
            <a:pPr marL="457200" marR="190500" lvl="0" indent="-37465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300"/>
              <a:buChar char="●"/>
            </a:pPr>
            <a:r>
              <a:rPr lang="en" sz="2400" b="1">
                <a:solidFill>
                  <a:srgbClr val="0000FF"/>
                </a:solidFill>
              </a:rPr>
              <a:t>Oral health is essential for general health and well-being</a:t>
            </a:r>
            <a:endParaRPr sz="2300" b="1">
              <a:solidFill>
                <a:srgbClr val="0000FF"/>
              </a:solidFill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400"/>
              <a:buChar char="●"/>
            </a:pPr>
            <a:r>
              <a:rPr lang="en" sz="2400" b="1">
                <a:solidFill>
                  <a:srgbClr val="0000FF"/>
                </a:solidFill>
              </a:rPr>
              <a:t>Breakout Rooms </a:t>
            </a:r>
            <a:endParaRPr sz="2400" b="1">
              <a:solidFill>
                <a:srgbClr val="0000FF"/>
              </a:solidFill>
            </a:endParaRPr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400"/>
              <a:buChar char="●"/>
            </a:pPr>
            <a:r>
              <a:rPr lang="en" sz="2400" b="1">
                <a:solidFill>
                  <a:srgbClr val="0000FF"/>
                </a:solidFill>
              </a:rPr>
              <a:t>Meeting Adjourned</a:t>
            </a:r>
            <a:endParaRPr sz="3000" b="1">
              <a:solidFill>
                <a:srgbClr val="0000FF"/>
              </a:solidFill>
            </a:endParaRPr>
          </a:p>
        </p:txBody>
      </p:sp>
      <p:pic>
        <p:nvPicPr>
          <p:cNvPr id="63" name="Google Shape;63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04950" y="3688050"/>
            <a:ext cx="1324398" cy="13243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>
                <a:latin typeface="Playfair Display"/>
                <a:ea typeface="Playfair Display"/>
                <a:cs typeface="Playfair Display"/>
                <a:sym typeface="Playfair Display"/>
              </a:rPr>
              <a:t>Updates: </a:t>
            </a:r>
            <a:endParaRPr sz="3500" b="1"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indent="-374650">
              <a:buClr>
                <a:srgbClr val="0000FF"/>
              </a:buClr>
              <a:buSzPts val="2300"/>
            </a:pPr>
            <a:r>
              <a:rPr lang="en-US" sz="2300" dirty="0">
                <a:solidFill>
                  <a:srgbClr val="0000FF"/>
                </a:solidFill>
              </a:rPr>
              <a:t>Stuff the Bus Event</a:t>
            </a:r>
            <a:r>
              <a:rPr lang="en-US" sz="2400" dirty="0"/>
              <a:t> </a:t>
            </a:r>
          </a:p>
          <a:p>
            <a:pPr indent="-374650">
              <a:buClr>
                <a:srgbClr val="0000FF"/>
              </a:buClr>
              <a:buSzPts val="2300"/>
            </a:pPr>
            <a:r>
              <a:rPr lang="en-US" sz="2400" dirty="0">
                <a:solidFill>
                  <a:srgbClr val="FF0000"/>
                </a:solidFill>
              </a:rPr>
              <a:t>Call to Action: </a:t>
            </a:r>
          </a:p>
          <a:p>
            <a:pPr indent="-374650">
              <a:buClr>
                <a:srgbClr val="0000FF"/>
              </a:buClr>
              <a:buSzPts val="2300"/>
            </a:pPr>
            <a:r>
              <a:rPr lang="en-US" sz="2000" dirty="0">
                <a:solidFill>
                  <a:srgbClr val="FF0000"/>
                </a:solidFill>
              </a:rPr>
              <a:t>Coalition members to help plan the Stuff the Bus Event </a:t>
            </a:r>
          </a:p>
          <a:p>
            <a:pPr indent="-374650">
              <a:buClr>
                <a:srgbClr val="0000FF"/>
              </a:buClr>
              <a:buSzPts val="2300"/>
            </a:pPr>
            <a:r>
              <a:rPr lang="en-US" sz="2000" dirty="0">
                <a:solidFill>
                  <a:srgbClr val="FF0000"/>
                </a:solidFill>
              </a:rPr>
              <a:t>Coalition members to volunteer at the Stuff the Bus Event </a:t>
            </a:r>
          </a:p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300"/>
              <a:buChar char="●"/>
            </a:pPr>
            <a:r>
              <a:rPr lang="en" sz="2300" dirty="0">
                <a:solidFill>
                  <a:srgbClr val="0000FF"/>
                </a:solidFill>
              </a:rPr>
              <a:t>New Mission Statement</a:t>
            </a:r>
            <a:endParaRPr sz="2300" dirty="0">
              <a:solidFill>
                <a:srgbClr val="0000FF"/>
              </a:solidFill>
            </a:endParaRPr>
          </a:p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300"/>
              <a:buChar char="●"/>
            </a:pPr>
            <a:r>
              <a:rPr lang="en" sz="2300" dirty="0">
                <a:solidFill>
                  <a:srgbClr val="0000FF"/>
                </a:solidFill>
              </a:rPr>
              <a:t>Functions of the coalition </a:t>
            </a:r>
            <a:endParaRPr sz="2300" dirty="0">
              <a:solidFill>
                <a:srgbClr val="0000FF"/>
              </a:solidFill>
            </a:endParaRPr>
          </a:p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300"/>
              <a:buChar char="●"/>
            </a:pPr>
            <a:r>
              <a:rPr lang="en" sz="2300" dirty="0">
                <a:solidFill>
                  <a:srgbClr val="0000FF"/>
                </a:solidFill>
              </a:rPr>
              <a:t>2022 Chelan-Douglas CHI Leadership Council members</a:t>
            </a:r>
            <a:endParaRPr sz="2300" dirty="0">
              <a:solidFill>
                <a:srgbClr val="0000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4" name="Google Shape;76;p16">
            <a:extLst>
              <a:ext uri="{FF2B5EF4-FFF2-40B4-BE49-F238E27FC236}">
                <a16:creationId xmlns:a16="http://schemas.microsoft.com/office/drawing/2014/main" id="{E961BEA4-64F0-4403-8E6F-197675680216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19600" y="0"/>
            <a:ext cx="1324398" cy="13243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>
            <a:spLocks noGrp="1"/>
          </p:cNvSpPr>
          <p:nvPr>
            <p:ph type="title"/>
          </p:nvPr>
        </p:nvSpPr>
        <p:spPr>
          <a:xfrm>
            <a:off x="397425" y="132440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500" b="1">
                <a:latin typeface="Playfair Display"/>
                <a:ea typeface="Playfair Display"/>
                <a:cs typeface="Playfair Display"/>
                <a:sym typeface="Playfair Display"/>
              </a:rPr>
              <a:t>New Mission Statement: </a:t>
            </a:r>
            <a:endParaRPr sz="3500" b="1"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75" name="Google Shape;75;p16"/>
          <p:cNvSpPr txBox="1">
            <a:spLocks noGrp="1"/>
          </p:cNvSpPr>
          <p:nvPr>
            <p:ph type="body" idx="1"/>
          </p:nvPr>
        </p:nvSpPr>
        <p:spPr>
          <a:xfrm>
            <a:off x="397425" y="1956625"/>
            <a:ext cx="7692900" cy="301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300">
                <a:solidFill>
                  <a:srgbClr val="0000FF"/>
                </a:solidFill>
              </a:rPr>
              <a:t>The mission of the Chelan-Douglas Coalition for Health Improvement is to provide a space with diverse partners, working together on improving the health and well-being of our community</a:t>
            </a:r>
            <a:endParaRPr>
              <a:solidFill>
                <a:srgbClr val="0000FF"/>
              </a:solidFill>
            </a:endParaRPr>
          </a:p>
        </p:txBody>
      </p:sp>
      <p:pic>
        <p:nvPicPr>
          <p:cNvPr id="76" name="Google Shape;76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19600" y="0"/>
            <a:ext cx="1324398" cy="13243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>
            <a:spLocks noGrp="1"/>
          </p:cNvSpPr>
          <p:nvPr>
            <p:ph type="title" idx="4294967295"/>
          </p:nvPr>
        </p:nvSpPr>
        <p:spPr>
          <a:xfrm>
            <a:off x="431825" y="425850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100">
                <a:latin typeface="Playfair Display ExtraBold"/>
                <a:ea typeface="Playfair Display ExtraBold"/>
                <a:cs typeface="Playfair Display ExtraBold"/>
                <a:sym typeface="Playfair Display ExtraBold"/>
              </a:rPr>
              <a:t>Functions</a:t>
            </a:r>
            <a:endParaRPr sz="4100">
              <a:latin typeface="Playfair Display ExtraBold"/>
              <a:ea typeface="Playfair Display ExtraBold"/>
              <a:cs typeface="Playfair Display ExtraBold"/>
              <a:sym typeface="Playfair Display ExtraBold"/>
            </a:endParaRPr>
          </a:p>
        </p:txBody>
      </p:sp>
      <p:grpSp>
        <p:nvGrpSpPr>
          <p:cNvPr id="82" name="Google Shape;82;p17"/>
          <p:cNvGrpSpPr/>
          <p:nvPr/>
        </p:nvGrpSpPr>
        <p:grpSpPr>
          <a:xfrm>
            <a:off x="431825" y="1342525"/>
            <a:ext cx="2683300" cy="3302700"/>
            <a:chOff x="431825" y="1342525"/>
            <a:chExt cx="2683300" cy="3302700"/>
          </a:xfrm>
        </p:grpSpPr>
        <p:sp>
          <p:nvSpPr>
            <p:cNvPr id="83" name="Google Shape;83;p17"/>
            <p:cNvSpPr/>
            <p:nvPr/>
          </p:nvSpPr>
          <p:spPr>
            <a:xfrm>
              <a:off x="431825" y="1342525"/>
              <a:ext cx="2683200" cy="3302700"/>
            </a:xfrm>
            <a:prstGeom prst="rect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17"/>
            <p:cNvSpPr txBox="1"/>
            <p:nvPr/>
          </p:nvSpPr>
          <p:spPr>
            <a:xfrm>
              <a:off x="431925" y="1342525"/>
              <a:ext cx="2683200" cy="8232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5" name="Google Shape;85;p17"/>
          <p:cNvSpPr txBox="1">
            <a:spLocks noGrp="1"/>
          </p:cNvSpPr>
          <p:nvPr>
            <p:ph type="body" idx="4294967295"/>
          </p:nvPr>
        </p:nvSpPr>
        <p:spPr>
          <a:xfrm>
            <a:off x="489192" y="1337725"/>
            <a:ext cx="349500" cy="82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1</a:t>
            </a:r>
            <a:endParaRPr>
              <a:solidFill>
                <a:schemeClr val="lt1"/>
              </a:solidFill>
            </a:endParaRPr>
          </a:p>
        </p:txBody>
      </p:sp>
      <p:cxnSp>
        <p:nvCxnSpPr>
          <p:cNvPr id="86" name="Google Shape;86;p17"/>
          <p:cNvCxnSpPr/>
          <p:nvPr/>
        </p:nvCxnSpPr>
        <p:spPr>
          <a:xfrm>
            <a:off x="857675" y="1514725"/>
            <a:ext cx="0" cy="47880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87" name="Google Shape;87;p17"/>
          <p:cNvSpPr txBox="1">
            <a:spLocks noGrp="1"/>
          </p:cNvSpPr>
          <p:nvPr>
            <p:ph type="body" idx="4294967295"/>
          </p:nvPr>
        </p:nvSpPr>
        <p:spPr>
          <a:xfrm>
            <a:off x="933875" y="1337725"/>
            <a:ext cx="2101800" cy="82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Collaborative Capacity 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88" name="Google Shape;88;p17"/>
          <p:cNvSpPr txBox="1">
            <a:spLocks noGrp="1"/>
          </p:cNvSpPr>
          <p:nvPr>
            <p:ph type="body" idx="4294967295"/>
          </p:nvPr>
        </p:nvSpPr>
        <p:spPr>
          <a:xfrm>
            <a:off x="508125" y="2268950"/>
            <a:ext cx="2530800" cy="237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</a:rPr>
              <a:t>Ability to work cooperatively with others in a variety of contexts, including collaborative learning, creative thinking, problem-solving, and decision-making </a:t>
            </a:r>
            <a:endParaRPr sz="1400">
              <a:solidFill>
                <a:srgbClr val="000000"/>
              </a:solidFill>
            </a:endParaRPr>
          </a:p>
        </p:txBody>
      </p:sp>
      <p:grpSp>
        <p:nvGrpSpPr>
          <p:cNvPr id="89" name="Google Shape;89;p17"/>
          <p:cNvGrpSpPr/>
          <p:nvPr/>
        </p:nvGrpSpPr>
        <p:grpSpPr>
          <a:xfrm>
            <a:off x="3221800" y="1342525"/>
            <a:ext cx="2673004" cy="3302700"/>
            <a:chOff x="3221800" y="1342525"/>
            <a:chExt cx="2673004" cy="3302700"/>
          </a:xfrm>
        </p:grpSpPr>
        <p:sp>
          <p:nvSpPr>
            <p:cNvPr id="90" name="Google Shape;90;p17"/>
            <p:cNvSpPr/>
            <p:nvPr/>
          </p:nvSpPr>
          <p:spPr>
            <a:xfrm>
              <a:off x="3221803" y="1342525"/>
              <a:ext cx="2673000" cy="3302700"/>
            </a:xfrm>
            <a:prstGeom prst="rect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17"/>
            <p:cNvSpPr txBox="1"/>
            <p:nvPr/>
          </p:nvSpPr>
          <p:spPr>
            <a:xfrm>
              <a:off x="3221800" y="1342525"/>
              <a:ext cx="2673000" cy="8232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2" name="Google Shape;92;p17"/>
          <p:cNvSpPr txBox="1">
            <a:spLocks noGrp="1"/>
          </p:cNvSpPr>
          <p:nvPr>
            <p:ph type="body" idx="4294967295"/>
          </p:nvPr>
        </p:nvSpPr>
        <p:spPr>
          <a:xfrm>
            <a:off x="3275767" y="1337725"/>
            <a:ext cx="349500" cy="82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2</a:t>
            </a:r>
            <a:endParaRPr>
              <a:solidFill>
                <a:schemeClr val="lt1"/>
              </a:solidFill>
            </a:endParaRPr>
          </a:p>
        </p:txBody>
      </p:sp>
      <p:cxnSp>
        <p:nvCxnSpPr>
          <p:cNvPr id="93" name="Google Shape;93;p17"/>
          <p:cNvCxnSpPr/>
          <p:nvPr/>
        </p:nvCxnSpPr>
        <p:spPr>
          <a:xfrm>
            <a:off x="3647550" y="1514725"/>
            <a:ext cx="0" cy="47880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4" name="Google Shape;94;p17"/>
          <p:cNvSpPr txBox="1">
            <a:spLocks noGrp="1"/>
          </p:cNvSpPr>
          <p:nvPr>
            <p:ph type="body" idx="4294967295"/>
          </p:nvPr>
        </p:nvSpPr>
        <p:spPr>
          <a:xfrm>
            <a:off x="3723750" y="1342525"/>
            <a:ext cx="2101800" cy="82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Support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95" name="Google Shape;95;p17"/>
          <p:cNvSpPr txBox="1">
            <a:spLocks noGrp="1"/>
          </p:cNvSpPr>
          <p:nvPr>
            <p:ph type="body" idx="4294967295"/>
          </p:nvPr>
        </p:nvSpPr>
        <p:spPr>
          <a:xfrm>
            <a:off x="3294700" y="2268950"/>
            <a:ext cx="2530800" cy="237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</a:rPr>
              <a:t>Cross-sector partnerships and networking </a:t>
            </a:r>
            <a:endParaRPr sz="1400">
              <a:solidFill>
                <a:schemeClr val="dk1"/>
              </a:solidFill>
            </a:endParaRPr>
          </a:p>
        </p:txBody>
      </p:sp>
      <p:grpSp>
        <p:nvGrpSpPr>
          <p:cNvPr id="96" name="Google Shape;96;p17"/>
          <p:cNvGrpSpPr/>
          <p:nvPr/>
        </p:nvGrpSpPr>
        <p:grpSpPr>
          <a:xfrm>
            <a:off x="6007125" y="1342525"/>
            <a:ext cx="2673000" cy="3302700"/>
            <a:chOff x="6007125" y="1342525"/>
            <a:chExt cx="2673000" cy="3302700"/>
          </a:xfrm>
        </p:grpSpPr>
        <p:sp>
          <p:nvSpPr>
            <p:cNvPr id="97" name="Google Shape;97;p17"/>
            <p:cNvSpPr/>
            <p:nvPr/>
          </p:nvSpPr>
          <p:spPr>
            <a:xfrm>
              <a:off x="6007125" y="1342525"/>
              <a:ext cx="2673000" cy="3302700"/>
            </a:xfrm>
            <a:prstGeom prst="rect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17"/>
            <p:cNvSpPr txBox="1"/>
            <p:nvPr/>
          </p:nvSpPr>
          <p:spPr>
            <a:xfrm>
              <a:off x="6007125" y="1342525"/>
              <a:ext cx="2673000" cy="8232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9" name="Google Shape;99;p17"/>
          <p:cNvSpPr txBox="1">
            <a:spLocks noGrp="1"/>
          </p:cNvSpPr>
          <p:nvPr>
            <p:ph type="body" idx="4294967295"/>
          </p:nvPr>
        </p:nvSpPr>
        <p:spPr>
          <a:xfrm>
            <a:off x="6058742" y="1337725"/>
            <a:ext cx="349500" cy="82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3</a:t>
            </a:r>
            <a:endParaRPr>
              <a:solidFill>
                <a:schemeClr val="lt1"/>
              </a:solidFill>
            </a:endParaRPr>
          </a:p>
        </p:txBody>
      </p:sp>
      <p:cxnSp>
        <p:nvCxnSpPr>
          <p:cNvPr id="100" name="Google Shape;100;p17"/>
          <p:cNvCxnSpPr/>
          <p:nvPr/>
        </p:nvCxnSpPr>
        <p:spPr>
          <a:xfrm>
            <a:off x="6427225" y="1514725"/>
            <a:ext cx="0" cy="47880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1" name="Google Shape;101;p17"/>
          <p:cNvSpPr txBox="1">
            <a:spLocks noGrp="1"/>
          </p:cNvSpPr>
          <p:nvPr>
            <p:ph type="body" idx="4294967295"/>
          </p:nvPr>
        </p:nvSpPr>
        <p:spPr>
          <a:xfrm>
            <a:off x="6503425" y="1342525"/>
            <a:ext cx="2101800" cy="82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Funding 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02" name="Google Shape;102;p17"/>
          <p:cNvSpPr txBox="1">
            <a:spLocks noGrp="1"/>
          </p:cNvSpPr>
          <p:nvPr>
            <p:ph type="body" idx="4294967295"/>
          </p:nvPr>
        </p:nvSpPr>
        <p:spPr>
          <a:xfrm>
            <a:off x="6077675" y="2268950"/>
            <a:ext cx="2530800" cy="237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</a:rPr>
              <a:t>Identify opportunities and needs</a:t>
            </a:r>
            <a:endParaRPr sz="1400">
              <a:solidFill>
                <a:schemeClr val="dk1"/>
              </a:solidFill>
            </a:endParaRPr>
          </a:p>
        </p:txBody>
      </p:sp>
      <p:pic>
        <p:nvPicPr>
          <p:cNvPr id="24" name="Google Shape;76;p16">
            <a:extLst>
              <a:ext uri="{FF2B5EF4-FFF2-40B4-BE49-F238E27FC236}">
                <a16:creationId xmlns:a16="http://schemas.microsoft.com/office/drawing/2014/main" id="{D0C91025-4698-4904-8D22-338FE4C25786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19600" y="0"/>
            <a:ext cx="1324398" cy="13243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8"/>
          <p:cNvSpPr txBox="1">
            <a:spLocks noGrp="1"/>
          </p:cNvSpPr>
          <p:nvPr>
            <p:ph type="title" idx="4294967295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100">
                <a:latin typeface="Playfair Display ExtraBold"/>
                <a:ea typeface="Playfair Display ExtraBold"/>
                <a:cs typeface="Playfair Display ExtraBold"/>
                <a:sym typeface="Playfair Display ExtraBold"/>
              </a:rPr>
              <a:t>Functions </a:t>
            </a:r>
            <a:endParaRPr sz="4100">
              <a:latin typeface="Playfair Display ExtraBold"/>
              <a:ea typeface="Playfair Display ExtraBold"/>
              <a:cs typeface="Playfair Display ExtraBold"/>
              <a:sym typeface="Playfair Display ExtraBold"/>
            </a:endParaRPr>
          </a:p>
        </p:txBody>
      </p:sp>
      <p:grpSp>
        <p:nvGrpSpPr>
          <p:cNvPr id="108" name="Google Shape;108;p18"/>
          <p:cNvGrpSpPr/>
          <p:nvPr/>
        </p:nvGrpSpPr>
        <p:grpSpPr>
          <a:xfrm>
            <a:off x="431825" y="1342525"/>
            <a:ext cx="2683300" cy="3302700"/>
            <a:chOff x="431825" y="1342525"/>
            <a:chExt cx="2683300" cy="3302700"/>
          </a:xfrm>
        </p:grpSpPr>
        <p:sp>
          <p:nvSpPr>
            <p:cNvPr id="109" name="Google Shape;109;p18"/>
            <p:cNvSpPr/>
            <p:nvPr/>
          </p:nvSpPr>
          <p:spPr>
            <a:xfrm>
              <a:off x="431825" y="1342525"/>
              <a:ext cx="2683200" cy="3302700"/>
            </a:xfrm>
            <a:prstGeom prst="rect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18"/>
            <p:cNvSpPr txBox="1"/>
            <p:nvPr/>
          </p:nvSpPr>
          <p:spPr>
            <a:xfrm>
              <a:off x="431925" y="1342525"/>
              <a:ext cx="2683200" cy="8232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1" name="Google Shape;111;p18"/>
          <p:cNvSpPr txBox="1">
            <a:spLocks noGrp="1"/>
          </p:cNvSpPr>
          <p:nvPr>
            <p:ph type="body" idx="4294967295"/>
          </p:nvPr>
        </p:nvSpPr>
        <p:spPr>
          <a:xfrm>
            <a:off x="489192" y="1337725"/>
            <a:ext cx="349500" cy="82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4</a:t>
            </a:r>
            <a:endParaRPr>
              <a:solidFill>
                <a:schemeClr val="lt1"/>
              </a:solidFill>
            </a:endParaRPr>
          </a:p>
        </p:txBody>
      </p:sp>
      <p:cxnSp>
        <p:nvCxnSpPr>
          <p:cNvPr id="112" name="Google Shape;112;p18"/>
          <p:cNvCxnSpPr/>
          <p:nvPr/>
        </p:nvCxnSpPr>
        <p:spPr>
          <a:xfrm>
            <a:off x="857675" y="1514725"/>
            <a:ext cx="0" cy="47880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3" name="Google Shape;113;p18"/>
          <p:cNvSpPr txBox="1">
            <a:spLocks noGrp="1"/>
          </p:cNvSpPr>
          <p:nvPr>
            <p:ph type="body" idx="4294967295"/>
          </p:nvPr>
        </p:nvSpPr>
        <p:spPr>
          <a:xfrm>
            <a:off x="933875" y="1337725"/>
            <a:ext cx="2101800" cy="82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Assess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14" name="Google Shape;114;p18"/>
          <p:cNvSpPr txBox="1">
            <a:spLocks noGrp="1"/>
          </p:cNvSpPr>
          <p:nvPr>
            <p:ph type="body" idx="4294967295"/>
          </p:nvPr>
        </p:nvSpPr>
        <p:spPr>
          <a:xfrm>
            <a:off x="508125" y="2268950"/>
            <a:ext cx="2530800" cy="237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</a:rPr>
              <a:t>Current gaps and needs</a:t>
            </a:r>
            <a:endParaRPr sz="1400">
              <a:solidFill>
                <a:schemeClr val="dk1"/>
              </a:solidFill>
            </a:endParaRPr>
          </a:p>
        </p:txBody>
      </p:sp>
      <p:grpSp>
        <p:nvGrpSpPr>
          <p:cNvPr id="115" name="Google Shape;115;p18"/>
          <p:cNvGrpSpPr/>
          <p:nvPr/>
        </p:nvGrpSpPr>
        <p:grpSpPr>
          <a:xfrm>
            <a:off x="3221800" y="1342525"/>
            <a:ext cx="2673004" cy="3302700"/>
            <a:chOff x="3221800" y="1342525"/>
            <a:chExt cx="2673004" cy="3302700"/>
          </a:xfrm>
        </p:grpSpPr>
        <p:sp>
          <p:nvSpPr>
            <p:cNvPr id="116" name="Google Shape;116;p18"/>
            <p:cNvSpPr/>
            <p:nvPr/>
          </p:nvSpPr>
          <p:spPr>
            <a:xfrm>
              <a:off x="3221803" y="1342525"/>
              <a:ext cx="2673000" cy="3302700"/>
            </a:xfrm>
            <a:prstGeom prst="rect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8"/>
            <p:cNvSpPr txBox="1"/>
            <p:nvPr/>
          </p:nvSpPr>
          <p:spPr>
            <a:xfrm>
              <a:off x="3221800" y="1342525"/>
              <a:ext cx="2673000" cy="8232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8" name="Google Shape;118;p18"/>
          <p:cNvSpPr txBox="1">
            <a:spLocks noGrp="1"/>
          </p:cNvSpPr>
          <p:nvPr>
            <p:ph type="body" idx="4294967295"/>
          </p:nvPr>
        </p:nvSpPr>
        <p:spPr>
          <a:xfrm>
            <a:off x="3275767" y="1337725"/>
            <a:ext cx="349500" cy="82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5</a:t>
            </a:r>
            <a:endParaRPr>
              <a:solidFill>
                <a:schemeClr val="lt1"/>
              </a:solidFill>
            </a:endParaRPr>
          </a:p>
        </p:txBody>
      </p:sp>
      <p:cxnSp>
        <p:nvCxnSpPr>
          <p:cNvPr id="119" name="Google Shape;119;p18"/>
          <p:cNvCxnSpPr/>
          <p:nvPr/>
        </p:nvCxnSpPr>
        <p:spPr>
          <a:xfrm>
            <a:off x="3647550" y="1514725"/>
            <a:ext cx="0" cy="47880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20" name="Google Shape;120;p18"/>
          <p:cNvSpPr txBox="1">
            <a:spLocks noGrp="1"/>
          </p:cNvSpPr>
          <p:nvPr>
            <p:ph type="body" idx="4294967295"/>
          </p:nvPr>
        </p:nvSpPr>
        <p:spPr>
          <a:xfrm>
            <a:off x="3723750" y="1342525"/>
            <a:ext cx="2101800" cy="82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Advocacy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21" name="Google Shape;121;p18"/>
          <p:cNvSpPr txBox="1">
            <a:spLocks noGrp="1"/>
          </p:cNvSpPr>
          <p:nvPr>
            <p:ph type="body" idx="4294967295"/>
          </p:nvPr>
        </p:nvSpPr>
        <p:spPr>
          <a:xfrm>
            <a:off x="3294700" y="2268950"/>
            <a:ext cx="2530800" cy="237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</a:rPr>
              <a:t>Convene Legislative Forum and other forms of advocacy</a:t>
            </a:r>
            <a:endParaRPr sz="1400">
              <a:solidFill>
                <a:schemeClr val="dk1"/>
              </a:solidFill>
            </a:endParaRPr>
          </a:p>
        </p:txBody>
      </p:sp>
      <p:grpSp>
        <p:nvGrpSpPr>
          <p:cNvPr id="122" name="Google Shape;122;p18"/>
          <p:cNvGrpSpPr/>
          <p:nvPr/>
        </p:nvGrpSpPr>
        <p:grpSpPr>
          <a:xfrm>
            <a:off x="6007125" y="1342525"/>
            <a:ext cx="2673000" cy="3302700"/>
            <a:chOff x="6007125" y="1342525"/>
            <a:chExt cx="2673000" cy="3302700"/>
          </a:xfrm>
        </p:grpSpPr>
        <p:sp>
          <p:nvSpPr>
            <p:cNvPr id="123" name="Google Shape;123;p18"/>
            <p:cNvSpPr/>
            <p:nvPr/>
          </p:nvSpPr>
          <p:spPr>
            <a:xfrm>
              <a:off x="6007125" y="1342525"/>
              <a:ext cx="2673000" cy="3302700"/>
            </a:xfrm>
            <a:prstGeom prst="rect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18"/>
            <p:cNvSpPr txBox="1"/>
            <p:nvPr/>
          </p:nvSpPr>
          <p:spPr>
            <a:xfrm>
              <a:off x="6007125" y="1342525"/>
              <a:ext cx="2673000" cy="8232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5" name="Google Shape;125;p18"/>
          <p:cNvSpPr txBox="1">
            <a:spLocks noGrp="1"/>
          </p:cNvSpPr>
          <p:nvPr>
            <p:ph type="body" idx="4294967295"/>
          </p:nvPr>
        </p:nvSpPr>
        <p:spPr>
          <a:xfrm>
            <a:off x="6058742" y="1337725"/>
            <a:ext cx="349500" cy="82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6</a:t>
            </a:r>
            <a:endParaRPr>
              <a:solidFill>
                <a:schemeClr val="lt1"/>
              </a:solidFill>
            </a:endParaRPr>
          </a:p>
        </p:txBody>
      </p:sp>
      <p:cxnSp>
        <p:nvCxnSpPr>
          <p:cNvPr id="126" name="Google Shape;126;p18"/>
          <p:cNvCxnSpPr/>
          <p:nvPr/>
        </p:nvCxnSpPr>
        <p:spPr>
          <a:xfrm>
            <a:off x="6427225" y="1514725"/>
            <a:ext cx="0" cy="47880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27" name="Google Shape;127;p18"/>
          <p:cNvSpPr txBox="1">
            <a:spLocks noGrp="1"/>
          </p:cNvSpPr>
          <p:nvPr>
            <p:ph type="body" idx="4294967295"/>
          </p:nvPr>
        </p:nvSpPr>
        <p:spPr>
          <a:xfrm>
            <a:off x="6503425" y="1342525"/>
            <a:ext cx="2101800" cy="82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Mobilize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28" name="Google Shape;128;p18"/>
          <p:cNvSpPr txBox="1">
            <a:spLocks noGrp="1"/>
          </p:cNvSpPr>
          <p:nvPr>
            <p:ph type="body" idx="4294967295"/>
          </p:nvPr>
        </p:nvSpPr>
        <p:spPr>
          <a:xfrm>
            <a:off x="6077675" y="2268950"/>
            <a:ext cx="2530800" cy="237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</a:rPr>
              <a:t>To assemble and make ready for action</a:t>
            </a:r>
            <a:endParaRPr sz="1400">
              <a:solidFill>
                <a:schemeClr val="dk1"/>
              </a:solidFill>
            </a:endParaRPr>
          </a:p>
        </p:txBody>
      </p:sp>
      <p:pic>
        <p:nvPicPr>
          <p:cNvPr id="24" name="Google Shape;76;p16">
            <a:extLst>
              <a:ext uri="{FF2B5EF4-FFF2-40B4-BE49-F238E27FC236}">
                <a16:creationId xmlns:a16="http://schemas.microsoft.com/office/drawing/2014/main" id="{7BF313A4-9A1B-4A27-83D7-1493F305B941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19600" y="0"/>
            <a:ext cx="1324398" cy="13243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9"/>
          <p:cNvSpPr txBox="1">
            <a:spLocks noGrp="1"/>
          </p:cNvSpPr>
          <p:nvPr>
            <p:ph type="body" idx="1"/>
          </p:nvPr>
        </p:nvSpPr>
        <p:spPr>
          <a:xfrm>
            <a:off x="183125" y="548750"/>
            <a:ext cx="8520600" cy="109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 dirty="0">
                <a:solidFill>
                  <a:schemeClr val="dk1"/>
                </a:solidFill>
                <a:latin typeface="Playfair Display ExtraBold"/>
                <a:ea typeface="Playfair Display ExtraBold"/>
                <a:cs typeface="Playfair Display ExtraBold"/>
                <a:sym typeface="Playfair Display ExtraBold"/>
              </a:rPr>
              <a:t>CD-CHI Leadership Council </a:t>
            </a:r>
            <a:endParaRPr sz="3600" dirty="0">
              <a:solidFill>
                <a:schemeClr val="dk1"/>
              </a:solidFill>
              <a:latin typeface="Playfair Display ExtraBold"/>
              <a:ea typeface="Playfair Display ExtraBold"/>
              <a:cs typeface="Playfair Display ExtraBold"/>
              <a:sym typeface="Playfair Display ExtraBold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 b="1" dirty="0">
                <a:solidFill>
                  <a:srgbClr val="9900FF"/>
                </a:solidFill>
              </a:rPr>
              <a:t> </a:t>
            </a:r>
            <a:endParaRPr sz="3600" b="1" dirty="0">
              <a:solidFill>
                <a:srgbClr val="9900FF"/>
              </a:solidFill>
            </a:endParaRPr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400"/>
              <a:buChar char="●"/>
            </a:pPr>
            <a:r>
              <a:rPr lang="en" sz="2400" dirty="0">
                <a:solidFill>
                  <a:srgbClr val="0000FF"/>
                </a:solidFill>
              </a:rPr>
              <a:t>Mayra Navarro, </a:t>
            </a:r>
            <a:r>
              <a:rPr lang="en" sz="2000" dirty="0">
                <a:solidFill>
                  <a:srgbClr val="0000FF"/>
                </a:solidFill>
              </a:rPr>
              <a:t>Eastmont School District </a:t>
            </a:r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400"/>
              <a:buChar char="●"/>
            </a:pPr>
            <a:r>
              <a:rPr lang="en" sz="2400" dirty="0">
                <a:solidFill>
                  <a:srgbClr val="0000FF"/>
                </a:solidFill>
              </a:rPr>
              <a:t>Mondo Davila, </a:t>
            </a:r>
            <a:r>
              <a:rPr lang="en" sz="2000" dirty="0">
                <a:solidFill>
                  <a:srgbClr val="0000FF"/>
                </a:solidFill>
              </a:rPr>
              <a:t>Together for Youth  </a:t>
            </a:r>
            <a:endParaRPr sz="2000" dirty="0">
              <a:solidFill>
                <a:srgbClr val="0000FF"/>
              </a:solidFill>
            </a:endParaRPr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400"/>
              <a:buChar char="●"/>
            </a:pPr>
            <a:r>
              <a:rPr lang="en" sz="2400" dirty="0">
                <a:solidFill>
                  <a:srgbClr val="0000FF"/>
                </a:solidFill>
              </a:rPr>
              <a:t>Nancy Spurgeon, </a:t>
            </a:r>
            <a:r>
              <a:rPr lang="en" sz="2000" dirty="0">
                <a:solidFill>
                  <a:srgbClr val="0000FF"/>
                </a:solidFill>
              </a:rPr>
              <a:t>NCACH Governing Board Representative</a:t>
            </a:r>
            <a:r>
              <a:rPr lang="en" sz="2100" dirty="0">
                <a:solidFill>
                  <a:srgbClr val="0000FF"/>
                </a:solidFill>
              </a:rPr>
              <a:t> </a:t>
            </a:r>
            <a:endParaRPr sz="2100" dirty="0">
              <a:solidFill>
                <a:srgbClr val="0000FF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400"/>
              <a:buChar char="●"/>
            </a:pPr>
            <a:r>
              <a:rPr lang="en" sz="2400" dirty="0">
                <a:solidFill>
                  <a:srgbClr val="0000FF"/>
                </a:solidFill>
              </a:rPr>
              <a:t>Rosenda Henley, </a:t>
            </a:r>
            <a:r>
              <a:rPr lang="en" sz="2000" dirty="0">
                <a:solidFill>
                  <a:srgbClr val="0000FF"/>
                </a:solidFill>
              </a:rPr>
              <a:t>People for People </a:t>
            </a:r>
            <a:endParaRPr sz="2000" dirty="0">
              <a:solidFill>
                <a:srgbClr val="0000FF"/>
              </a:solidFill>
            </a:endParaRPr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400"/>
              <a:buChar char="●"/>
            </a:pPr>
            <a:r>
              <a:rPr lang="en" sz="2400" dirty="0">
                <a:solidFill>
                  <a:srgbClr val="0000FF"/>
                </a:solidFill>
              </a:rPr>
              <a:t>Stacy Canada, </a:t>
            </a:r>
            <a:r>
              <a:rPr lang="en" sz="2000" dirty="0">
                <a:solidFill>
                  <a:srgbClr val="0000FF"/>
                </a:solidFill>
              </a:rPr>
              <a:t>Confluence Health </a:t>
            </a:r>
            <a:endParaRPr sz="2000" dirty="0">
              <a:solidFill>
                <a:srgbClr val="0000FF"/>
              </a:solidFill>
            </a:endParaRPr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400"/>
              <a:buChar char="●"/>
            </a:pPr>
            <a:r>
              <a:rPr lang="en" sz="2400" dirty="0">
                <a:solidFill>
                  <a:srgbClr val="0000FF"/>
                </a:solidFill>
              </a:rPr>
              <a:t>Terri Weiss, </a:t>
            </a:r>
            <a:r>
              <a:rPr lang="en" sz="2000" dirty="0">
                <a:solidFill>
                  <a:srgbClr val="0000FF"/>
                </a:solidFill>
              </a:rPr>
              <a:t>Upper Valley Mend  </a:t>
            </a:r>
            <a:endParaRPr sz="2000" dirty="0">
              <a:solidFill>
                <a:srgbClr val="0000FF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600" b="1" dirty="0">
              <a:solidFill>
                <a:srgbClr val="9900FF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600" dirty="0">
              <a:solidFill>
                <a:srgbClr val="0000FF"/>
              </a:solidFill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300" dirty="0">
              <a:solidFill>
                <a:srgbClr val="0000FF"/>
              </a:solidFill>
            </a:endParaRPr>
          </a:p>
        </p:txBody>
      </p:sp>
      <p:pic>
        <p:nvPicPr>
          <p:cNvPr id="134" name="Google Shape;134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16475" y="3727750"/>
            <a:ext cx="1324398" cy="13243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0"/>
          <p:cNvSpPr txBox="1">
            <a:spLocks noGrp="1"/>
          </p:cNvSpPr>
          <p:nvPr>
            <p:ph type="body" idx="1"/>
          </p:nvPr>
        </p:nvSpPr>
        <p:spPr>
          <a:xfrm>
            <a:off x="51600" y="2024250"/>
            <a:ext cx="9040800" cy="109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90500" marR="1905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500">
                <a:solidFill>
                  <a:srgbClr val="0000FF"/>
                </a:solidFill>
                <a:latin typeface="Playfair Display ExtraBold"/>
                <a:ea typeface="Playfair Display ExtraBold"/>
                <a:cs typeface="Playfair Display ExtraBold"/>
                <a:sym typeface="Playfair Display ExtraBold"/>
              </a:rPr>
              <a:t>Oral health is essential for general health and well-being</a:t>
            </a:r>
            <a:endParaRPr sz="2500">
              <a:solidFill>
                <a:srgbClr val="0000FF"/>
              </a:solidFill>
              <a:latin typeface="Playfair Display ExtraBold"/>
              <a:ea typeface="Playfair Display ExtraBold"/>
              <a:cs typeface="Playfair Display ExtraBold"/>
              <a:sym typeface="Playfair Display ExtraBold"/>
            </a:endParaRPr>
          </a:p>
          <a:p>
            <a:pPr marL="0" marR="3175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solidFill>
                <a:schemeClr val="dk1"/>
              </a:solidFill>
              <a:highlight>
                <a:srgbClr val="986F0B"/>
              </a:highlight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600" b="1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600" b="1">
              <a:solidFill>
                <a:srgbClr val="E69138"/>
              </a:solidFill>
            </a:endParaRPr>
          </a:p>
          <a:p>
            <a:pPr marL="457200" lvl="0" indent="0" algn="l" rtl="0">
              <a:spcBef>
                <a:spcPts val="1700"/>
              </a:spcBef>
              <a:spcAft>
                <a:spcPts val="0"/>
              </a:spcAft>
              <a:buNone/>
            </a:pPr>
            <a:endParaRPr sz="1650" b="1">
              <a:solidFill>
                <a:srgbClr val="59616B"/>
              </a:solidFill>
              <a:highlight>
                <a:srgbClr val="FFFFFF"/>
              </a:highlight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marL="0" lvl="0" indent="0" algn="ctr" rtl="0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 b="1">
                <a:solidFill>
                  <a:srgbClr val="9900FF"/>
                </a:solidFill>
              </a:rPr>
              <a:t> </a:t>
            </a:r>
            <a:endParaRPr sz="3600" b="1">
              <a:solidFill>
                <a:srgbClr val="9900FF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600">
              <a:solidFill>
                <a:srgbClr val="0000FF"/>
              </a:solidFill>
            </a:endParaRPr>
          </a:p>
          <a:p>
            <a:pPr marL="9144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300">
              <a:solidFill>
                <a:srgbClr val="0000FF"/>
              </a:solidFill>
            </a:endParaRPr>
          </a:p>
        </p:txBody>
      </p:sp>
      <p:pic>
        <p:nvPicPr>
          <p:cNvPr id="140" name="Google Shape;140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16475" y="3727750"/>
            <a:ext cx="1324398" cy="13243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1"/>
          <p:cNvSpPr txBox="1">
            <a:spLocks noGrp="1"/>
          </p:cNvSpPr>
          <p:nvPr>
            <p:ph type="title"/>
          </p:nvPr>
        </p:nvSpPr>
        <p:spPr>
          <a:xfrm>
            <a:off x="229075" y="23377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 sz="3500">
                <a:solidFill>
                  <a:schemeClr val="dk2"/>
                </a:solidFill>
                <a:latin typeface="Playfair Display ExtraBold"/>
                <a:ea typeface="Playfair Display ExtraBold"/>
                <a:cs typeface="Playfair Display ExtraBold"/>
                <a:sym typeface="Playfair Display ExtraBold"/>
              </a:rPr>
              <a:t>Breakout Rooms</a:t>
            </a:r>
            <a:endParaRPr sz="3500">
              <a:solidFill>
                <a:schemeClr val="dk2"/>
              </a:solidFill>
              <a:latin typeface="Playfair Display ExtraBold"/>
              <a:ea typeface="Playfair Display ExtraBold"/>
              <a:cs typeface="Playfair Display ExtraBold"/>
              <a:sym typeface="Playfair Display ExtraBold"/>
            </a:endParaRPr>
          </a:p>
        </p:txBody>
      </p:sp>
      <p:sp>
        <p:nvSpPr>
          <p:cNvPr id="146" name="Google Shape;146;p21"/>
          <p:cNvSpPr txBox="1">
            <a:spLocks noGrp="1"/>
          </p:cNvSpPr>
          <p:nvPr>
            <p:ph type="body" idx="1"/>
          </p:nvPr>
        </p:nvSpPr>
        <p:spPr>
          <a:xfrm>
            <a:off x="229075" y="1155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rgbClr val="59616B"/>
                </a:solidFill>
              </a:rPr>
              <a:t>To increase knowledge of resources, please provide dental services and oral health education programs.   </a:t>
            </a:r>
            <a:endParaRPr sz="2000" b="1">
              <a:solidFill>
                <a:srgbClr val="59616B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2000" b="1">
              <a:solidFill>
                <a:srgbClr val="59616B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rgbClr val="59616B"/>
                </a:solidFill>
              </a:rPr>
              <a:t>What can be done at the coalition level to improve access and education about oral health? </a:t>
            </a:r>
            <a:endParaRPr sz="2000" b="1">
              <a:solidFill>
                <a:srgbClr val="59616B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300">
              <a:solidFill>
                <a:srgbClr val="0000FF"/>
              </a:solidFill>
            </a:endParaRPr>
          </a:p>
        </p:txBody>
      </p:sp>
      <p:pic>
        <p:nvPicPr>
          <p:cNvPr id="147" name="Google Shape;147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16475" y="3727750"/>
            <a:ext cx="1324398" cy="13243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289</Words>
  <Application>Microsoft Office PowerPoint</Application>
  <PresentationFormat>On-screen Show (16:9)</PresentationFormat>
  <Paragraphs>66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Playfair Display ExtraBold</vt:lpstr>
      <vt:lpstr>Arial</vt:lpstr>
      <vt:lpstr>Roboto</vt:lpstr>
      <vt:lpstr>Playfair Display</vt:lpstr>
      <vt:lpstr>Simple Light</vt:lpstr>
      <vt:lpstr>Chelan-Douglas CHI </vt:lpstr>
      <vt:lpstr>Agenda </vt:lpstr>
      <vt:lpstr>Updates: </vt:lpstr>
      <vt:lpstr>New Mission Statement: </vt:lpstr>
      <vt:lpstr>Functions</vt:lpstr>
      <vt:lpstr>Functions </vt:lpstr>
      <vt:lpstr>PowerPoint Presentation</vt:lpstr>
      <vt:lpstr>PowerPoint Presentation</vt:lpstr>
      <vt:lpstr>Breakout Rooms</vt:lpstr>
      <vt:lpstr>Group Discussion </vt:lpstr>
      <vt:lpstr>CHI Meeting Evaluation:  </vt:lpstr>
      <vt:lpstr>Thank you for attending!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Chelan-Douglas CHI </dc:title>
  <cp:lastModifiedBy>Kelsey Gust</cp:lastModifiedBy>
  <cp:revision>2</cp:revision>
  <dcterms:modified xsi:type="dcterms:W3CDTF">2022-02-10T00:31:30Z</dcterms:modified>
</cp:coreProperties>
</file>