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0" r:id="rId5"/>
    <p:sldId id="259" r:id="rId6"/>
    <p:sldId id="261" r:id="rId7"/>
    <p:sldId id="257" r:id="rId8"/>
    <p:sldId id="262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1C2E2-1326-4CA0-92B1-8AA44FDC7C5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2A666-0750-41AB-92AB-CDACEF0902DD}">
      <dgm:prSet phldrT="[Text]" custT="1"/>
      <dgm:spPr/>
      <dgm:t>
        <a:bodyPr/>
        <a:lstStyle/>
        <a:p>
          <a:r>
            <a:rPr lang="en-US" sz="12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collectively develop project application + project selection criteria + project evaluation process</a:t>
          </a:r>
        </a:p>
      </dgm:t>
    </dgm:pt>
    <dgm:pt modelId="{97A88574-E515-4E50-8838-11C087369B07}" type="parTrans" cxnId="{89FC14B7-E7E7-4B16-92E5-D8494AB646B4}">
      <dgm:prSet/>
      <dgm:spPr/>
      <dgm:t>
        <a:bodyPr/>
        <a:lstStyle/>
        <a:p>
          <a:endParaRPr lang="en-US"/>
        </a:p>
      </dgm:t>
    </dgm:pt>
    <dgm:pt modelId="{DF09940D-F67A-4461-9AC8-3FC41958C881}" type="sibTrans" cxnId="{89FC14B7-E7E7-4B16-92E5-D8494AB646B4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657C390-9FA1-4925-B5D1-220069DAB0E0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submit to Governing Board for approval</a:t>
          </a:r>
        </a:p>
      </dgm:t>
    </dgm:pt>
    <dgm:pt modelId="{C511D043-8918-4BD6-BCD9-3A4BFF0A87E2}" type="parTrans" cxnId="{33BC7177-422C-4118-8536-F074CF784844}">
      <dgm:prSet/>
      <dgm:spPr/>
      <dgm:t>
        <a:bodyPr/>
        <a:lstStyle/>
        <a:p>
          <a:endParaRPr lang="en-US"/>
        </a:p>
      </dgm:t>
    </dgm:pt>
    <dgm:pt modelId="{2387CCF8-206B-4B89-B91B-9B3E432BE767}" type="sibTrans" cxnId="{33BC7177-422C-4118-8536-F074CF784844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C19A7B-55EA-4CFC-8C16-2B02F87BDDE1}">
      <dgm:prSet phldrT="[Text]" custT="1"/>
      <dgm:spPr/>
      <dgm:t>
        <a:bodyPr/>
        <a:lstStyle/>
        <a:p>
          <a:r>
            <a: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Once process is approved, CHIs will solicit community applicants to apply for projects, based on CHI-developed criteria and focus-areas</a:t>
          </a:r>
        </a:p>
      </dgm:t>
    </dgm:pt>
    <dgm:pt modelId="{B2A17805-8687-41B9-BA32-52B434C00C02}" type="parTrans" cxnId="{4A6FD39A-D249-45D1-B600-930446D2505E}">
      <dgm:prSet/>
      <dgm:spPr/>
      <dgm:t>
        <a:bodyPr/>
        <a:lstStyle/>
        <a:p>
          <a:endParaRPr lang="en-US"/>
        </a:p>
      </dgm:t>
    </dgm:pt>
    <dgm:pt modelId="{976E794F-A461-4C18-BECD-246401E2EE03}" type="sibTrans" cxnId="{4A6FD39A-D249-45D1-B600-930446D2505E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C32BA2B-284D-476D-9B54-6A93BBBE8059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will each select projects for funding, up to $450,000 per year</a:t>
          </a:r>
        </a:p>
      </dgm:t>
    </dgm:pt>
    <dgm:pt modelId="{7B24B1BA-1E65-4289-A298-36AEFEDCC322}" type="parTrans" cxnId="{40D31010-4A0E-458E-BB46-5F0803FD85DA}">
      <dgm:prSet/>
      <dgm:spPr/>
      <dgm:t>
        <a:bodyPr/>
        <a:lstStyle/>
        <a:p>
          <a:endParaRPr lang="en-US"/>
        </a:p>
      </dgm:t>
    </dgm:pt>
    <dgm:pt modelId="{275A1EB8-112A-43BE-A912-3D6CD67F61BB}" type="sibTrans" cxnId="{40D31010-4A0E-458E-BB46-5F0803FD85DA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9B7CFF-68FD-4675-9828-3A61475E4232}">
      <dgm:prSet phldrT="[Text]"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NCACH Governing Board will review selections and approve funding disbursement</a:t>
          </a:r>
        </a:p>
      </dgm:t>
    </dgm:pt>
    <dgm:pt modelId="{5AB3509C-8650-4E7B-8F4D-C9D1E892E247}" type="parTrans" cxnId="{5636B7DF-286B-4D13-90D4-1389F61638DB}">
      <dgm:prSet/>
      <dgm:spPr/>
      <dgm:t>
        <a:bodyPr/>
        <a:lstStyle/>
        <a:p>
          <a:endParaRPr lang="en-US"/>
        </a:p>
      </dgm:t>
    </dgm:pt>
    <dgm:pt modelId="{6959C45F-065C-49FE-84B0-6C767FFC9DCC}" type="sibTrans" cxnId="{5636B7DF-286B-4D13-90D4-1389F61638DB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84B4F92-09B2-4B5D-B583-73070687ABFE}">
      <dgm:prSet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Funds disbursed</a:t>
          </a:r>
        </a:p>
      </dgm:t>
    </dgm:pt>
    <dgm:pt modelId="{F4C19BA7-DDFB-401F-9D92-2961A809B320}" type="parTrans" cxnId="{F4AF54CD-E7B3-4764-A95F-A146E1DC5DA7}">
      <dgm:prSet/>
      <dgm:spPr/>
      <dgm:t>
        <a:bodyPr/>
        <a:lstStyle/>
        <a:p>
          <a:endParaRPr lang="en-US"/>
        </a:p>
      </dgm:t>
    </dgm:pt>
    <dgm:pt modelId="{8A0F9E2E-B749-4848-B751-3AE153330518}" type="sibTrans" cxnId="{F4AF54CD-E7B3-4764-A95F-A146E1DC5DA7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E6A49C1-49DD-424C-B840-BC2CCBB32B50}">
      <dgm:prSet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will work with project partners to support project completion and measure outcomes</a:t>
          </a:r>
        </a:p>
      </dgm:t>
    </dgm:pt>
    <dgm:pt modelId="{6CB87000-47DA-4D71-8083-A1C585A4BDFF}" type="parTrans" cxnId="{05D16486-29A1-4503-95E4-81D808667475}">
      <dgm:prSet/>
      <dgm:spPr/>
      <dgm:t>
        <a:bodyPr/>
        <a:lstStyle/>
        <a:p>
          <a:endParaRPr lang="en-US"/>
        </a:p>
      </dgm:t>
    </dgm:pt>
    <dgm:pt modelId="{F8855203-CA6F-4558-9103-018D8BA6F1E3}" type="sibTrans" cxnId="{05D16486-29A1-4503-95E4-81D808667475}">
      <dgm:prSet custT="1"/>
      <dgm:spPr/>
      <dgm:t>
        <a:bodyPr/>
        <a:lstStyle/>
        <a:p>
          <a:endParaRPr lang="en-US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F89972-9D1D-4E0E-9502-B44490838C3F}">
      <dgm:prSet custT="1"/>
      <dgm:spPr/>
      <dgm:t>
        <a:bodyPr/>
        <a:lstStyle/>
        <a:p>
          <a:r>
            <a: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will ask Governing Board to re-approve process and funding designation for 2020 (in Q4, 2019)</a:t>
          </a:r>
        </a:p>
      </dgm:t>
    </dgm:pt>
    <dgm:pt modelId="{66673956-5ED1-40B0-9FD4-99C21F6A9447}" type="parTrans" cxnId="{BC7F50AA-56B8-405A-98E4-3C24E476AB43}">
      <dgm:prSet/>
      <dgm:spPr/>
      <dgm:t>
        <a:bodyPr/>
        <a:lstStyle/>
        <a:p>
          <a:endParaRPr lang="en-US"/>
        </a:p>
      </dgm:t>
    </dgm:pt>
    <dgm:pt modelId="{95606E8E-3F80-4076-AD15-D116094F729E}" type="sibTrans" cxnId="{BC7F50AA-56B8-405A-98E4-3C24E476AB43}">
      <dgm:prSet/>
      <dgm:spPr/>
      <dgm:t>
        <a:bodyPr/>
        <a:lstStyle/>
        <a:p>
          <a:endParaRPr lang="en-US"/>
        </a:p>
      </dgm:t>
    </dgm:pt>
    <dgm:pt modelId="{178BD059-0B9C-475E-8D08-A1D0B7B77DB0}" type="pres">
      <dgm:prSet presAssocID="{6341C2E2-1326-4CA0-92B1-8AA44FDC7C56}" presName="diagram" presStyleCnt="0">
        <dgm:presLayoutVars>
          <dgm:dir/>
          <dgm:resizeHandles val="exact"/>
        </dgm:presLayoutVars>
      </dgm:prSet>
      <dgm:spPr/>
    </dgm:pt>
    <dgm:pt modelId="{439057B2-E190-4097-A393-CAB3C7652071}" type="pres">
      <dgm:prSet presAssocID="{74A2A666-0750-41AB-92AB-CDACEF0902DD}" presName="node" presStyleLbl="node1" presStyleIdx="0" presStyleCnt="8">
        <dgm:presLayoutVars>
          <dgm:bulletEnabled val="1"/>
        </dgm:presLayoutVars>
      </dgm:prSet>
      <dgm:spPr/>
    </dgm:pt>
    <dgm:pt modelId="{45B10255-917C-458F-99B0-9706E871C314}" type="pres">
      <dgm:prSet presAssocID="{DF09940D-F67A-4461-9AC8-3FC41958C881}" presName="sibTrans" presStyleLbl="sibTrans2D1" presStyleIdx="0" presStyleCnt="7"/>
      <dgm:spPr/>
    </dgm:pt>
    <dgm:pt modelId="{F33B5C97-3363-46AE-93E2-7E66C2F7DE22}" type="pres">
      <dgm:prSet presAssocID="{DF09940D-F67A-4461-9AC8-3FC41958C881}" presName="connectorText" presStyleLbl="sibTrans2D1" presStyleIdx="0" presStyleCnt="7"/>
      <dgm:spPr/>
    </dgm:pt>
    <dgm:pt modelId="{E7FCF011-7D0D-4219-BF6B-86C9F0BC29BC}" type="pres">
      <dgm:prSet presAssocID="{2657C390-9FA1-4925-B5D1-220069DAB0E0}" presName="node" presStyleLbl="node1" presStyleIdx="1" presStyleCnt="8">
        <dgm:presLayoutVars>
          <dgm:bulletEnabled val="1"/>
        </dgm:presLayoutVars>
      </dgm:prSet>
      <dgm:spPr/>
    </dgm:pt>
    <dgm:pt modelId="{F3C8F17B-97E8-45EE-8108-41740A4E23C7}" type="pres">
      <dgm:prSet presAssocID="{2387CCF8-206B-4B89-B91B-9B3E432BE767}" presName="sibTrans" presStyleLbl="sibTrans2D1" presStyleIdx="1" presStyleCnt="7"/>
      <dgm:spPr/>
    </dgm:pt>
    <dgm:pt modelId="{A026909C-8EF2-4931-8488-E9D1C18F1C0A}" type="pres">
      <dgm:prSet presAssocID="{2387CCF8-206B-4B89-B91B-9B3E432BE767}" presName="connectorText" presStyleLbl="sibTrans2D1" presStyleIdx="1" presStyleCnt="7"/>
      <dgm:spPr/>
    </dgm:pt>
    <dgm:pt modelId="{95175455-B045-4004-8E62-ED88656BDDB3}" type="pres">
      <dgm:prSet presAssocID="{B3C19A7B-55EA-4CFC-8C16-2B02F87BDDE1}" presName="node" presStyleLbl="node1" presStyleIdx="2" presStyleCnt="8">
        <dgm:presLayoutVars>
          <dgm:bulletEnabled val="1"/>
        </dgm:presLayoutVars>
      </dgm:prSet>
      <dgm:spPr/>
    </dgm:pt>
    <dgm:pt modelId="{AFE49B85-D005-4A21-A150-D169C9BC7AAA}" type="pres">
      <dgm:prSet presAssocID="{976E794F-A461-4C18-BECD-246401E2EE03}" presName="sibTrans" presStyleLbl="sibTrans2D1" presStyleIdx="2" presStyleCnt="7"/>
      <dgm:spPr/>
    </dgm:pt>
    <dgm:pt modelId="{E3E1DB45-C7B9-4390-90CA-285B0BFFE309}" type="pres">
      <dgm:prSet presAssocID="{976E794F-A461-4C18-BECD-246401E2EE03}" presName="connectorText" presStyleLbl="sibTrans2D1" presStyleIdx="2" presStyleCnt="7"/>
      <dgm:spPr/>
    </dgm:pt>
    <dgm:pt modelId="{0BFB90B9-C186-45CC-8A21-188D8336B3DB}" type="pres">
      <dgm:prSet presAssocID="{CC32BA2B-284D-476D-9B54-6A93BBBE8059}" presName="node" presStyleLbl="node1" presStyleIdx="3" presStyleCnt="8">
        <dgm:presLayoutVars>
          <dgm:bulletEnabled val="1"/>
        </dgm:presLayoutVars>
      </dgm:prSet>
      <dgm:spPr/>
    </dgm:pt>
    <dgm:pt modelId="{6DA7C2B6-FFBE-420E-BB94-F798A3975E5A}" type="pres">
      <dgm:prSet presAssocID="{275A1EB8-112A-43BE-A912-3D6CD67F61BB}" presName="sibTrans" presStyleLbl="sibTrans2D1" presStyleIdx="3" presStyleCnt="7"/>
      <dgm:spPr/>
    </dgm:pt>
    <dgm:pt modelId="{CF689E71-BACC-4F24-9B1C-6BBB6D1C9D3E}" type="pres">
      <dgm:prSet presAssocID="{275A1EB8-112A-43BE-A912-3D6CD67F61BB}" presName="connectorText" presStyleLbl="sibTrans2D1" presStyleIdx="3" presStyleCnt="7"/>
      <dgm:spPr/>
    </dgm:pt>
    <dgm:pt modelId="{A731A4DF-4356-4AD3-9A13-D4767355D2B9}" type="pres">
      <dgm:prSet presAssocID="{BF9B7CFF-68FD-4675-9828-3A61475E4232}" presName="node" presStyleLbl="node1" presStyleIdx="4" presStyleCnt="8">
        <dgm:presLayoutVars>
          <dgm:bulletEnabled val="1"/>
        </dgm:presLayoutVars>
      </dgm:prSet>
      <dgm:spPr/>
    </dgm:pt>
    <dgm:pt modelId="{F37FFC26-4F4B-4F3A-830A-B617F4398061}" type="pres">
      <dgm:prSet presAssocID="{6959C45F-065C-49FE-84B0-6C767FFC9DCC}" presName="sibTrans" presStyleLbl="sibTrans2D1" presStyleIdx="4" presStyleCnt="7"/>
      <dgm:spPr/>
    </dgm:pt>
    <dgm:pt modelId="{F3F6C20A-0725-4C65-9A20-D80D970FAD69}" type="pres">
      <dgm:prSet presAssocID="{6959C45F-065C-49FE-84B0-6C767FFC9DCC}" presName="connectorText" presStyleLbl="sibTrans2D1" presStyleIdx="4" presStyleCnt="7"/>
      <dgm:spPr/>
    </dgm:pt>
    <dgm:pt modelId="{B23A7F9F-BF71-4598-BCE5-917C4CE11606}" type="pres">
      <dgm:prSet presAssocID="{E84B4F92-09B2-4B5D-B583-73070687ABFE}" presName="node" presStyleLbl="node1" presStyleIdx="5" presStyleCnt="8" custLinFactNeighborX="813" custLinFactNeighborY="48">
        <dgm:presLayoutVars>
          <dgm:bulletEnabled val="1"/>
        </dgm:presLayoutVars>
      </dgm:prSet>
      <dgm:spPr/>
    </dgm:pt>
    <dgm:pt modelId="{A0829582-571C-4BA4-AF91-77860F2A9D14}" type="pres">
      <dgm:prSet presAssocID="{8A0F9E2E-B749-4848-B751-3AE153330518}" presName="sibTrans" presStyleLbl="sibTrans2D1" presStyleIdx="5" presStyleCnt="7"/>
      <dgm:spPr/>
    </dgm:pt>
    <dgm:pt modelId="{06F6B53F-9A20-4BD7-9031-43F2558EAF79}" type="pres">
      <dgm:prSet presAssocID="{8A0F9E2E-B749-4848-B751-3AE153330518}" presName="connectorText" presStyleLbl="sibTrans2D1" presStyleIdx="5" presStyleCnt="7"/>
      <dgm:spPr/>
    </dgm:pt>
    <dgm:pt modelId="{4C7DA061-0ABB-4197-A472-080767034033}" type="pres">
      <dgm:prSet presAssocID="{3E6A49C1-49DD-424C-B840-BC2CCBB32B50}" presName="node" presStyleLbl="node1" presStyleIdx="6" presStyleCnt="8">
        <dgm:presLayoutVars>
          <dgm:bulletEnabled val="1"/>
        </dgm:presLayoutVars>
      </dgm:prSet>
      <dgm:spPr/>
    </dgm:pt>
    <dgm:pt modelId="{CA28DE98-3007-40C1-978B-DF7054C25409}" type="pres">
      <dgm:prSet presAssocID="{F8855203-CA6F-4558-9103-018D8BA6F1E3}" presName="sibTrans" presStyleLbl="sibTrans2D1" presStyleIdx="6" presStyleCnt="7"/>
      <dgm:spPr/>
    </dgm:pt>
    <dgm:pt modelId="{81754176-0ED7-49FF-807C-C74761EA854E}" type="pres">
      <dgm:prSet presAssocID="{F8855203-CA6F-4558-9103-018D8BA6F1E3}" presName="connectorText" presStyleLbl="sibTrans2D1" presStyleIdx="6" presStyleCnt="7"/>
      <dgm:spPr/>
    </dgm:pt>
    <dgm:pt modelId="{39AC33F2-0756-481C-B0DE-F5F6E5F0B90A}" type="pres">
      <dgm:prSet presAssocID="{E3F89972-9D1D-4E0E-9502-B44490838C3F}" presName="node" presStyleLbl="node1" presStyleIdx="7" presStyleCnt="8">
        <dgm:presLayoutVars>
          <dgm:bulletEnabled val="1"/>
        </dgm:presLayoutVars>
      </dgm:prSet>
      <dgm:spPr/>
    </dgm:pt>
  </dgm:ptLst>
  <dgm:cxnLst>
    <dgm:cxn modelId="{D6FF8909-298D-4A62-8F9E-EB1283A8C754}" type="presOf" srcId="{6959C45F-065C-49FE-84B0-6C767FFC9DCC}" destId="{F37FFC26-4F4B-4F3A-830A-B617F4398061}" srcOrd="0" destOrd="0" presId="urn:microsoft.com/office/officeart/2005/8/layout/process5"/>
    <dgm:cxn modelId="{40D31010-4A0E-458E-BB46-5F0803FD85DA}" srcId="{6341C2E2-1326-4CA0-92B1-8AA44FDC7C56}" destId="{CC32BA2B-284D-476D-9B54-6A93BBBE8059}" srcOrd="3" destOrd="0" parTransId="{7B24B1BA-1E65-4289-A298-36AEFEDCC322}" sibTransId="{275A1EB8-112A-43BE-A912-3D6CD67F61BB}"/>
    <dgm:cxn modelId="{DB02D717-F20A-4208-986A-AD4DFEDAF93C}" type="presOf" srcId="{B3C19A7B-55EA-4CFC-8C16-2B02F87BDDE1}" destId="{95175455-B045-4004-8E62-ED88656BDDB3}" srcOrd="0" destOrd="0" presId="urn:microsoft.com/office/officeart/2005/8/layout/process5"/>
    <dgm:cxn modelId="{86D8D91D-2B22-45C9-8A84-FEEDB4A6A86A}" type="presOf" srcId="{2387CCF8-206B-4B89-B91B-9B3E432BE767}" destId="{A026909C-8EF2-4931-8488-E9D1C18F1C0A}" srcOrd="1" destOrd="0" presId="urn:microsoft.com/office/officeart/2005/8/layout/process5"/>
    <dgm:cxn modelId="{5E9E3223-A1E9-49DD-883C-3831A90EA0C3}" type="presOf" srcId="{6959C45F-065C-49FE-84B0-6C767FFC9DCC}" destId="{F3F6C20A-0725-4C65-9A20-D80D970FAD69}" srcOrd="1" destOrd="0" presId="urn:microsoft.com/office/officeart/2005/8/layout/process5"/>
    <dgm:cxn modelId="{684E4625-9218-4934-B8A2-71F9D56DD157}" type="presOf" srcId="{F8855203-CA6F-4558-9103-018D8BA6F1E3}" destId="{CA28DE98-3007-40C1-978B-DF7054C25409}" srcOrd="0" destOrd="0" presId="urn:microsoft.com/office/officeart/2005/8/layout/process5"/>
    <dgm:cxn modelId="{0D08E42D-3394-426D-8195-717C8DAE9F71}" type="presOf" srcId="{976E794F-A461-4C18-BECD-246401E2EE03}" destId="{E3E1DB45-C7B9-4390-90CA-285B0BFFE309}" srcOrd="1" destOrd="0" presId="urn:microsoft.com/office/officeart/2005/8/layout/process5"/>
    <dgm:cxn modelId="{E651BB3D-8F9A-4C64-A449-0718278A42B7}" type="presOf" srcId="{2657C390-9FA1-4925-B5D1-220069DAB0E0}" destId="{E7FCF011-7D0D-4219-BF6B-86C9F0BC29BC}" srcOrd="0" destOrd="0" presId="urn:microsoft.com/office/officeart/2005/8/layout/process5"/>
    <dgm:cxn modelId="{87FD7F5B-D6CF-4B68-AD5D-8A1904F28F79}" type="presOf" srcId="{6341C2E2-1326-4CA0-92B1-8AA44FDC7C56}" destId="{178BD059-0B9C-475E-8D08-A1D0B7B77DB0}" srcOrd="0" destOrd="0" presId="urn:microsoft.com/office/officeart/2005/8/layout/process5"/>
    <dgm:cxn modelId="{0D6CF647-179A-461D-A645-F891EFB07DE7}" type="presOf" srcId="{DF09940D-F67A-4461-9AC8-3FC41958C881}" destId="{45B10255-917C-458F-99B0-9706E871C314}" srcOrd="0" destOrd="0" presId="urn:microsoft.com/office/officeart/2005/8/layout/process5"/>
    <dgm:cxn modelId="{5BCF626B-393B-4311-8A7D-21845FFD9819}" type="presOf" srcId="{F8855203-CA6F-4558-9103-018D8BA6F1E3}" destId="{81754176-0ED7-49FF-807C-C74761EA854E}" srcOrd="1" destOrd="0" presId="urn:microsoft.com/office/officeart/2005/8/layout/process5"/>
    <dgm:cxn modelId="{7FC2374E-E945-431A-8F4F-559E00230D32}" type="presOf" srcId="{E3F89972-9D1D-4E0E-9502-B44490838C3F}" destId="{39AC33F2-0756-481C-B0DE-F5F6E5F0B90A}" srcOrd="0" destOrd="0" presId="urn:microsoft.com/office/officeart/2005/8/layout/process5"/>
    <dgm:cxn modelId="{D0E58A55-75D4-4718-8791-BD44FA4C7094}" type="presOf" srcId="{E84B4F92-09B2-4B5D-B583-73070687ABFE}" destId="{B23A7F9F-BF71-4598-BCE5-917C4CE11606}" srcOrd="0" destOrd="0" presId="urn:microsoft.com/office/officeart/2005/8/layout/process5"/>
    <dgm:cxn modelId="{33BC7177-422C-4118-8536-F074CF784844}" srcId="{6341C2E2-1326-4CA0-92B1-8AA44FDC7C56}" destId="{2657C390-9FA1-4925-B5D1-220069DAB0E0}" srcOrd="1" destOrd="0" parTransId="{C511D043-8918-4BD6-BCD9-3A4BFF0A87E2}" sibTransId="{2387CCF8-206B-4B89-B91B-9B3E432BE767}"/>
    <dgm:cxn modelId="{A6B7A678-C646-4083-A4F6-E06C5C8C7C61}" type="presOf" srcId="{8A0F9E2E-B749-4848-B751-3AE153330518}" destId="{A0829582-571C-4BA4-AF91-77860F2A9D14}" srcOrd="0" destOrd="0" presId="urn:microsoft.com/office/officeart/2005/8/layout/process5"/>
    <dgm:cxn modelId="{05D16486-29A1-4503-95E4-81D808667475}" srcId="{6341C2E2-1326-4CA0-92B1-8AA44FDC7C56}" destId="{3E6A49C1-49DD-424C-B840-BC2CCBB32B50}" srcOrd="6" destOrd="0" parTransId="{6CB87000-47DA-4D71-8083-A1C585A4BDFF}" sibTransId="{F8855203-CA6F-4558-9103-018D8BA6F1E3}"/>
    <dgm:cxn modelId="{622FE08E-D79E-4A9C-BD21-B0A24A00670C}" type="presOf" srcId="{8A0F9E2E-B749-4848-B751-3AE153330518}" destId="{06F6B53F-9A20-4BD7-9031-43F2558EAF79}" srcOrd="1" destOrd="0" presId="urn:microsoft.com/office/officeart/2005/8/layout/process5"/>
    <dgm:cxn modelId="{4C31D792-3813-4F14-81D9-C6C846325F5E}" type="presOf" srcId="{DF09940D-F67A-4461-9AC8-3FC41958C881}" destId="{F33B5C97-3363-46AE-93E2-7E66C2F7DE22}" srcOrd="1" destOrd="0" presId="urn:microsoft.com/office/officeart/2005/8/layout/process5"/>
    <dgm:cxn modelId="{E00C5A94-4EC6-4740-801B-894E1AB44DB7}" type="presOf" srcId="{2387CCF8-206B-4B89-B91B-9B3E432BE767}" destId="{F3C8F17B-97E8-45EE-8108-41740A4E23C7}" srcOrd="0" destOrd="0" presId="urn:microsoft.com/office/officeart/2005/8/layout/process5"/>
    <dgm:cxn modelId="{4A6FD39A-D249-45D1-B600-930446D2505E}" srcId="{6341C2E2-1326-4CA0-92B1-8AA44FDC7C56}" destId="{B3C19A7B-55EA-4CFC-8C16-2B02F87BDDE1}" srcOrd="2" destOrd="0" parTransId="{B2A17805-8687-41B9-BA32-52B434C00C02}" sibTransId="{976E794F-A461-4C18-BECD-246401E2EE03}"/>
    <dgm:cxn modelId="{F6F2979E-6A6A-4844-8B75-20B5D846A0A9}" type="presOf" srcId="{BF9B7CFF-68FD-4675-9828-3A61475E4232}" destId="{A731A4DF-4356-4AD3-9A13-D4767355D2B9}" srcOrd="0" destOrd="0" presId="urn:microsoft.com/office/officeart/2005/8/layout/process5"/>
    <dgm:cxn modelId="{5EC3E69F-7BA1-47CD-A4DF-5C2114B2640F}" type="presOf" srcId="{CC32BA2B-284D-476D-9B54-6A93BBBE8059}" destId="{0BFB90B9-C186-45CC-8A21-188D8336B3DB}" srcOrd="0" destOrd="0" presId="urn:microsoft.com/office/officeart/2005/8/layout/process5"/>
    <dgm:cxn modelId="{BC7F50AA-56B8-405A-98E4-3C24E476AB43}" srcId="{6341C2E2-1326-4CA0-92B1-8AA44FDC7C56}" destId="{E3F89972-9D1D-4E0E-9502-B44490838C3F}" srcOrd="7" destOrd="0" parTransId="{66673956-5ED1-40B0-9FD4-99C21F6A9447}" sibTransId="{95606E8E-3F80-4076-AD15-D116094F729E}"/>
    <dgm:cxn modelId="{7D7AB3B4-3EC3-4F4A-9B07-BA38C57AF850}" type="presOf" srcId="{74A2A666-0750-41AB-92AB-CDACEF0902DD}" destId="{439057B2-E190-4097-A393-CAB3C7652071}" srcOrd="0" destOrd="0" presId="urn:microsoft.com/office/officeart/2005/8/layout/process5"/>
    <dgm:cxn modelId="{89FC14B7-E7E7-4B16-92E5-D8494AB646B4}" srcId="{6341C2E2-1326-4CA0-92B1-8AA44FDC7C56}" destId="{74A2A666-0750-41AB-92AB-CDACEF0902DD}" srcOrd="0" destOrd="0" parTransId="{97A88574-E515-4E50-8838-11C087369B07}" sibTransId="{DF09940D-F67A-4461-9AC8-3FC41958C881}"/>
    <dgm:cxn modelId="{5DD9D5B7-1055-494C-A656-E6CFA1DF7E9F}" type="presOf" srcId="{275A1EB8-112A-43BE-A912-3D6CD67F61BB}" destId="{CF689E71-BACC-4F24-9B1C-6BBB6D1C9D3E}" srcOrd="1" destOrd="0" presId="urn:microsoft.com/office/officeart/2005/8/layout/process5"/>
    <dgm:cxn modelId="{530F48C4-D103-4F9E-96DC-C0F58BDE8F28}" type="presOf" srcId="{976E794F-A461-4C18-BECD-246401E2EE03}" destId="{AFE49B85-D005-4A21-A150-D169C9BC7AAA}" srcOrd="0" destOrd="0" presId="urn:microsoft.com/office/officeart/2005/8/layout/process5"/>
    <dgm:cxn modelId="{F4AF54CD-E7B3-4764-A95F-A146E1DC5DA7}" srcId="{6341C2E2-1326-4CA0-92B1-8AA44FDC7C56}" destId="{E84B4F92-09B2-4B5D-B583-73070687ABFE}" srcOrd="5" destOrd="0" parTransId="{F4C19BA7-DDFB-401F-9D92-2961A809B320}" sibTransId="{8A0F9E2E-B749-4848-B751-3AE153330518}"/>
    <dgm:cxn modelId="{5636B7DF-286B-4D13-90D4-1389F61638DB}" srcId="{6341C2E2-1326-4CA0-92B1-8AA44FDC7C56}" destId="{BF9B7CFF-68FD-4675-9828-3A61475E4232}" srcOrd="4" destOrd="0" parTransId="{5AB3509C-8650-4E7B-8F4D-C9D1E892E247}" sibTransId="{6959C45F-065C-49FE-84B0-6C767FFC9DCC}"/>
    <dgm:cxn modelId="{33B687E5-F679-4ACA-935F-EF870903587A}" type="presOf" srcId="{3E6A49C1-49DD-424C-B840-BC2CCBB32B50}" destId="{4C7DA061-0ABB-4197-A472-080767034033}" srcOrd="0" destOrd="0" presId="urn:microsoft.com/office/officeart/2005/8/layout/process5"/>
    <dgm:cxn modelId="{59F2C6F3-C3BF-4063-9206-B33B6880818C}" type="presOf" srcId="{275A1EB8-112A-43BE-A912-3D6CD67F61BB}" destId="{6DA7C2B6-FFBE-420E-BB94-F798A3975E5A}" srcOrd="0" destOrd="0" presId="urn:microsoft.com/office/officeart/2005/8/layout/process5"/>
    <dgm:cxn modelId="{B4C04493-E15F-4980-8F13-CE9E03A091D4}" type="presParOf" srcId="{178BD059-0B9C-475E-8D08-A1D0B7B77DB0}" destId="{439057B2-E190-4097-A393-CAB3C7652071}" srcOrd="0" destOrd="0" presId="urn:microsoft.com/office/officeart/2005/8/layout/process5"/>
    <dgm:cxn modelId="{4C1C6355-0458-4366-8F71-26BB3F43B581}" type="presParOf" srcId="{178BD059-0B9C-475E-8D08-A1D0B7B77DB0}" destId="{45B10255-917C-458F-99B0-9706E871C314}" srcOrd="1" destOrd="0" presId="urn:microsoft.com/office/officeart/2005/8/layout/process5"/>
    <dgm:cxn modelId="{E739B785-6B0E-443C-B6A2-E5BE72DCB4E4}" type="presParOf" srcId="{45B10255-917C-458F-99B0-9706E871C314}" destId="{F33B5C97-3363-46AE-93E2-7E66C2F7DE22}" srcOrd="0" destOrd="0" presId="urn:microsoft.com/office/officeart/2005/8/layout/process5"/>
    <dgm:cxn modelId="{62A793C5-0E89-4B80-B5A7-75355E6C8AC0}" type="presParOf" srcId="{178BD059-0B9C-475E-8D08-A1D0B7B77DB0}" destId="{E7FCF011-7D0D-4219-BF6B-86C9F0BC29BC}" srcOrd="2" destOrd="0" presId="urn:microsoft.com/office/officeart/2005/8/layout/process5"/>
    <dgm:cxn modelId="{95FC221F-4EF1-431C-B2D6-D98FABAAECA1}" type="presParOf" srcId="{178BD059-0B9C-475E-8D08-A1D0B7B77DB0}" destId="{F3C8F17B-97E8-45EE-8108-41740A4E23C7}" srcOrd="3" destOrd="0" presId="urn:microsoft.com/office/officeart/2005/8/layout/process5"/>
    <dgm:cxn modelId="{D7BAB0EE-F29B-4BFA-BB40-A0A37E5E8BBC}" type="presParOf" srcId="{F3C8F17B-97E8-45EE-8108-41740A4E23C7}" destId="{A026909C-8EF2-4931-8488-E9D1C18F1C0A}" srcOrd="0" destOrd="0" presId="urn:microsoft.com/office/officeart/2005/8/layout/process5"/>
    <dgm:cxn modelId="{DF74343A-C756-4ECB-AFFF-0FA7EAA286CB}" type="presParOf" srcId="{178BD059-0B9C-475E-8D08-A1D0B7B77DB0}" destId="{95175455-B045-4004-8E62-ED88656BDDB3}" srcOrd="4" destOrd="0" presId="urn:microsoft.com/office/officeart/2005/8/layout/process5"/>
    <dgm:cxn modelId="{0DD9AE46-24CA-4A39-8DE8-23FF00DB00F4}" type="presParOf" srcId="{178BD059-0B9C-475E-8D08-A1D0B7B77DB0}" destId="{AFE49B85-D005-4A21-A150-D169C9BC7AAA}" srcOrd="5" destOrd="0" presId="urn:microsoft.com/office/officeart/2005/8/layout/process5"/>
    <dgm:cxn modelId="{A09B22A3-E837-464C-ADD1-83BBCF46129D}" type="presParOf" srcId="{AFE49B85-D005-4A21-A150-D169C9BC7AAA}" destId="{E3E1DB45-C7B9-4390-90CA-285B0BFFE309}" srcOrd="0" destOrd="0" presId="urn:microsoft.com/office/officeart/2005/8/layout/process5"/>
    <dgm:cxn modelId="{D1AEDD79-EE41-4203-8FAD-A4FF71696186}" type="presParOf" srcId="{178BD059-0B9C-475E-8D08-A1D0B7B77DB0}" destId="{0BFB90B9-C186-45CC-8A21-188D8336B3DB}" srcOrd="6" destOrd="0" presId="urn:microsoft.com/office/officeart/2005/8/layout/process5"/>
    <dgm:cxn modelId="{6BB86545-CC69-404F-88D2-6824D738BC49}" type="presParOf" srcId="{178BD059-0B9C-475E-8D08-A1D0B7B77DB0}" destId="{6DA7C2B6-FFBE-420E-BB94-F798A3975E5A}" srcOrd="7" destOrd="0" presId="urn:microsoft.com/office/officeart/2005/8/layout/process5"/>
    <dgm:cxn modelId="{660A8420-3633-4B31-8133-45A44D2CCFFA}" type="presParOf" srcId="{6DA7C2B6-FFBE-420E-BB94-F798A3975E5A}" destId="{CF689E71-BACC-4F24-9B1C-6BBB6D1C9D3E}" srcOrd="0" destOrd="0" presId="urn:microsoft.com/office/officeart/2005/8/layout/process5"/>
    <dgm:cxn modelId="{9C9E5386-E74F-4C2C-9227-F34D7F4D8CC5}" type="presParOf" srcId="{178BD059-0B9C-475E-8D08-A1D0B7B77DB0}" destId="{A731A4DF-4356-4AD3-9A13-D4767355D2B9}" srcOrd="8" destOrd="0" presId="urn:microsoft.com/office/officeart/2005/8/layout/process5"/>
    <dgm:cxn modelId="{D0BDC163-2427-47E2-9F71-0D026FB68597}" type="presParOf" srcId="{178BD059-0B9C-475E-8D08-A1D0B7B77DB0}" destId="{F37FFC26-4F4B-4F3A-830A-B617F4398061}" srcOrd="9" destOrd="0" presId="urn:microsoft.com/office/officeart/2005/8/layout/process5"/>
    <dgm:cxn modelId="{1995D63B-EAA2-4C8E-B95E-9B8E41E40FA3}" type="presParOf" srcId="{F37FFC26-4F4B-4F3A-830A-B617F4398061}" destId="{F3F6C20A-0725-4C65-9A20-D80D970FAD69}" srcOrd="0" destOrd="0" presId="urn:microsoft.com/office/officeart/2005/8/layout/process5"/>
    <dgm:cxn modelId="{B43EE013-6978-45DA-85B2-1F961D4DB8FC}" type="presParOf" srcId="{178BD059-0B9C-475E-8D08-A1D0B7B77DB0}" destId="{B23A7F9F-BF71-4598-BCE5-917C4CE11606}" srcOrd="10" destOrd="0" presId="urn:microsoft.com/office/officeart/2005/8/layout/process5"/>
    <dgm:cxn modelId="{9A1C9FB9-F2FC-4C43-ABAC-282FEF408AB8}" type="presParOf" srcId="{178BD059-0B9C-475E-8D08-A1D0B7B77DB0}" destId="{A0829582-571C-4BA4-AF91-77860F2A9D14}" srcOrd="11" destOrd="0" presId="urn:microsoft.com/office/officeart/2005/8/layout/process5"/>
    <dgm:cxn modelId="{5377C33A-5CAE-41D2-AC51-2F15EFC66482}" type="presParOf" srcId="{A0829582-571C-4BA4-AF91-77860F2A9D14}" destId="{06F6B53F-9A20-4BD7-9031-43F2558EAF79}" srcOrd="0" destOrd="0" presId="urn:microsoft.com/office/officeart/2005/8/layout/process5"/>
    <dgm:cxn modelId="{52F3D945-5748-451A-8746-0E513564B303}" type="presParOf" srcId="{178BD059-0B9C-475E-8D08-A1D0B7B77DB0}" destId="{4C7DA061-0ABB-4197-A472-080767034033}" srcOrd="12" destOrd="0" presId="urn:microsoft.com/office/officeart/2005/8/layout/process5"/>
    <dgm:cxn modelId="{A1EBA532-3162-4CD3-9CA2-0F182395AE10}" type="presParOf" srcId="{178BD059-0B9C-475E-8D08-A1D0B7B77DB0}" destId="{CA28DE98-3007-40C1-978B-DF7054C25409}" srcOrd="13" destOrd="0" presId="urn:microsoft.com/office/officeart/2005/8/layout/process5"/>
    <dgm:cxn modelId="{4C382CB2-FD79-48C9-8183-8EC8E458E735}" type="presParOf" srcId="{CA28DE98-3007-40C1-978B-DF7054C25409}" destId="{81754176-0ED7-49FF-807C-C74761EA854E}" srcOrd="0" destOrd="0" presId="urn:microsoft.com/office/officeart/2005/8/layout/process5"/>
    <dgm:cxn modelId="{C3634CD7-20F4-4826-B5B8-00C6B6D875E3}" type="presParOf" srcId="{178BD059-0B9C-475E-8D08-A1D0B7B77DB0}" destId="{39AC33F2-0756-481C-B0DE-F5F6E5F0B90A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57B2-E190-4097-A393-CAB3C7652071}">
      <dsp:nvSpPr>
        <dsp:cNvPr id="0" name=""/>
        <dsp:cNvSpPr/>
      </dsp:nvSpPr>
      <dsp:spPr>
        <a:xfrm>
          <a:off x="1227245" y="2222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collectively develop project application + project selection criteria + project evaluation process</a:t>
          </a:r>
        </a:p>
      </dsp:txBody>
      <dsp:txXfrm>
        <a:off x="1261566" y="36543"/>
        <a:ext cx="1884341" cy="1103148"/>
      </dsp:txXfrm>
    </dsp:sp>
    <dsp:sp modelId="{45B10255-917C-458F-99B0-9706E871C314}">
      <dsp:nvSpPr>
        <dsp:cNvPr id="0" name=""/>
        <dsp:cNvSpPr/>
      </dsp:nvSpPr>
      <dsp:spPr>
        <a:xfrm>
          <a:off x="3352091" y="345947"/>
          <a:ext cx="414032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352091" y="442815"/>
        <a:ext cx="289822" cy="290603"/>
      </dsp:txXfrm>
    </dsp:sp>
    <dsp:sp modelId="{E7FCF011-7D0D-4219-BF6B-86C9F0BC29BC}">
      <dsp:nvSpPr>
        <dsp:cNvPr id="0" name=""/>
        <dsp:cNvSpPr/>
      </dsp:nvSpPr>
      <dsp:spPr>
        <a:xfrm>
          <a:off x="3961422" y="2222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submit to Governing Board for approval</a:t>
          </a:r>
        </a:p>
      </dsp:txBody>
      <dsp:txXfrm>
        <a:off x="3995743" y="36543"/>
        <a:ext cx="1884341" cy="1103148"/>
      </dsp:txXfrm>
    </dsp:sp>
    <dsp:sp modelId="{F3C8F17B-97E8-45EE-8108-41740A4E23C7}">
      <dsp:nvSpPr>
        <dsp:cNvPr id="0" name=""/>
        <dsp:cNvSpPr/>
      </dsp:nvSpPr>
      <dsp:spPr>
        <a:xfrm>
          <a:off x="6086268" y="345947"/>
          <a:ext cx="414032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086268" y="442815"/>
        <a:ext cx="289822" cy="290603"/>
      </dsp:txXfrm>
    </dsp:sp>
    <dsp:sp modelId="{95175455-B045-4004-8E62-ED88656BDDB3}">
      <dsp:nvSpPr>
        <dsp:cNvPr id="0" name=""/>
        <dsp:cNvSpPr/>
      </dsp:nvSpPr>
      <dsp:spPr>
        <a:xfrm>
          <a:off x="6695599" y="2222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Once process is approved, CHIs will solicit community applicants to apply for projects, based on CHI-developed criteria and focus-areas</a:t>
          </a:r>
        </a:p>
      </dsp:txBody>
      <dsp:txXfrm>
        <a:off x="6729920" y="36543"/>
        <a:ext cx="1884341" cy="1103148"/>
      </dsp:txXfrm>
    </dsp:sp>
    <dsp:sp modelId="{AFE49B85-D005-4A21-A150-D169C9BC7AAA}">
      <dsp:nvSpPr>
        <dsp:cNvPr id="0" name=""/>
        <dsp:cNvSpPr/>
      </dsp:nvSpPr>
      <dsp:spPr>
        <a:xfrm rot="5400000">
          <a:off x="7465075" y="1310721"/>
          <a:ext cx="414032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7526790" y="1345874"/>
        <a:ext cx="290603" cy="289822"/>
      </dsp:txXfrm>
    </dsp:sp>
    <dsp:sp modelId="{0BFB90B9-C186-45CC-8A21-188D8336B3DB}">
      <dsp:nvSpPr>
        <dsp:cNvPr id="0" name=""/>
        <dsp:cNvSpPr/>
      </dsp:nvSpPr>
      <dsp:spPr>
        <a:xfrm>
          <a:off x="6695599" y="1955206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will each select projects for funding, up to $450,000 per year</a:t>
          </a:r>
        </a:p>
      </dsp:txBody>
      <dsp:txXfrm>
        <a:off x="6729920" y="1989527"/>
        <a:ext cx="1884341" cy="1103148"/>
      </dsp:txXfrm>
    </dsp:sp>
    <dsp:sp modelId="{6DA7C2B6-FFBE-420E-BB94-F798A3975E5A}">
      <dsp:nvSpPr>
        <dsp:cNvPr id="0" name=""/>
        <dsp:cNvSpPr/>
      </dsp:nvSpPr>
      <dsp:spPr>
        <a:xfrm rot="10800000">
          <a:off x="6109704" y="2298931"/>
          <a:ext cx="414032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6233914" y="2395799"/>
        <a:ext cx="289822" cy="290603"/>
      </dsp:txXfrm>
    </dsp:sp>
    <dsp:sp modelId="{A731A4DF-4356-4AD3-9A13-D4767355D2B9}">
      <dsp:nvSpPr>
        <dsp:cNvPr id="0" name=""/>
        <dsp:cNvSpPr/>
      </dsp:nvSpPr>
      <dsp:spPr>
        <a:xfrm>
          <a:off x="3961422" y="1955206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NCACH Governing Board will review selections and approve funding disbursement</a:t>
          </a:r>
        </a:p>
      </dsp:txBody>
      <dsp:txXfrm>
        <a:off x="3995743" y="1989527"/>
        <a:ext cx="1884341" cy="1103148"/>
      </dsp:txXfrm>
    </dsp:sp>
    <dsp:sp modelId="{F37FFC26-4F4B-4F3A-830A-B617F4398061}">
      <dsp:nvSpPr>
        <dsp:cNvPr id="0" name=""/>
        <dsp:cNvSpPr/>
      </dsp:nvSpPr>
      <dsp:spPr>
        <a:xfrm rot="10799289">
          <a:off x="3387435" y="2299210"/>
          <a:ext cx="405617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3509120" y="2396065"/>
        <a:ext cx="283932" cy="290603"/>
      </dsp:txXfrm>
    </dsp:sp>
    <dsp:sp modelId="{B23A7F9F-BF71-4598-BCE5-917C4CE11606}">
      <dsp:nvSpPr>
        <dsp:cNvPr id="0" name=""/>
        <dsp:cNvSpPr/>
      </dsp:nvSpPr>
      <dsp:spPr>
        <a:xfrm>
          <a:off x="1243123" y="1955768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Funds disbursed</a:t>
          </a:r>
        </a:p>
      </dsp:txBody>
      <dsp:txXfrm>
        <a:off x="1277444" y="1990089"/>
        <a:ext cx="1884341" cy="1103148"/>
      </dsp:txXfrm>
    </dsp:sp>
    <dsp:sp modelId="{A0829582-571C-4BA4-AF91-77860F2A9D14}">
      <dsp:nvSpPr>
        <dsp:cNvPr id="0" name=""/>
        <dsp:cNvSpPr/>
      </dsp:nvSpPr>
      <dsp:spPr>
        <a:xfrm rot="5427956">
          <a:off x="2004897" y="3263995"/>
          <a:ext cx="413748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2066975" y="3299292"/>
        <a:ext cx="290603" cy="289624"/>
      </dsp:txXfrm>
    </dsp:sp>
    <dsp:sp modelId="{4C7DA061-0ABB-4197-A472-080767034033}">
      <dsp:nvSpPr>
        <dsp:cNvPr id="0" name=""/>
        <dsp:cNvSpPr/>
      </dsp:nvSpPr>
      <dsp:spPr>
        <a:xfrm>
          <a:off x="1227245" y="3908190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will work with project partners to support project completion and measure outcomes</a:t>
          </a:r>
        </a:p>
      </dsp:txBody>
      <dsp:txXfrm>
        <a:off x="1261566" y="3942511"/>
        <a:ext cx="1884341" cy="1103148"/>
      </dsp:txXfrm>
    </dsp:sp>
    <dsp:sp modelId="{CA28DE98-3007-40C1-978B-DF7054C25409}">
      <dsp:nvSpPr>
        <dsp:cNvPr id="0" name=""/>
        <dsp:cNvSpPr/>
      </dsp:nvSpPr>
      <dsp:spPr>
        <a:xfrm>
          <a:off x="3352091" y="4251915"/>
          <a:ext cx="414032" cy="48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352091" y="4348783"/>
        <a:ext cx="289822" cy="290603"/>
      </dsp:txXfrm>
    </dsp:sp>
    <dsp:sp modelId="{39AC33F2-0756-481C-B0DE-F5F6E5F0B90A}">
      <dsp:nvSpPr>
        <dsp:cNvPr id="0" name=""/>
        <dsp:cNvSpPr/>
      </dsp:nvSpPr>
      <dsp:spPr>
        <a:xfrm>
          <a:off x="3961422" y="3908190"/>
          <a:ext cx="1952983" cy="1171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CHIs will ask Governing Board to re-approve process and funding designation for 2020 (in Q4, 2019)</a:t>
          </a:r>
        </a:p>
      </dsp:txBody>
      <dsp:txXfrm>
        <a:off x="3995743" y="3942511"/>
        <a:ext cx="1884341" cy="1103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4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5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1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5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0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7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876E1-FF9C-4C1E-8F1F-9FA713504677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B6EA-BFBC-49EC-9F0E-3A71716B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8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hyperlink" Target="mailto:Sahara.Suval@cdhd.wa.gov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EF76-43F8-421D-8D67-C288B765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65125"/>
            <a:ext cx="119416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latin typeface="Asap"/>
              </a:rPr>
              <a:t>Chelan-Douglas Coalition for Health Improvement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A201-61D6-45EA-A6CB-8EF0A6A07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466396"/>
            <a:ext cx="10809514" cy="4885417"/>
          </a:xfrm>
        </p:spPr>
        <p:txBody>
          <a:bodyPr>
            <a:normAutofit/>
          </a:bodyPr>
          <a:lstStyle/>
          <a:p>
            <a:r>
              <a:rPr lang="en-US" sz="3600" u="sng" dirty="0"/>
              <a:t>Agenda</a:t>
            </a:r>
            <a:r>
              <a:rPr lang="en-US" sz="4000" u="sng" dirty="0"/>
              <a:t> </a:t>
            </a:r>
          </a:p>
          <a:p>
            <a:pPr lvl="1"/>
            <a:r>
              <a:rPr lang="en-US" sz="3600" dirty="0"/>
              <a:t>Introductions </a:t>
            </a:r>
          </a:p>
          <a:p>
            <a:pPr lvl="1"/>
            <a:r>
              <a:rPr lang="en-US" sz="3600" dirty="0"/>
              <a:t>NCACH Board Updates </a:t>
            </a:r>
          </a:p>
          <a:p>
            <a:pPr lvl="1"/>
            <a:r>
              <a:rPr lang="en-US" sz="3600" dirty="0"/>
              <a:t>Subcommittees Updates </a:t>
            </a:r>
          </a:p>
          <a:p>
            <a:pPr lvl="1"/>
            <a:r>
              <a:rPr lang="en-US" sz="3600" dirty="0"/>
              <a:t>2019 CHI Funding for Local Health Initiatives </a:t>
            </a:r>
          </a:p>
          <a:p>
            <a:pPr lvl="1"/>
            <a:r>
              <a:rPr lang="en-US" sz="3600" dirty="0"/>
              <a:t>CHI Meetings in 2019 </a:t>
            </a:r>
          </a:p>
          <a:p>
            <a:pPr lvl="1"/>
            <a:r>
              <a:rPr lang="en-US" sz="3600" dirty="0"/>
              <a:t>Leadership Council </a:t>
            </a:r>
          </a:p>
          <a:p>
            <a:pPr lvl="1"/>
            <a:r>
              <a:rPr lang="en-US" sz="3600" dirty="0"/>
              <a:t>Round Table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19CDE4-9276-40C3-BE04-BBBE3D490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600" y="3883600"/>
            <a:ext cx="2974400" cy="29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5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8DD4-374E-4D9C-B0A9-7806F33E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sap"/>
              </a:rPr>
              <a:t>Leadership Council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05B20-302F-4EE1-92E7-690380437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Nominations for 2019 </a:t>
            </a:r>
          </a:p>
          <a:p>
            <a:pPr lvl="1"/>
            <a:r>
              <a:rPr lang="en-US" sz="3600" dirty="0"/>
              <a:t>Nominations can be from others or self nominated  </a:t>
            </a:r>
          </a:p>
          <a:p>
            <a:pPr lvl="1"/>
            <a:r>
              <a:rPr lang="en-US" sz="3600" dirty="0"/>
              <a:t>There will be guidelines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9DF757-FBEF-4125-9618-5BFA262CAC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824" y="3486177"/>
            <a:ext cx="3371823" cy="337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8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829-0689-49DB-8B61-0DD14E49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sap"/>
              </a:rPr>
              <a:t>Round Table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D6FDE-BD82-4E79-A02D-812E7A2BC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Events that are happening in the two Counties </a:t>
            </a:r>
          </a:p>
          <a:p>
            <a:r>
              <a:rPr lang="en-US" sz="3600" dirty="0"/>
              <a:t>Ideas that you would like the CHI to focus on in 2019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Thank you for coming to the meeting!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94EC6F-8299-46AA-9DDF-65F75A98B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35" y="3429000"/>
            <a:ext cx="3243055" cy="324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0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3E26-A91E-490C-883E-B6A9932F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9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sap"/>
              </a:rPr>
              <a:t>North Central Accountable Communities of Health (NCACH) Board Updates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912FD-BAF2-4363-8FEF-2E510E3FAC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548" y="3429000"/>
            <a:ext cx="3117485" cy="311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9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86-E972-4405-96B6-E8A9DC1B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39"/>
            <a:ext cx="10515600" cy="1325563"/>
          </a:xfrm>
        </p:spPr>
        <p:txBody>
          <a:bodyPr/>
          <a:lstStyle/>
          <a:p>
            <a:r>
              <a:rPr lang="en-US" dirty="0">
                <a:latin typeface="Asap"/>
              </a:rPr>
              <a:t>Subcommittee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85E9-113E-44B8-A62E-F9A23FF66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/>
          <a:lstStyle/>
          <a:p>
            <a:r>
              <a:rPr lang="en-US" dirty="0"/>
              <a:t>Community Funds Subcommittee </a:t>
            </a:r>
          </a:p>
          <a:p>
            <a:endParaRPr lang="en-US" dirty="0"/>
          </a:p>
          <a:p>
            <a:r>
              <a:rPr lang="en-US" dirty="0"/>
              <a:t>Focus Group Subcommittee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AF6339-AD98-44A8-92F9-6D58722DB2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312" y="3722914"/>
            <a:ext cx="3064329" cy="306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4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sap" panose="02000506040000020004" pitchFamily="2" charset="0"/>
              </a:rPr>
              <a:t>2019 CHI Funding for local health initiatives</a:t>
            </a:r>
            <a:br>
              <a:rPr lang="en-US" sz="3600" b="1" dirty="0">
                <a:latin typeface="Asap" panose="02000506040000020004" pitchFamily="2" charset="0"/>
              </a:rPr>
            </a:br>
            <a:endParaRPr lang="en-US" sz="2800" i="1" dirty="0">
              <a:latin typeface="Asap" panose="02000506040000020004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8705" y="985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190" y="4779154"/>
            <a:ext cx="1811906" cy="18119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8871" y="1385888"/>
            <a:ext cx="862404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$450,000 approved to be invested in local and regional health initiatives and projects across NCACH region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 developed collaboratively between all 3 Coalitions for Health Improvement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Funding intended to: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Complement NCACH’s Medicaid Transformation Project work and goals;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community-clinical linkages;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 barriers to health;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Promote wellness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project-related info (scope, length, criteria) yet to be developed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will be limitations to partners already receiving NCACH MTP Project funding (e.g. Whole Person Care Collaborative, or Transitional Care/Diversion Interventions hospital partners)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NCACH Governing Board will make all final determinations for fund disbursement</a:t>
            </a:r>
          </a:p>
          <a:p>
            <a:endParaRPr lang="en-US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3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sap" panose="02000506040000020004" pitchFamily="2" charset="0"/>
              </a:rPr>
              <a:t>2019 CHI Funding Proposal Overview</a:t>
            </a:r>
            <a:br>
              <a:rPr lang="en-US" sz="3600" b="1" dirty="0">
                <a:latin typeface="Asap" panose="02000506040000020004" pitchFamily="2" charset="0"/>
              </a:rPr>
            </a:br>
            <a:r>
              <a:rPr lang="en-US" sz="2800" i="1" dirty="0">
                <a:latin typeface="Asap" panose="02000506040000020004" pitchFamily="2" charset="0"/>
              </a:rPr>
              <a:t>How it will work…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8705" y="985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84812393"/>
              </p:ext>
            </p:extLst>
          </p:nvPr>
        </p:nvGraphicFramePr>
        <p:xfrm>
          <a:off x="-64697" y="1606464"/>
          <a:ext cx="9875829" cy="5082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06145" y="5238830"/>
            <a:ext cx="266495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questions and inquiries, please contact Sahara Suval</a:t>
            </a: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Sahara.Suval@cdhd.wa.gov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509-886-6441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5685107"/>
            <a:ext cx="318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 and funding approved by the NCACH Governing Board, 12/03/2018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083" y="1926376"/>
            <a:ext cx="2496860" cy="24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2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sap" panose="02000506040000020004" pitchFamily="2" charset="0"/>
              </a:rPr>
              <a:t>2019 CHI Funding Proposal Overview</a:t>
            </a:r>
            <a:br>
              <a:rPr lang="en-US" sz="3600" b="1" dirty="0">
                <a:latin typeface="Asap" panose="02000506040000020004" pitchFamily="2" charset="0"/>
              </a:rPr>
            </a:br>
            <a:r>
              <a:rPr lang="en-US" sz="2800" i="1" dirty="0">
                <a:latin typeface="Asap" panose="02000506040000020004" pitchFamily="2" charset="0"/>
              </a:rPr>
              <a:t>Timeline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8705" y="985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605" y="5114774"/>
            <a:ext cx="1573282" cy="157328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32336"/>
              </p:ext>
            </p:extLst>
          </p:nvPr>
        </p:nvGraphicFramePr>
        <p:xfrm>
          <a:off x="719370" y="1606464"/>
          <a:ext cx="9775236" cy="4378699"/>
        </p:xfrm>
        <a:graphic>
          <a:graphicData uri="http://schemas.openxmlformats.org/drawingml/2006/table">
            <a:tbl>
              <a:tblPr firstRow="1" firstCol="1" bandRow="1"/>
              <a:tblGrid>
                <a:gridCol w="2158734">
                  <a:extLst>
                    <a:ext uri="{9D8B030D-6E8A-4147-A177-3AD203B41FA5}">
                      <a16:colId xmlns:a16="http://schemas.microsoft.com/office/drawing/2014/main" val="133370065"/>
                    </a:ext>
                  </a:extLst>
                </a:gridCol>
                <a:gridCol w="651126">
                  <a:extLst>
                    <a:ext uri="{9D8B030D-6E8A-4147-A177-3AD203B41FA5}">
                      <a16:colId xmlns:a16="http://schemas.microsoft.com/office/drawing/2014/main" val="1939899888"/>
                    </a:ext>
                  </a:extLst>
                </a:gridCol>
                <a:gridCol w="651126">
                  <a:extLst>
                    <a:ext uri="{9D8B030D-6E8A-4147-A177-3AD203B41FA5}">
                      <a16:colId xmlns:a16="http://schemas.microsoft.com/office/drawing/2014/main" val="613362203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971817167"/>
                    </a:ext>
                  </a:extLst>
                </a:gridCol>
                <a:gridCol w="634431">
                  <a:extLst>
                    <a:ext uri="{9D8B030D-6E8A-4147-A177-3AD203B41FA5}">
                      <a16:colId xmlns:a16="http://schemas.microsoft.com/office/drawing/2014/main" val="2306903848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547413590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3623075337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1223479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3186684617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1783411741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2933824152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1732879300"/>
                    </a:ext>
                  </a:extLst>
                </a:gridCol>
                <a:gridCol w="631091">
                  <a:extLst>
                    <a:ext uri="{9D8B030D-6E8A-4147-A177-3AD203B41FA5}">
                      <a16:colId xmlns:a16="http://schemas.microsoft.com/office/drawing/2014/main" val="3855886568"/>
                    </a:ext>
                  </a:extLst>
                </a:gridCol>
              </a:tblGrid>
              <a:tr h="5552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Deliverable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546739"/>
                  </a:ext>
                </a:extLst>
              </a:tr>
              <a:tr h="416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project application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215643"/>
                  </a:ext>
                </a:extLst>
              </a:tr>
              <a:tr h="416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project selection and evaluation criteria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886166"/>
                  </a:ext>
                </a:extLst>
              </a:tr>
              <a:tr h="416882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project application to Governing Board for approval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752193"/>
                  </a:ext>
                </a:extLst>
              </a:tr>
              <a:tr h="416882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project selection and evaluation criteria to Governing Board for approval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996574"/>
                  </a:ext>
                </a:extLst>
              </a:tr>
              <a:tr h="229302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Invite partners to submit initiatives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19977"/>
                  </a:ext>
                </a:extLst>
              </a:tr>
              <a:tr h="22930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applications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164652"/>
                  </a:ext>
                </a:extLst>
              </a:tr>
              <a:tr h="416882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recommendations to the Governing Board for funding and approval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505053"/>
                  </a:ext>
                </a:extLst>
              </a:tr>
              <a:tr h="208442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funds disbursed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55863"/>
                  </a:ext>
                </a:extLst>
              </a:tr>
              <a:tr h="229302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Preliminary report to Governing Board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684628"/>
                  </a:ext>
                </a:extLst>
              </a:tr>
              <a:tr h="842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Governing Board review and approve CHI funding allocation process and structure annually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5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4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Asap" panose="02000506040000020004" pitchFamily="2" charset="0"/>
              </a:rPr>
              <a:t>2019 CHI Funding for local health initiatives </a:t>
            </a:r>
            <a:br>
              <a:rPr lang="en-US" sz="3600" b="1" dirty="0">
                <a:latin typeface="Asap" panose="02000506040000020004" pitchFamily="2" charset="0"/>
              </a:rPr>
            </a:br>
            <a:r>
              <a:rPr lang="en-US" sz="3600" i="1" dirty="0">
                <a:latin typeface="Asap" panose="02000506040000020004" pitchFamily="2" charset="0"/>
              </a:rPr>
              <a:t>Next Steps…</a:t>
            </a:r>
            <a:br>
              <a:rPr lang="en-US" sz="3600" b="1" dirty="0">
                <a:latin typeface="Asap" panose="02000506040000020004" pitchFamily="2" charset="0"/>
              </a:rPr>
            </a:br>
            <a:endParaRPr lang="en-US" sz="2800" i="1" dirty="0">
              <a:latin typeface="Asap" panose="02000506040000020004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8705" y="985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190" y="4779154"/>
            <a:ext cx="1811906" cy="18119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690688"/>
            <a:ext cx="8624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Appoint </a:t>
            </a:r>
            <a:r>
              <a:rPr lang="en-US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Advisory Group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help oversee the development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criteria / eligibility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application evaluation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selection and review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Funding allocation and competitive distribution model</a:t>
            </a: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Advisory Group Members: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 to </a:t>
            </a: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meetings per month, including CHI meetings (January – April 2019; will be reduced based on need)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 a chartered Coalition member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 monthly reports with local CHI and/or Leadership Council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Still eligible to apply for this funding opportunity as a partner, so long as other conflicts of interest (e.g. WPCC partner organization) have been addressed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8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Asap" panose="02000506040000020004" pitchFamily="2" charset="0"/>
              </a:rPr>
              <a:t>2019 CHI Funding for local health initiatives – </a:t>
            </a:r>
            <a:br>
              <a:rPr lang="en-US" sz="3600" b="1" dirty="0">
                <a:latin typeface="Asap" panose="02000506040000020004" pitchFamily="2" charset="0"/>
              </a:rPr>
            </a:br>
            <a:r>
              <a:rPr lang="en-US" sz="3600" i="1" dirty="0">
                <a:latin typeface="Asap" panose="02000506040000020004" pitchFamily="2" charset="0"/>
              </a:rPr>
              <a:t>Help us get started designing!</a:t>
            </a:r>
            <a:br>
              <a:rPr lang="en-US" sz="3600" b="1" dirty="0">
                <a:latin typeface="Asap" panose="02000506040000020004" pitchFamily="2" charset="0"/>
              </a:rPr>
            </a:br>
            <a:endParaRPr lang="en-US" sz="2800" i="1" dirty="0">
              <a:latin typeface="Asap" panose="02000506040000020004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8705" y="985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190" y="4779154"/>
            <a:ext cx="1811906" cy="18119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690688"/>
            <a:ext cx="86240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does a successful project mean to you? </a:t>
            </a:r>
          </a:p>
          <a:p>
            <a:pPr lvl="1"/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you rather see a few big projects, a mix of big-medium-small projects, a bunch of small projects… </a:t>
            </a:r>
            <a:r>
              <a:rPr lang="en-US" sz="28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lvl="1"/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success look like to you after this funding initiative is over?</a:t>
            </a: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8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D443-44C2-476C-86F6-6C4C9BFF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sap"/>
              </a:rPr>
              <a:t>2019 CHI Meetings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AD1B7-6EE6-4153-BADE-D096565C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/>
              <a:t>Possible Locations</a:t>
            </a:r>
            <a:r>
              <a:rPr lang="en-US" sz="3600" dirty="0"/>
              <a:t> </a:t>
            </a:r>
          </a:p>
          <a:p>
            <a:pPr lvl="1"/>
            <a:r>
              <a:rPr lang="en-US" sz="3600" dirty="0"/>
              <a:t>Library </a:t>
            </a:r>
          </a:p>
          <a:p>
            <a:pPr lvl="1"/>
            <a:r>
              <a:rPr lang="en-US" sz="3600" dirty="0"/>
              <a:t>Rotating meeting areas around Chelan and Douglas Counties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FD9B7-7DBE-4E2B-8595-B0DC471AA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999" y="3904522"/>
            <a:ext cx="2786948" cy="278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3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6336</TotalTime>
  <Words>607</Words>
  <Application>Microsoft Office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Asap</vt:lpstr>
      <vt:lpstr>Calibri</vt:lpstr>
      <vt:lpstr>Calibri Light</vt:lpstr>
      <vt:lpstr>Open Sans</vt:lpstr>
      <vt:lpstr>Times New Roman</vt:lpstr>
      <vt:lpstr>Office Theme</vt:lpstr>
      <vt:lpstr>Chelan-Douglas Coalition for Health Improvement </vt:lpstr>
      <vt:lpstr>North Central Accountable Communities of Health (NCACH) Board Updates </vt:lpstr>
      <vt:lpstr>Subcommittee Updates </vt:lpstr>
      <vt:lpstr>2019 CHI Funding for local health initiatives </vt:lpstr>
      <vt:lpstr>2019 CHI Funding Proposal Overview How it will work…</vt:lpstr>
      <vt:lpstr>2019 CHI Funding Proposal Overview Timeline</vt:lpstr>
      <vt:lpstr>2019 CHI Funding for local health initiatives  Next Steps… </vt:lpstr>
      <vt:lpstr>2019 CHI Funding for local health initiatives –  Help us get started designing! </vt:lpstr>
      <vt:lpstr>2019 CHI Meetings </vt:lpstr>
      <vt:lpstr>Leadership Council </vt:lpstr>
      <vt:lpstr>Round Table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CHI Funding Proposal Overview How it will work…</dc:title>
  <dc:creator>Sahara Suval</dc:creator>
  <cp:lastModifiedBy>Kelsey Gust</cp:lastModifiedBy>
  <cp:revision>14</cp:revision>
  <dcterms:created xsi:type="dcterms:W3CDTF">2018-12-06T00:01:25Z</dcterms:created>
  <dcterms:modified xsi:type="dcterms:W3CDTF">2019-01-24T19:04:16Z</dcterms:modified>
</cp:coreProperties>
</file>