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85" r:id="rId3"/>
    <p:sldId id="256" r:id="rId4"/>
    <p:sldId id="265" r:id="rId5"/>
    <p:sldId id="266" r:id="rId6"/>
    <p:sldId id="257" r:id="rId7"/>
    <p:sldId id="262" r:id="rId8"/>
    <p:sldId id="268" r:id="rId9"/>
    <p:sldId id="261" r:id="rId10"/>
    <p:sldId id="264" r:id="rId11"/>
    <p:sldId id="267" r:id="rId12"/>
    <p:sldId id="281" r:id="rId13"/>
    <p:sldId id="282" r:id="rId14"/>
    <p:sldId id="280" r:id="rId15"/>
    <p:sldId id="273" r:id="rId16"/>
    <p:sldId id="283" r:id="rId17"/>
    <p:sldId id="284" r:id="rId18"/>
    <p:sldId id="274" r:id="rId19"/>
    <p:sldId id="275" r:id="rId20"/>
    <p:sldId id="276" r:id="rId21"/>
    <p:sldId id="277" r:id="rId22"/>
    <p:sldId id="278" r:id="rId23"/>
    <p:sldId id="279"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2336" autoAdjust="0"/>
  </p:normalViewPr>
  <p:slideViewPr>
    <p:cSldViewPr snapToGrid="0">
      <p:cViewPr varScale="1">
        <p:scale>
          <a:sx n="65" d="100"/>
          <a:sy n="65" d="100"/>
        </p:scale>
        <p:origin x="-438"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570"/>
    </p:cViewPr>
  </p:sorterViewPr>
  <p:notesViewPr>
    <p:cSldViewPr snapToGrid="0">
      <p:cViewPr>
        <p:scale>
          <a:sx n="100" d="100"/>
          <a:sy n="100" d="100"/>
        </p:scale>
        <p:origin x="2064" y="-6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E984F-6651-BE46-BCF8-028F6FED9F2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3772A55F-E283-154F-90B9-95539BF7C1B0}">
      <dgm:prSet phldrT="[Text]"/>
      <dgm:spPr/>
      <dgm:t>
        <a:bodyPr/>
        <a:lstStyle/>
        <a:p>
          <a:r>
            <a:rPr lang="en-US"/>
            <a:t>Community Health Worker</a:t>
          </a:r>
        </a:p>
      </dgm:t>
    </dgm:pt>
    <dgm:pt modelId="{680E8617-698F-1743-B1AF-64BDFEC9C8DF}" type="parTrans" cxnId="{4F7C5E66-CC4A-9C40-A887-D05CC264A1B0}">
      <dgm:prSet/>
      <dgm:spPr/>
      <dgm:t>
        <a:bodyPr/>
        <a:lstStyle/>
        <a:p>
          <a:endParaRPr lang="en-US"/>
        </a:p>
      </dgm:t>
    </dgm:pt>
    <dgm:pt modelId="{0BADB188-CA86-D348-A622-0AC153FC8DAA}" type="sibTrans" cxnId="{4F7C5E66-CC4A-9C40-A887-D05CC264A1B0}">
      <dgm:prSet/>
      <dgm:spPr/>
      <dgm:t>
        <a:bodyPr/>
        <a:lstStyle/>
        <a:p>
          <a:endParaRPr lang="en-US"/>
        </a:p>
      </dgm:t>
    </dgm:pt>
    <dgm:pt modelId="{DE729A52-BCC5-B34E-8CFC-F3BB244B7F3D}">
      <dgm:prSet phldrT="[Text]"/>
      <dgm:spPr/>
      <dgm:t>
        <a:bodyPr/>
        <a:lstStyle/>
        <a:p>
          <a:r>
            <a:rPr lang="en-US"/>
            <a:t>Community member</a:t>
          </a:r>
        </a:p>
      </dgm:t>
    </dgm:pt>
    <dgm:pt modelId="{F83AFCAB-FF1B-B049-9A3B-C098905B69FF}" type="parTrans" cxnId="{ABC93DDA-80FA-9041-B5B2-F30F8205C3E0}">
      <dgm:prSet/>
      <dgm:spPr/>
      <dgm:t>
        <a:bodyPr/>
        <a:lstStyle/>
        <a:p>
          <a:endParaRPr lang="en-US"/>
        </a:p>
      </dgm:t>
    </dgm:pt>
    <dgm:pt modelId="{72A1407F-6882-3C47-B812-CC2C57B17DB8}" type="sibTrans" cxnId="{ABC93DDA-80FA-9041-B5B2-F30F8205C3E0}">
      <dgm:prSet/>
      <dgm:spPr/>
      <dgm:t>
        <a:bodyPr/>
        <a:lstStyle/>
        <a:p>
          <a:endParaRPr lang="en-US"/>
        </a:p>
      </dgm:t>
    </dgm:pt>
    <dgm:pt modelId="{EFB071BF-6093-C544-BED5-5D564CE03AFA}">
      <dgm:prSet phldrT="[Text]"/>
      <dgm:spPr/>
      <dgm:t>
        <a:bodyPr/>
        <a:lstStyle/>
        <a:p>
          <a:r>
            <a:rPr lang="en-US"/>
            <a:t>Community trust</a:t>
          </a:r>
        </a:p>
      </dgm:t>
    </dgm:pt>
    <dgm:pt modelId="{284F8EB5-6FB0-324B-900F-3E6BC26385A2}" type="parTrans" cxnId="{18BD11CF-D3A2-FC41-9905-A9AB254BDEE6}">
      <dgm:prSet/>
      <dgm:spPr/>
      <dgm:t>
        <a:bodyPr/>
        <a:lstStyle/>
        <a:p>
          <a:endParaRPr lang="en-US"/>
        </a:p>
      </dgm:t>
    </dgm:pt>
    <dgm:pt modelId="{C9BAFB96-B472-0942-8D7F-DBF042FF4FFA}" type="sibTrans" cxnId="{18BD11CF-D3A2-FC41-9905-A9AB254BDEE6}">
      <dgm:prSet/>
      <dgm:spPr/>
      <dgm:t>
        <a:bodyPr/>
        <a:lstStyle/>
        <a:p>
          <a:endParaRPr lang="en-US"/>
        </a:p>
      </dgm:t>
    </dgm:pt>
    <dgm:pt modelId="{F3FBA0CA-3A05-584A-A2D0-A8EC47018D7C}">
      <dgm:prSet phldrT="[Text]"/>
      <dgm:spPr/>
      <dgm:t>
        <a:bodyPr/>
        <a:lstStyle/>
        <a:p>
          <a:r>
            <a:rPr lang="en-US"/>
            <a:t>Community engagement</a:t>
          </a:r>
        </a:p>
      </dgm:t>
    </dgm:pt>
    <dgm:pt modelId="{2BB5929E-0668-494F-BE0C-DDC3A545B0B9}" type="parTrans" cxnId="{FC099CF0-1D2E-4A41-9823-2409CAE20654}">
      <dgm:prSet/>
      <dgm:spPr/>
      <dgm:t>
        <a:bodyPr/>
        <a:lstStyle/>
        <a:p>
          <a:endParaRPr lang="en-US"/>
        </a:p>
      </dgm:t>
    </dgm:pt>
    <dgm:pt modelId="{8279B6E7-1E49-694F-ACA8-B8DF90849542}" type="sibTrans" cxnId="{FC099CF0-1D2E-4A41-9823-2409CAE20654}">
      <dgm:prSet/>
      <dgm:spPr/>
      <dgm:t>
        <a:bodyPr/>
        <a:lstStyle/>
        <a:p>
          <a:endParaRPr lang="en-US"/>
        </a:p>
      </dgm:t>
    </dgm:pt>
    <dgm:pt modelId="{BBF1EA9E-0C97-504C-9E5B-2BA81FE956FA}">
      <dgm:prSet phldrT="[Text]"/>
      <dgm:spPr/>
      <dgm:t>
        <a:bodyPr/>
        <a:lstStyle/>
        <a:p>
          <a:r>
            <a:rPr lang="en-US"/>
            <a:t>Grassroots improvements</a:t>
          </a:r>
        </a:p>
      </dgm:t>
    </dgm:pt>
    <dgm:pt modelId="{C5E172B8-F9D8-E947-8CBA-03F077B74F19}" type="parTrans" cxnId="{7516F8EB-110C-D84D-BB06-28F078793DF1}">
      <dgm:prSet/>
      <dgm:spPr/>
      <dgm:t>
        <a:bodyPr/>
        <a:lstStyle/>
        <a:p>
          <a:endParaRPr lang="en-US"/>
        </a:p>
      </dgm:t>
    </dgm:pt>
    <dgm:pt modelId="{E44ABAEC-DB51-5441-9883-F9DE3DDEECE2}" type="sibTrans" cxnId="{7516F8EB-110C-D84D-BB06-28F078793DF1}">
      <dgm:prSet/>
      <dgm:spPr/>
      <dgm:t>
        <a:bodyPr/>
        <a:lstStyle/>
        <a:p>
          <a:endParaRPr lang="en-US"/>
        </a:p>
      </dgm:t>
    </dgm:pt>
    <dgm:pt modelId="{81E267DF-A5E9-B14B-BCDC-56A11BC26CAE}">
      <dgm:prSet phldrT="[Text]"/>
      <dgm:spPr/>
      <dgm:t>
        <a:bodyPr/>
        <a:lstStyle/>
        <a:p>
          <a:r>
            <a:rPr lang="en-US"/>
            <a:t>Pathway to employment</a:t>
          </a:r>
        </a:p>
      </dgm:t>
    </dgm:pt>
    <dgm:pt modelId="{25A46BF5-4D21-374F-9DEB-4292589E7F8C}" type="parTrans" cxnId="{E701C1D9-4F5B-9841-A67B-4632C39E3BB4}">
      <dgm:prSet/>
      <dgm:spPr/>
      <dgm:t>
        <a:bodyPr/>
        <a:lstStyle/>
        <a:p>
          <a:endParaRPr lang="en-US"/>
        </a:p>
      </dgm:t>
    </dgm:pt>
    <dgm:pt modelId="{A2793DC5-0EB1-4345-84C1-AABD694DEC14}" type="sibTrans" cxnId="{E701C1D9-4F5B-9841-A67B-4632C39E3BB4}">
      <dgm:prSet/>
      <dgm:spPr/>
      <dgm:t>
        <a:bodyPr/>
        <a:lstStyle/>
        <a:p>
          <a:endParaRPr lang="en-US"/>
        </a:p>
      </dgm:t>
    </dgm:pt>
    <dgm:pt modelId="{B303A9F9-18BD-504B-A48E-02F63E3AA2DB}">
      <dgm:prSet phldrT="[Text]"/>
      <dgm:spPr/>
      <dgm:t>
        <a:bodyPr/>
        <a:lstStyle/>
        <a:p>
          <a:r>
            <a:rPr lang="en-US"/>
            <a:t>Healthy conditions</a:t>
          </a:r>
        </a:p>
      </dgm:t>
    </dgm:pt>
    <dgm:pt modelId="{CDBA12C3-7F1A-A146-B10E-F7E2C1F8D21C}" type="parTrans" cxnId="{60A62D7B-2601-364F-A45D-3909E4E005CE}">
      <dgm:prSet/>
      <dgm:spPr/>
      <dgm:t>
        <a:bodyPr/>
        <a:lstStyle/>
        <a:p>
          <a:endParaRPr lang="en-US"/>
        </a:p>
      </dgm:t>
    </dgm:pt>
    <dgm:pt modelId="{71D76419-D3CB-894C-9E37-FFC891E48325}" type="sibTrans" cxnId="{60A62D7B-2601-364F-A45D-3909E4E005CE}">
      <dgm:prSet/>
      <dgm:spPr/>
      <dgm:t>
        <a:bodyPr/>
        <a:lstStyle/>
        <a:p>
          <a:endParaRPr lang="en-US"/>
        </a:p>
      </dgm:t>
    </dgm:pt>
    <dgm:pt modelId="{8D54FEAC-72E4-C04E-AFE4-07BA9AB51F9B}">
      <dgm:prSet phldrT="[Text]"/>
      <dgm:spPr/>
      <dgm:t>
        <a:bodyPr/>
        <a:lstStyle/>
        <a:p>
          <a:r>
            <a:rPr lang="en-US"/>
            <a:t>Places to be active</a:t>
          </a:r>
        </a:p>
      </dgm:t>
    </dgm:pt>
    <dgm:pt modelId="{1D2B0E6B-EDAF-464E-8B9A-81B94077ECA4}" type="parTrans" cxnId="{2FD405E5-903A-C144-B7B3-708789A32705}">
      <dgm:prSet/>
      <dgm:spPr/>
      <dgm:t>
        <a:bodyPr/>
        <a:lstStyle/>
        <a:p>
          <a:endParaRPr lang="en-US"/>
        </a:p>
      </dgm:t>
    </dgm:pt>
    <dgm:pt modelId="{86320E79-0791-7F44-8A8B-33A7DD792480}" type="sibTrans" cxnId="{2FD405E5-903A-C144-B7B3-708789A32705}">
      <dgm:prSet/>
      <dgm:spPr/>
      <dgm:t>
        <a:bodyPr/>
        <a:lstStyle/>
        <a:p>
          <a:endParaRPr lang="en-US"/>
        </a:p>
      </dgm:t>
    </dgm:pt>
    <dgm:pt modelId="{E0C5D03D-BC72-A34A-95BC-902DDBE05705}">
      <dgm:prSet phldrT="[Text]"/>
      <dgm:spPr/>
      <dgm:t>
        <a:bodyPr/>
        <a:lstStyle/>
        <a:p>
          <a:r>
            <a:rPr lang="en-US"/>
            <a:t>Access to healthy foods</a:t>
          </a:r>
        </a:p>
      </dgm:t>
    </dgm:pt>
    <dgm:pt modelId="{E33FED76-306E-9742-BE34-39EA1C91E2B8}" type="parTrans" cxnId="{01E39D8F-B4C5-4245-A3AE-2DD8F822D1FB}">
      <dgm:prSet/>
      <dgm:spPr/>
      <dgm:t>
        <a:bodyPr/>
        <a:lstStyle/>
        <a:p>
          <a:endParaRPr lang="en-US"/>
        </a:p>
      </dgm:t>
    </dgm:pt>
    <dgm:pt modelId="{9BD34167-3793-B041-88F1-122EC4ADF94D}" type="sibTrans" cxnId="{01E39D8F-B4C5-4245-A3AE-2DD8F822D1FB}">
      <dgm:prSet/>
      <dgm:spPr/>
      <dgm:t>
        <a:bodyPr/>
        <a:lstStyle/>
        <a:p>
          <a:endParaRPr lang="en-US"/>
        </a:p>
      </dgm:t>
    </dgm:pt>
    <dgm:pt modelId="{BE0C55D3-6A22-DE4F-90CE-D2807B0885F9}">
      <dgm:prSet phldrT="[Text]"/>
      <dgm:spPr/>
      <dgm:t>
        <a:bodyPr/>
        <a:lstStyle/>
        <a:p>
          <a:r>
            <a:rPr lang="en-US"/>
            <a:t>Smokefree housing</a:t>
          </a:r>
        </a:p>
      </dgm:t>
    </dgm:pt>
    <dgm:pt modelId="{B19217A8-D229-8A42-B56B-D66B29CB56B9}" type="parTrans" cxnId="{EECD99EF-DFEE-C44E-B5D4-1786C996B860}">
      <dgm:prSet/>
      <dgm:spPr/>
      <dgm:t>
        <a:bodyPr/>
        <a:lstStyle/>
        <a:p>
          <a:endParaRPr lang="en-US"/>
        </a:p>
      </dgm:t>
    </dgm:pt>
    <dgm:pt modelId="{6B418A5C-B4FE-7B4F-ACAB-0CECA6C9798F}" type="sibTrans" cxnId="{EECD99EF-DFEE-C44E-B5D4-1786C996B860}">
      <dgm:prSet/>
      <dgm:spPr/>
      <dgm:t>
        <a:bodyPr/>
        <a:lstStyle/>
        <a:p>
          <a:endParaRPr lang="en-US"/>
        </a:p>
      </dgm:t>
    </dgm:pt>
    <dgm:pt modelId="{A82E5E92-2427-1346-83DA-9B1FDD9F2340}">
      <dgm:prSet phldrT="[Text]"/>
      <dgm:spPr/>
      <dgm:t>
        <a:bodyPr/>
        <a:lstStyle/>
        <a:p>
          <a:r>
            <a:rPr lang="en-US" dirty="0"/>
            <a:t>Work experience</a:t>
          </a:r>
        </a:p>
      </dgm:t>
    </dgm:pt>
    <dgm:pt modelId="{04E8FD43-05DF-2B4E-9F69-E3DC242A901E}" type="parTrans" cxnId="{6E4DD9C9-FBCB-7846-86E6-56C5DF0F1BB4}">
      <dgm:prSet/>
      <dgm:spPr/>
      <dgm:t>
        <a:bodyPr/>
        <a:lstStyle/>
        <a:p>
          <a:endParaRPr lang="en-US"/>
        </a:p>
      </dgm:t>
    </dgm:pt>
    <dgm:pt modelId="{FBD87459-22F5-674E-9AA5-E36F1D0BB781}" type="sibTrans" cxnId="{6E4DD9C9-FBCB-7846-86E6-56C5DF0F1BB4}">
      <dgm:prSet/>
      <dgm:spPr/>
      <dgm:t>
        <a:bodyPr/>
        <a:lstStyle/>
        <a:p>
          <a:endParaRPr lang="en-US"/>
        </a:p>
      </dgm:t>
    </dgm:pt>
    <dgm:pt modelId="{B2502368-8780-3A47-8A6B-3B7306F310AF}" type="pres">
      <dgm:prSet presAssocID="{42FE984F-6651-BE46-BCF8-028F6FED9F2F}" presName="Name0" presStyleCnt="0">
        <dgm:presLayoutVars>
          <dgm:dir/>
          <dgm:animLvl val="lvl"/>
          <dgm:resizeHandles val="exact"/>
        </dgm:presLayoutVars>
      </dgm:prSet>
      <dgm:spPr/>
      <dgm:t>
        <a:bodyPr/>
        <a:lstStyle/>
        <a:p>
          <a:endParaRPr lang="en-US"/>
        </a:p>
      </dgm:t>
    </dgm:pt>
    <dgm:pt modelId="{CC53E26B-A24D-2C48-B382-7222671E33C3}" type="pres">
      <dgm:prSet presAssocID="{42FE984F-6651-BE46-BCF8-028F6FED9F2F}" presName="tSp" presStyleCnt="0"/>
      <dgm:spPr/>
    </dgm:pt>
    <dgm:pt modelId="{FB860F0E-670C-5F49-BF24-AE3F790FE65D}" type="pres">
      <dgm:prSet presAssocID="{42FE984F-6651-BE46-BCF8-028F6FED9F2F}" presName="bSp" presStyleCnt="0"/>
      <dgm:spPr/>
    </dgm:pt>
    <dgm:pt modelId="{B6E89D59-F017-1B4F-A296-5A3F778662CF}" type="pres">
      <dgm:prSet presAssocID="{42FE984F-6651-BE46-BCF8-028F6FED9F2F}" presName="process" presStyleCnt="0"/>
      <dgm:spPr/>
    </dgm:pt>
    <dgm:pt modelId="{7B6221B6-909D-9347-8577-EAB0EB8D94E1}" type="pres">
      <dgm:prSet presAssocID="{3772A55F-E283-154F-90B9-95539BF7C1B0}" presName="composite1" presStyleCnt="0"/>
      <dgm:spPr/>
    </dgm:pt>
    <dgm:pt modelId="{9CFB6F59-FE0B-6842-82C1-5B0BF2402A7C}" type="pres">
      <dgm:prSet presAssocID="{3772A55F-E283-154F-90B9-95539BF7C1B0}" presName="dummyNode1" presStyleLbl="node1" presStyleIdx="0" presStyleCnt="3"/>
      <dgm:spPr/>
    </dgm:pt>
    <dgm:pt modelId="{57A2126E-6EB7-7946-B3CF-F4C61CFCC385}" type="pres">
      <dgm:prSet presAssocID="{3772A55F-E283-154F-90B9-95539BF7C1B0}" presName="childNode1" presStyleLbl="bgAcc1" presStyleIdx="0" presStyleCnt="3">
        <dgm:presLayoutVars>
          <dgm:bulletEnabled val="1"/>
        </dgm:presLayoutVars>
      </dgm:prSet>
      <dgm:spPr/>
      <dgm:t>
        <a:bodyPr/>
        <a:lstStyle/>
        <a:p>
          <a:endParaRPr lang="en-US"/>
        </a:p>
      </dgm:t>
    </dgm:pt>
    <dgm:pt modelId="{C0BD181F-35D9-8A40-AC4D-99E384F9C8C5}" type="pres">
      <dgm:prSet presAssocID="{3772A55F-E283-154F-90B9-95539BF7C1B0}" presName="childNode1tx" presStyleLbl="bgAcc1" presStyleIdx="0" presStyleCnt="3">
        <dgm:presLayoutVars>
          <dgm:bulletEnabled val="1"/>
        </dgm:presLayoutVars>
      </dgm:prSet>
      <dgm:spPr/>
      <dgm:t>
        <a:bodyPr/>
        <a:lstStyle/>
        <a:p>
          <a:endParaRPr lang="en-US"/>
        </a:p>
      </dgm:t>
    </dgm:pt>
    <dgm:pt modelId="{94DE1D61-9FB3-9749-A498-49DCEC1B73DF}" type="pres">
      <dgm:prSet presAssocID="{3772A55F-E283-154F-90B9-95539BF7C1B0}" presName="parentNode1" presStyleLbl="node1" presStyleIdx="0" presStyleCnt="3">
        <dgm:presLayoutVars>
          <dgm:chMax val="1"/>
          <dgm:bulletEnabled val="1"/>
        </dgm:presLayoutVars>
      </dgm:prSet>
      <dgm:spPr/>
      <dgm:t>
        <a:bodyPr/>
        <a:lstStyle/>
        <a:p>
          <a:endParaRPr lang="en-US"/>
        </a:p>
      </dgm:t>
    </dgm:pt>
    <dgm:pt modelId="{2D00E3D2-71D7-5B4C-8229-7DF5AB2801F0}" type="pres">
      <dgm:prSet presAssocID="{3772A55F-E283-154F-90B9-95539BF7C1B0}" presName="connSite1" presStyleCnt="0"/>
      <dgm:spPr/>
    </dgm:pt>
    <dgm:pt modelId="{7029039F-A4C7-884E-A4D4-4EA8FDDF3459}" type="pres">
      <dgm:prSet presAssocID="{0BADB188-CA86-D348-A622-0AC153FC8DAA}" presName="Name9" presStyleLbl="sibTrans2D1" presStyleIdx="0" presStyleCnt="2"/>
      <dgm:spPr/>
      <dgm:t>
        <a:bodyPr/>
        <a:lstStyle/>
        <a:p>
          <a:endParaRPr lang="en-US"/>
        </a:p>
      </dgm:t>
    </dgm:pt>
    <dgm:pt modelId="{4924CF85-FD6B-154D-9501-053A90F15F25}" type="pres">
      <dgm:prSet presAssocID="{F3FBA0CA-3A05-584A-A2D0-A8EC47018D7C}" presName="composite2" presStyleCnt="0"/>
      <dgm:spPr/>
    </dgm:pt>
    <dgm:pt modelId="{138125A5-FF93-0A46-AB4D-612E96023516}" type="pres">
      <dgm:prSet presAssocID="{F3FBA0CA-3A05-584A-A2D0-A8EC47018D7C}" presName="dummyNode2" presStyleLbl="node1" presStyleIdx="0" presStyleCnt="3"/>
      <dgm:spPr/>
    </dgm:pt>
    <dgm:pt modelId="{D49F1FBA-95F1-5047-ACCD-381DB71B2C48}" type="pres">
      <dgm:prSet presAssocID="{F3FBA0CA-3A05-584A-A2D0-A8EC47018D7C}" presName="childNode2" presStyleLbl="bgAcc1" presStyleIdx="1" presStyleCnt="3">
        <dgm:presLayoutVars>
          <dgm:bulletEnabled val="1"/>
        </dgm:presLayoutVars>
      </dgm:prSet>
      <dgm:spPr/>
      <dgm:t>
        <a:bodyPr/>
        <a:lstStyle/>
        <a:p>
          <a:endParaRPr lang="en-US"/>
        </a:p>
      </dgm:t>
    </dgm:pt>
    <dgm:pt modelId="{4646C856-0E50-A640-8624-150A8990189F}" type="pres">
      <dgm:prSet presAssocID="{F3FBA0CA-3A05-584A-A2D0-A8EC47018D7C}" presName="childNode2tx" presStyleLbl="bgAcc1" presStyleIdx="1" presStyleCnt="3">
        <dgm:presLayoutVars>
          <dgm:bulletEnabled val="1"/>
        </dgm:presLayoutVars>
      </dgm:prSet>
      <dgm:spPr/>
      <dgm:t>
        <a:bodyPr/>
        <a:lstStyle/>
        <a:p>
          <a:endParaRPr lang="en-US"/>
        </a:p>
      </dgm:t>
    </dgm:pt>
    <dgm:pt modelId="{8EC47609-E976-DB42-9A6E-AA6D06D4D07A}" type="pres">
      <dgm:prSet presAssocID="{F3FBA0CA-3A05-584A-A2D0-A8EC47018D7C}" presName="parentNode2" presStyleLbl="node1" presStyleIdx="1" presStyleCnt="3">
        <dgm:presLayoutVars>
          <dgm:chMax val="0"/>
          <dgm:bulletEnabled val="1"/>
        </dgm:presLayoutVars>
      </dgm:prSet>
      <dgm:spPr/>
      <dgm:t>
        <a:bodyPr/>
        <a:lstStyle/>
        <a:p>
          <a:endParaRPr lang="en-US"/>
        </a:p>
      </dgm:t>
    </dgm:pt>
    <dgm:pt modelId="{D9803D56-88E1-8848-9BD2-A6DF22DE4AEB}" type="pres">
      <dgm:prSet presAssocID="{F3FBA0CA-3A05-584A-A2D0-A8EC47018D7C}" presName="connSite2" presStyleCnt="0"/>
      <dgm:spPr/>
    </dgm:pt>
    <dgm:pt modelId="{550585D5-3649-E44C-AA08-5E085BF93004}" type="pres">
      <dgm:prSet presAssocID="{8279B6E7-1E49-694F-ACA8-B8DF90849542}" presName="Name18" presStyleLbl="sibTrans2D1" presStyleIdx="1" presStyleCnt="2"/>
      <dgm:spPr/>
      <dgm:t>
        <a:bodyPr/>
        <a:lstStyle/>
        <a:p>
          <a:endParaRPr lang="en-US"/>
        </a:p>
      </dgm:t>
    </dgm:pt>
    <dgm:pt modelId="{7BD8C246-9809-8B45-A122-0B8991F93CAD}" type="pres">
      <dgm:prSet presAssocID="{B303A9F9-18BD-504B-A48E-02F63E3AA2DB}" presName="composite1" presStyleCnt="0"/>
      <dgm:spPr/>
    </dgm:pt>
    <dgm:pt modelId="{309ED5EB-9BB9-734C-9F20-9A6814FDCD8F}" type="pres">
      <dgm:prSet presAssocID="{B303A9F9-18BD-504B-A48E-02F63E3AA2DB}" presName="dummyNode1" presStyleLbl="node1" presStyleIdx="1" presStyleCnt="3"/>
      <dgm:spPr/>
    </dgm:pt>
    <dgm:pt modelId="{9309B6E3-BF9F-9447-AA48-83B56CA6247C}" type="pres">
      <dgm:prSet presAssocID="{B303A9F9-18BD-504B-A48E-02F63E3AA2DB}" presName="childNode1" presStyleLbl="bgAcc1" presStyleIdx="2" presStyleCnt="3">
        <dgm:presLayoutVars>
          <dgm:bulletEnabled val="1"/>
        </dgm:presLayoutVars>
      </dgm:prSet>
      <dgm:spPr/>
      <dgm:t>
        <a:bodyPr/>
        <a:lstStyle/>
        <a:p>
          <a:endParaRPr lang="en-US"/>
        </a:p>
      </dgm:t>
    </dgm:pt>
    <dgm:pt modelId="{DCD436B5-F070-B548-BDB1-C08775C2DE40}" type="pres">
      <dgm:prSet presAssocID="{B303A9F9-18BD-504B-A48E-02F63E3AA2DB}" presName="childNode1tx" presStyleLbl="bgAcc1" presStyleIdx="2" presStyleCnt="3">
        <dgm:presLayoutVars>
          <dgm:bulletEnabled val="1"/>
        </dgm:presLayoutVars>
      </dgm:prSet>
      <dgm:spPr/>
      <dgm:t>
        <a:bodyPr/>
        <a:lstStyle/>
        <a:p>
          <a:endParaRPr lang="en-US"/>
        </a:p>
      </dgm:t>
    </dgm:pt>
    <dgm:pt modelId="{9764309E-2327-6047-B101-49E5EDE6459B}" type="pres">
      <dgm:prSet presAssocID="{B303A9F9-18BD-504B-A48E-02F63E3AA2DB}" presName="parentNode1" presStyleLbl="node1" presStyleIdx="2" presStyleCnt="3">
        <dgm:presLayoutVars>
          <dgm:chMax val="1"/>
          <dgm:bulletEnabled val="1"/>
        </dgm:presLayoutVars>
      </dgm:prSet>
      <dgm:spPr/>
      <dgm:t>
        <a:bodyPr/>
        <a:lstStyle/>
        <a:p>
          <a:endParaRPr lang="en-US"/>
        </a:p>
      </dgm:t>
    </dgm:pt>
    <dgm:pt modelId="{8B7970C0-E8B9-974D-9973-AAD3EB8A89ED}" type="pres">
      <dgm:prSet presAssocID="{B303A9F9-18BD-504B-A48E-02F63E3AA2DB}" presName="connSite1" presStyleCnt="0"/>
      <dgm:spPr/>
    </dgm:pt>
  </dgm:ptLst>
  <dgm:cxnLst>
    <dgm:cxn modelId="{7516F8EB-110C-D84D-BB06-28F078793DF1}" srcId="{F3FBA0CA-3A05-584A-A2D0-A8EC47018D7C}" destId="{BBF1EA9E-0C97-504C-9E5B-2BA81FE956FA}" srcOrd="0" destOrd="0" parTransId="{C5E172B8-F9D8-E947-8CBA-03F077B74F19}" sibTransId="{E44ABAEC-DB51-5441-9883-F9DE3DDEECE2}"/>
    <dgm:cxn modelId="{565AD2C6-F1EA-43B5-8980-4F94F2CCFCA5}" type="presOf" srcId="{E0C5D03D-BC72-A34A-95BC-902DDBE05705}" destId="{9309B6E3-BF9F-9447-AA48-83B56CA6247C}" srcOrd="0" destOrd="1" presId="urn:microsoft.com/office/officeart/2005/8/layout/hProcess4"/>
    <dgm:cxn modelId="{D8B91CC9-B5AC-4E5A-AB27-79F37B59AE5D}" type="presOf" srcId="{EFB071BF-6093-C544-BED5-5D564CE03AFA}" destId="{C0BD181F-35D9-8A40-AC4D-99E384F9C8C5}" srcOrd="1" destOrd="1" presId="urn:microsoft.com/office/officeart/2005/8/layout/hProcess4"/>
    <dgm:cxn modelId="{FC099CF0-1D2E-4A41-9823-2409CAE20654}" srcId="{42FE984F-6651-BE46-BCF8-028F6FED9F2F}" destId="{F3FBA0CA-3A05-584A-A2D0-A8EC47018D7C}" srcOrd="1" destOrd="0" parTransId="{2BB5929E-0668-494F-BE0C-DDC3A545B0B9}" sibTransId="{8279B6E7-1E49-694F-ACA8-B8DF90849542}"/>
    <dgm:cxn modelId="{EECD99EF-DFEE-C44E-B5D4-1786C996B860}" srcId="{B303A9F9-18BD-504B-A48E-02F63E3AA2DB}" destId="{BE0C55D3-6A22-DE4F-90CE-D2807B0885F9}" srcOrd="2" destOrd="0" parTransId="{B19217A8-D229-8A42-B56B-D66B29CB56B9}" sibTransId="{6B418A5C-B4FE-7B4F-ACAB-0CECA6C9798F}"/>
    <dgm:cxn modelId="{4F7C5E66-CC4A-9C40-A887-D05CC264A1B0}" srcId="{42FE984F-6651-BE46-BCF8-028F6FED9F2F}" destId="{3772A55F-E283-154F-90B9-95539BF7C1B0}" srcOrd="0" destOrd="0" parTransId="{680E8617-698F-1743-B1AF-64BDFEC9C8DF}" sibTransId="{0BADB188-CA86-D348-A622-0AC153FC8DAA}"/>
    <dgm:cxn modelId="{040F187B-219A-499D-9C5B-FAC5561981EA}" type="presOf" srcId="{8279B6E7-1E49-694F-ACA8-B8DF90849542}" destId="{550585D5-3649-E44C-AA08-5E085BF93004}" srcOrd="0" destOrd="0" presId="urn:microsoft.com/office/officeart/2005/8/layout/hProcess4"/>
    <dgm:cxn modelId="{ABC93DDA-80FA-9041-B5B2-F30F8205C3E0}" srcId="{3772A55F-E283-154F-90B9-95539BF7C1B0}" destId="{DE729A52-BCC5-B34E-8CFC-F3BB244B7F3D}" srcOrd="0" destOrd="0" parTransId="{F83AFCAB-FF1B-B049-9A3B-C098905B69FF}" sibTransId="{72A1407F-6882-3C47-B812-CC2C57B17DB8}"/>
    <dgm:cxn modelId="{78416988-40A5-442A-924D-1C09CA47074C}" type="presOf" srcId="{DE729A52-BCC5-B34E-8CFC-F3BB244B7F3D}" destId="{57A2126E-6EB7-7946-B3CF-F4C61CFCC385}" srcOrd="0" destOrd="0" presId="urn:microsoft.com/office/officeart/2005/8/layout/hProcess4"/>
    <dgm:cxn modelId="{48836918-15B4-45A2-BAB3-099CB724CE9D}" type="presOf" srcId="{BBF1EA9E-0C97-504C-9E5B-2BA81FE956FA}" destId="{4646C856-0E50-A640-8624-150A8990189F}" srcOrd="1" destOrd="0" presId="urn:microsoft.com/office/officeart/2005/8/layout/hProcess4"/>
    <dgm:cxn modelId="{BFFC2A0E-A521-4515-AE14-6397D41335F8}" type="presOf" srcId="{81E267DF-A5E9-B14B-BCDC-56A11BC26CAE}" destId="{D49F1FBA-95F1-5047-ACCD-381DB71B2C48}" srcOrd="0" destOrd="1" presId="urn:microsoft.com/office/officeart/2005/8/layout/hProcess4"/>
    <dgm:cxn modelId="{CFD9B82C-EE62-4967-AD4B-C09305D67554}" type="presOf" srcId="{A82E5E92-2427-1346-83DA-9B1FDD9F2340}" destId="{C0BD181F-35D9-8A40-AC4D-99E384F9C8C5}" srcOrd="1" destOrd="2" presId="urn:microsoft.com/office/officeart/2005/8/layout/hProcess4"/>
    <dgm:cxn modelId="{633AC415-FAE9-4535-A791-865150B9FF2A}" type="presOf" srcId="{3772A55F-E283-154F-90B9-95539BF7C1B0}" destId="{94DE1D61-9FB3-9749-A498-49DCEC1B73DF}" srcOrd="0" destOrd="0" presId="urn:microsoft.com/office/officeart/2005/8/layout/hProcess4"/>
    <dgm:cxn modelId="{6E4DD9C9-FBCB-7846-86E6-56C5DF0F1BB4}" srcId="{3772A55F-E283-154F-90B9-95539BF7C1B0}" destId="{A82E5E92-2427-1346-83DA-9B1FDD9F2340}" srcOrd="2" destOrd="0" parTransId="{04E8FD43-05DF-2B4E-9F69-E3DC242A901E}" sibTransId="{FBD87459-22F5-674E-9AA5-E36F1D0BB781}"/>
    <dgm:cxn modelId="{9F3F2755-DAB4-46D2-8F5F-FD739140733C}" type="presOf" srcId="{0BADB188-CA86-D348-A622-0AC153FC8DAA}" destId="{7029039F-A4C7-884E-A4D4-4EA8FDDF3459}" srcOrd="0" destOrd="0" presId="urn:microsoft.com/office/officeart/2005/8/layout/hProcess4"/>
    <dgm:cxn modelId="{60A62D7B-2601-364F-A45D-3909E4E005CE}" srcId="{42FE984F-6651-BE46-BCF8-028F6FED9F2F}" destId="{B303A9F9-18BD-504B-A48E-02F63E3AA2DB}" srcOrd="2" destOrd="0" parTransId="{CDBA12C3-7F1A-A146-B10E-F7E2C1F8D21C}" sibTransId="{71D76419-D3CB-894C-9E37-FFC891E48325}"/>
    <dgm:cxn modelId="{CBB210AC-9260-461D-9005-7FDCAED655DC}" type="presOf" srcId="{DE729A52-BCC5-B34E-8CFC-F3BB244B7F3D}" destId="{C0BD181F-35D9-8A40-AC4D-99E384F9C8C5}" srcOrd="1" destOrd="0" presId="urn:microsoft.com/office/officeart/2005/8/layout/hProcess4"/>
    <dgm:cxn modelId="{3CF10702-BA69-4E1F-BCF7-DD3EE894C6CE}" type="presOf" srcId="{B303A9F9-18BD-504B-A48E-02F63E3AA2DB}" destId="{9764309E-2327-6047-B101-49E5EDE6459B}" srcOrd="0" destOrd="0" presId="urn:microsoft.com/office/officeart/2005/8/layout/hProcess4"/>
    <dgm:cxn modelId="{01E39D8F-B4C5-4245-A3AE-2DD8F822D1FB}" srcId="{B303A9F9-18BD-504B-A48E-02F63E3AA2DB}" destId="{E0C5D03D-BC72-A34A-95BC-902DDBE05705}" srcOrd="1" destOrd="0" parTransId="{E33FED76-306E-9742-BE34-39EA1C91E2B8}" sibTransId="{9BD34167-3793-B041-88F1-122EC4ADF94D}"/>
    <dgm:cxn modelId="{CBE802BF-2934-4D11-9581-34F713737C5F}" type="presOf" srcId="{8D54FEAC-72E4-C04E-AFE4-07BA9AB51F9B}" destId="{DCD436B5-F070-B548-BDB1-C08775C2DE40}" srcOrd="1" destOrd="0" presId="urn:microsoft.com/office/officeart/2005/8/layout/hProcess4"/>
    <dgm:cxn modelId="{2FD405E5-903A-C144-B7B3-708789A32705}" srcId="{B303A9F9-18BD-504B-A48E-02F63E3AA2DB}" destId="{8D54FEAC-72E4-C04E-AFE4-07BA9AB51F9B}" srcOrd="0" destOrd="0" parTransId="{1D2B0E6B-EDAF-464E-8B9A-81B94077ECA4}" sibTransId="{86320E79-0791-7F44-8A8B-33A7DD792480}"/>
    <dgm:cxn modelId="{2EEF64AA-2EB1-44C5-92E1-551C3C0A0FB7}" type="presOf" srcId="{EFB071BF-6093-C544-BED5-5D564CE03AFA}" destId="{57A2126E-6EB7-7946-B3CF-F4C61CFCC385}" srcOrd="0" destOrd="1" presId="urn:microsoft.com/office/officeart/2005/8/layout/hProcess4"/>
    <dgm:cxn modelId="{E701C1D9-4F5B-9841-A67B-4632C39E3BB4}" srcId="{F3FBA0CA-3A05-584A-A2D0-A8EC47018D7C}" destId="{81E267DF-A5E9-B14B-BCDC-56A11BC26CAE}" srcOrd="1" destOrd="0" parTransId="{25A46BF5-4D21-374F-9DEB-4292589E7F8C}" sibTransId="{A2793DC5-0EB1-4345-84C1-AABD694DEC14}"/>
    <dgm:cxn modelId="{5E6AF0E0-DEDA-44A5-960F-8AF9EE36CCEF}" type="presOf" srcId="{E0C5D03D-BC72-A34A-95BC-902DDBE05705}" destId="{DCD436B5-F070-B548-BDB1-C08775C2DE40}" srcOrd="1" destOrd="1" presId="urn:microsoft.com/office/officeart/2005/8/layout/hProcess4"/>
    <dgm:cxn modelId="{FDE79F04-7763-4E5E-9AEF-878B7F3EBD7B}" type="presOf" srcId="{BBF1EA9E-0C97-504C-9E5B-2BA81FE956FA}" destId="{D49F1FBA-95F1-5047-ACCD-381DB71B2C48}" srcOrd="0" destOrd="0" presId="urn:microsoft.com/office/officeart/2005/8/layout/hProcess4"/>
    <dgm:cxn modelId="{18BD11CF-D3A2-FC41-9905-A9AB254BDEE6}" srcId="{3772A55F-E283-154F-90B9-95539BF7C1B0}" destId="{EFB071BF-6093-C544-BED5-5D564CE03AFA}" srcOrd="1" destOrd="0" parTransId="{284F8EB5-6FB0-324B-900F-3E6BC26385A2}" sibTransId="{C9BAFB96-B472-0942-8D7F-DBF042FF4FFA}"/>
    <dgm:cxn modelId="{49CDF00B-A7A2-44DB-9B59-960265D242C3}" type="presOf" srcId="{F3FBA0CA-3A05-584A-A2D0-A8EC47018D7C}" destId="{8EC47609-E976-DB42-9A6E-AA6D06D4D07A}" srcOrd="0" destOrd="0" presId="urn:microsoft.com/office/officeart/2005/8/layout/hProcess4"/>
    <dgm:cxn modelId="{29D0BDDC-6641-4143-B831-CE5813D91486}" type="presOf" srcId="{A82E5E92-2427-1346-83DA-9B1FDD9F2340}" destId="{57A2126E-6EB7-7946-B3CF-F4C61CFCC385}" srcOrd="0" destOrd="2" presId="urn:microsoft.com/office/officeart/2005/8/layout/hProcess4"/>
    <dgm:cxn modelId="{0E263CF6-12CF-4B2E-9704-B1E221C84DA8}" type="presOf" srcId="{8D54FEAC-72E4-C04E-AFE4-07BA9AB51F9B}" destId="{9309B6E3-BF9F-9447-AA48-83B56CA6247C}" srcOrd="0" destOrd="0" presId="urn:microsoft.com/office/officeart/2005/8/layout/hProcess4"/>
    <dgm:cxn modelId="{55A7BB4E-D82C-4932-93E3-D2DE4653E385}" type="presOf" srcId="{42FE984F-6651-BE46-BCF8-028F6FED9F2F}" destId="{B2502368-8780-3A47-8A6B-3B7306F310AF}" srcOrd="0" destOrd="0" presId="urn:microsoft.com/office/officeart/2005/8/layout/hProcess4"/>
    <dgm:cxn modelId="{6D4C453F-5C4E-498A-9347-F5EBD3CD14FD}" type="presOf" srcId="{BE0C55D3-6A22-DE4F-90CE-D2807B0885F9}" destId="{DCD436B5-F070-B548-BDB1-C08775C2DE40}" srcOrd="1" destOrd="2" presId="urn:microsoft.com/office/officeart/2005/8/layout/hProcess4"/>
    <dgm:cxn modelId="{32FCF00A-CC3C-4117-A255-05EA411E8620}" type="presOf" srcId="{BE0C55D3-6A22-DE4F-90CE-D2807B0885F9}" destId="{9309B6E3-BF9F-9447-AA48-83B56CA6247C}" srcOrd="0" destOrd="2" presId="urn:microsoft.com/office/officeart/2005/8/layout/hProcess4"/>
    <dgm:cxn modelId="{66BC8ADF-7931-4FD7-9160-A8EB071B8107}" type="presOf" srcId="{81E267DF-A5E9-B14B-BCDC-56A11BC26CAE}" destId="{4646C856-0E50-A640-8624-150A8990189F}" srcOrd="1" destOrd="1" presId="urn:microsoft.com/office/officeart/2005/8/layout/hProcess4"/>
    <dgm:cxn modelId="{8E77A8E8-9B5C-4A7E-BBB7-5B2442D7E5A7}" type="presParOf" srcId="{B2502368-8780-3A47-8A6B-3B7306F310AF}" destId="{CC53E26B-A24D-2C48-B382-7222671E33C3}" srcOrd="0" destOrd="0" presId="urn:microsoft.com/office/officeart/2005/8/layout/hProcess4"/>
    <dgm:cxn modelId="{0F6CFC59-ED54-492A-BE3D-D3266CB67C3C}" type="presParOf" srcId="{B2502368-8780-3A47-8A6B-3B7306F310AF}" destId="{FB860F0E-670C-5F49-BF24-AE3F790FE65D}" srcOrd="1" destOrd="0" presId="urn:microsoft.com/office/officeart/2005/8/layout/hProcess4"/>
    <dgm:cxn modelId="{65409744-38A2-4B9D-B0D0-254FB3223B3C}" type="presParOf" srcId="{B2502368-8780-3A47-8A6B-3B7306F310AF}" destId="{B6E89D59-F017-1B4F-A296-5A3F778662CF}" srcOrd="2" destOrd="0" presId="urn:microsoft.com/office/officeart/2005/8/layout/hProcess4"/>
    <dgm:cxn modelId="{90707881-BD79-40AC-ACC6-1429F760A6D3}" type="presParOf" srcId="{B6E89D59-F017-1B4F-A296-5A3F778662CF}" destId="{7B6221B6-909D-9347-8577-EAB0EB8D94E1}" srcOrd="0" destOrd="0" presId="urn:microsoft.com/office/officeart/2005/8/layout/hProcess4"/>
    <dgm:cxn modelId="{EF4EAB81-2ACE-4206-9C06-5CD84831B42A}" type="presParOf" srcId="{7B6221B6-909D-9347-8577-EAB0EB8D94E1}" destId="{9CFB6F59-FE0B-6842-82C1-5B0BF2402A7C}" srcOrd="0" destOrd="0" presId="urn:microsoft.com/office/officeart/2005/8/layout/hProcess4"/>
    <dgm:cxn modelId="{12D7C9F4-4702-4AF3-83E0-07011FA4CE2C}" type="presParOf" srcId="{7B6221B6-909D-9347-8577-EAB0EB8D94E1}" destId="{57A2126E-6EB7-7946-B3CF-F4C61CFCC385}" srcOrd="1" destOrd="0" presId="urn:microsoft.com/office/officeart/2005/8/layout/hProcess4"/>
    <dgm:cxn modelId="{914F0A39-39D6-49DA-9ED9-47F8FDF1FB75}" type="presParOf" srcId="{7B6221B6-909D-9347-8577-EAB0EB8D94E1}" destId="{C0BD181F-35D9-8A40-AC4D-99E384F9C8C5}" srcOrd="2" destOrd="0" presId="urn:microsoft.com/office/officeart/2005/8/layout/hProcess4"/>
    <dgm:cxn modelId="{8DC3A457-243F-461C-9D96-991ACB969D07}" type="presParOf" srcId="{7B6221B6-909D-9347-8577-EAB0EB8D94E1}" destId="{94DE1D61-9FB3-9749-A498-49DCEC1B73DF}" srcOrd="3" destOrd="0" presId="urn:microsoft.com/office/officeart/2005/8/layout/hProcess4"/>
    <dgm:cxn modelId="{03FCB7A6-3548-4093-9673-E24AF70D22B1}" type="presParOf" srcId="{7B6221B6-909D-9347-8577-EAB0EB8D94E1}" destId="{2D00E3D2-71D7-5B4C-8229-7DF5AB2801F0}" srcOrd="4" destOrd="0" presId="urn:microsoft.com/office/officeart/2005/8/layout/hProcess4"/>
    <dgm:cxn modelId="{6ECAC4BE-079D-4B23-9722-0DED438241A9}" type="presParOf" srcId="{B6E89D59-F017-1B4F-A296-5A3F778662CF}" destId="{7029039F-A4C7-884E-A4D4-4EA8FDDF3459}" srcOrd="1" destOrd="0" presId="urn:microsoft.com/office/officeart/2005/8/layout/hProcess4"/>
    <dgm:cxn modelId="{5BCB15B6-4CF8-4385-903A-ADF0D6224C8E}" type="presParOf" srcId="{B6E89D59-F017-1B4F-A296-5A3F778662CF}" destId="{4924CF85-FD6B-154D-9501-053A90F15F25}" srcOrd="2" destOrd="0" presId="urn:microsoft.com/office/officeart/2005/8/layout/hProcess4"/>
    <dgm:cxn modelId="{C646FA4B-B1B5-4B23-AAF5-5B2860D4444A}" type="presParOf" srcId="{4924CF85-FD6B-154D-9501-053A90F15F25}" destId="{138125A5-FF93-0A46-AB4D-612E96023516}" srcOrd="0" destOrd="0" presId="urn:microsoft.com/office/officeart/2005/8/layout/hProcess4"/>
    <dgm:cxn modelId="{B86A8097-2554-48C3-A418-06D218F52462}" type="presParOf" srcId="{4924CF85-FD6B-154D-9501-053A90F15F25}" destId="{D49F1FBA-95F1-5047-ACCD-381DB71B2C48}" srcOrd="1" destOrd="0" presId="urn:microsoft.com/office/officeart/2005/8/layout/hProcess4"/>
    <dgm:cxn modelId="{2A35C7FA-674A-4A26-A55D-4148A2499356}" type="presParOf" srcId="{4924CF85-FD6B-154D-9501-053A90F15F25}" destId="{4646C856-0E50-A640-8624-150A8990189F}" srcOrd="2" destOrd="0" presId="urn:microsoft.com/office/officeart/2005/8/layout/hProcess4"/>
    <dgm:cxn modelId="{4328A8CE-9918-4A31-A20A-C7C77E6406E8}" type="presParOf" srcId="{4924CF85-FD6B-154D-9501-053A90F15F25}" destId="{8EC47609-E976-DB42-9A6E-AA6D06D4D07A}" srcOrd="3" destOrd="0" presId="urn:microsoft.com/office/officeart/2005/8/layout/hProcess4"/>
    <dgm:cxn modelId="{618E789A-3F1B-4AC0-9B6B-5584D349AC70}" type="presParOf" srcId="{4924CF85-FD6B-154D-9501-053A90F15F25}" destId="{D9803D56-88E1-8848-9BD2-A6DF22DE4AEB}" srcOrd="4" destOrd="0" presId="urn:microsoft.com/office/officeart/2005/8/layout/hProcess4"/>
    <dgm:cxn modelId="{54B4864E-4D72-4784-9FDD-1A133BBD7E5A}" type="presParOf" srcId="{B6E89D59-F017-1B4F-A296-5A3F778662CF}" destId="{550585D5-3649-E44C-AA08-5E085BF93004}" srcOrd="3" destOrd="0" presId="urn:microsoft.com/office/officeart/2005/8/layout/hProcess4"/>
    <dgm:cxn modelId="{9FE75DAE-9AD5-4091-8CB9-5FEE26707D84}" type="presParOf" srcId="{B6E89D59-F017-1B4F-A296-5A3F778662CF}" destId="{7BD8C246-9809-8B45-A122-0B8991F93CAD}" srcOrd="4" destOrd="0" presId="urn:microsoft.com/office/officeart/2005/8/layout/hProcess4"/>
    <dgm:cxn modelId="{E22D548A-396E-4B02-BF5A-23F625385D92}" type="presParOf" srcId="{7BD8C246-9809-8B45-A122-0B8991F93CAD}" destId="{309ED5EB-9BB9-734C-9F20-9A6814FDCD8F}" srcOrd="0" destOrd="0" presId="urn:microsoft.com/office/officeart/2005/8/layout/hProcess4"/>
    <dgm:cxn modelId="{87F464A4-D125-45B1-BD31-889115036D92}" type="presParOf" srcId="{7BD8C246-9809-8B45-A122-0B8991F93CAD}" destId="{9309B6E3-BF9F-9447-AA48-83B56CA6247C}" srcOrd="1" destOrd="0" presId="urn:microsoft.com/office/officeart/2005/8/layout/hProcess4"/>
    <dgm:cxn modelId="{8DA0EB33-A583-4982-9C9F-A0AFAB2ED61A}" type="presParOf" srcId="{7BD8C246-9809-8B45-A122-0B8991F93CAD}" destId="{DCD436B5-F070-B548-BDB1-C08775C2DE40}" srcOrd="2" destOrd="0" presId="urn:microsoft.com/office/officeart/2005/8/layout/hProcess4"/>
    <dgm:cxn modelId="{535D948C-4BF7-4B4A-BBB1-07B1DBFB8B18}" type="presParOf" srcId="{7BD8C246-9809-8B45-A122-0B8991F93CAD}" destId="{9764309E-2327-6047-B101-49E5EDE6459B}" srcOrd="3" destOrd="0" presId="urn:microsoft.com/office/officeart/2005/8/layout/hProcess4"/>
    <dgm:cxn modelId="{40F28E9D-BD51-486B-9657-5F51440B4B34}" type="presParOf" srcId="{7BD8C246-9809-8B45-A122-0B8991F93CAD}" destId="{8B7970C0-E8B9-974D-9973-AAD3EB8A89ED}"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82E360-7512-40C1-B53D-BC59599CA606}" type="doc">
      <dgm:prSet loTypeId="urn:microsoft.com/office/officeart/2005/8/layout/cycle4#1" loCatId="cycle" qsTypeId="urn:microsoft.com/office/officeart/2005/8/quickstyle/simple2" qsCatId="simple" csTypeId="urn:microsoft.com/office/officeart/2005/8/colors/colorful3" csCatId="colorful" phldr="1"/>
      <dgm:spPr/>
      <dgm:t>
        <a:bodyPr/>
        <a:lstStyle/>
        <a:p>
          <a:endParaRPr lang="en-US"/>
        </a:p>
      </dgm:t>
    </dgm:pt>
    <dgm:pt modelId="{54370E57-1B99-4EFB-B61F-BECC4BA26D33}">
      <dgm:prSet phldrT="[Text]" custT="1"/>
      <dgm:spPr/>
      <dgm:t>
        <a:bodyPr/>
        <a:lstStyle/>
        <a:p>
          <a:r>
            <a:rPr lang="en-US" sz="1800" b="1" dirty="0"/>
            <a:t>Health</a:t>
          </a:r>
        </a:p>
        <a:p>
          <a:r>
            <a:rPr lang="en-US" sz="1200" b="1" dirty="0"/>
            <a:t>CHA's apply new health/prevention knowledge to own life/family life</a:t>
          </a:r>
        </a:p>
        <a:p>
          <a:endParaRPr lang="en-US" sz="1100" b="0" dirty="0"/>
        </a:p>
        <a:p>
          <a:r>
            <a:rPr lang="en-US" sz="1100" dirty="0"/>
            <a:t>	</a:t>
          </a:r>
        </a:p>
      </dgm:t>
    </dgm:pt>
    <dgm:pt modelId="{0CC1A1B9-9C79-43B0-9B30-8036E1E3FCB4}" type="parTrans" cxnId="{0CD6FE80-96C8-421E-85D4-932CE7FECF0F}">
      <dgm:prSet/>
      <dgm:spPr/>
      <dgm:t>
        <a:bodyPr/>
        <a:lstStyle/>
        <a:p>
          <a:endParaRPr lang="en-US"/>
        </a:p>
      </dgm:t>
    </dgm:pt>
    <dgm:pt modelId="{3FC8561F-9C89-4E14-963A-17549A1228C1}" type="sibTrans" cxnId="{0CD6FE80-96C8-421E-85D4-932CE7FECF0F}">
      <dgm:prSet/>
      <dgm:spPr/>
      <dgm:t>
        <a:bodyPr/>
        <a:lstStyle/>
        <a:p>
          <a:endParaRPr lang="en-US"/>
        </a:p>
      </dgm:t>
    </dgm:pt>
    <dgm:pt modelId="{C23FB0B6-0B6C-4B35-B4F3-F031AC3EE1AA}">
      <dgm:prSet phldrT="[Text]" custT="1"/>
      <dgm:spPr/>
      <dgm:t>
        <a:bodyPr/>
        <a:lstStyle/>
        <a:p>
          <a:r>
            <a:rPr lang="en-US" sz="1800" b="1"/>
            <a:t>Employment</a:t>
          </a:r>
        </a:p>
        <a:p>
          <a:r>
            <a:rPr lang="en-US" sz="1200" b="1"/>
            <a:t>CHA's gain highly marketable knowledge &amp; skills</a:t>
          </a:r>
        </a:p>
        <a:p>
          <a:endParaRPr lang="en-US" sz="1300" b="0"/>
        </a:p>
        <a:p>
          <a:r>
            <a:rPr lang="en-US" sz="1300" b="0"/>
            <a:t> </a:t>
          </a:r>
        </a:p>
      </dgm:t>
    </dgm:pt>
    <dgm:pt modelId="{46629FFF-1621-465D-BF51-D678758A6F73}" type="parTrans" cxnId="{4534D9F7-4955-454A-B65B-872E046ED5B7}">
      <dgm:prSet/>
      <dgm:spPr/>
      <dgm:t>
        <a:bodyPr/>
        <a:lstStyle/>
        <a:p>
          <a:endParaRPr lang="en-US"/>
        </a:p>
      </dgm:t>
    </dgm:pt>
    <dgm:pt modelId="{447C7F00-4DC4-4B1C-BBAA-4EAD4D5D2482}" type="sibTrans" cxnId="{4534D9F7-4955-454A-B65B-872E046ED5B7}">
      <dgm:prSet/>
      <dgm:spPr/>
      <dgm:t>
        <a:bodyPr/>
        <a:lstStyle/>
        <a:p>
          <a:endParaRPr lang="en-US"/>
        </a:p>
      </dgm:t>
    </dgm:pt>
    <dgm:pt modelId="{BB25380F-B09C-49F2-9702-88A7808625A4}">
      <dgm:prSet phldrT="[Text]" custT="1"/>
      <dgm:spPr/>
      <dgm:t>
        <a:bodyPr/>
        <a:lstStyle/>
        <a:p>
          <a:r>
            <a:rPr lang="en-US" sz="1200" b="1" dirty="0"/>
            <a:t>Training</a:t>
          </a:r>
        </a:p>
      </dgm:t>
    </dgm:pt>
    <dgm:pt modelId="{6C777DB7-0406-4A51-A292-996D9451F421}" type="parTrans" cxnId="{DBACD41F-3A16-41B1-A0C3-48DA12673F31}">
      <dgm:prSet/>
      <dgm:spPr/>
      <dgm:t>
        <a:bodyPr/>
        <a:lstStyle/>
        <a:p>
          <a:endParaRPr lang="en-US"/>
        </a:p>
      </dgm:t>
    </dgm:pt>
    <dgm:pt modelId="{B430F275-5DA2-4688-A5A3-3F57AA7A7D87}" type="sibTrans" cxnId="{DBACD41F-3A16-41B1-A0C3-48DA12673F31}">
      <dgm:prSet/>
      <dgm:spPr/>
      <dgm:t>
        <a:bodyPr/>
        <a:lstStyle/>
        <a:p>
          <a:endParaRPr lang="en-US"/>
        </a:p>
      </dgm:t>
    </dgm:pt>
    <dgm:pt modelId="{5C49109F-7680-4474-AFCE-EDF9D4286AAB}">
      <dgm:prSet phldrT="[Text]" custT="1"/>
      <dgm:spPr/>
      <dgm:t>
        <a:bodyPr/>
        <a:lstStyle/>
        <a:p>
          <a:pPr algn="ctr"/>
          <a:r>
            <a:rPr lang="en-US" sz="1800" b="1"/>
            <a:t>Advocacy</a:t>
          </a:r>
        </a:p>
        <a:p>
          <a:pPr algn="ctr"/>
          <a:r>
            <a:rPr lang="en-US" sz="1200" b="1"/>
            <a:t>CHA's become effective advocates for community &amp; build capacity </a:t>
          </a:r>
        </a:p>
        <a:p>
          <a:pPr algn="ctr"/>
          <a:endParaRPr lang="en-US" sz="1100" b="0"/>
        </a:p>
      </dgm:t>
    </dgm:pt>
    <dgm:pt modelId="{CA4A646F-ECAF-416A-A6A5-064082B4B62B}" type="parTrans" cxnId="{14FB52E8-AF02-416D-B264-447EEC9E82D8}">
      <dgm:prSet/>
      <dgm:spPr/>
      <dgm:t>
        <a:bodyPr/>
        <a:lstStyle/>
        <a:p>
          <a:endParaRPr lang="en-US"/>
        </a:p>
      </dgm:t>
    </dgm:pt>
    <dgm:pt modelId="{AC639C95-47D8-4556-BDC8-92331171A883}" type="sibTrans" cxnId="{14FB52E8-AF02-416D-B264-447EEC9E82D8}">
      <dgm:prSet/>
      <dgm:spPr/>
      <dgm:t>
        <a:bodyPr/>
        <a:lstStyle/>
        <a:p>
          <a:endParaRPr lang="en-US"/>
        </a:p>
      </dgm:t>
    </dgm:pt>
    <dgm:pt modelId="{4E156E08-8DB6-4540-820F-4AFE4CF39066}">
      <dgm:prSet phldrT="[Text]" custT="1"/>
      <dgm:spPr/>
      <dgm:t>
        <a:bodyPr/>
        <a:lstStyle/>
        <a:p>
          <a:pPr algn="ctr"/>
          <a:endParaRPr lang="en-US" sz="1800" b="1"/>
        </a:p>
        <a:p>
          <a:pPr algn="ctr"/>
          <a:r>
            <a:rPr lang="en-US" sz="1800" b="1"/>
            <a:t>Community</a:t>
          </a:r>
        </a:p>
        <a:p>
          <a:pPr algn="ctr"/>
          <a:r>
            <a:rPr lang="en-US" sz="1200" b="1"/>
            <a:t>CHA's  build upon existing social networks and develop emerging networks, thus building capacity</a:t>
          </a:r>
        </a:p>
        <a:p>
          <a:pPr algn="ctr"/>
          <a:endParaRPr lang="en-US" sz="1100" b="0"/>
        </a:p>
      </dgm:t>
    </dgm:pt>
    <dgm:pt modelId="{5ECB5D1E-670F-418F-A6A9-64FD28887E26}" type="parTrans" cxnId="{491E4866-5964-4010-82C8-24EFB86B9219}">
      <dgm:prSet/>
      <dgm:spPr/>
      <dgm:t>
        <a:bodyPr/>
        <a:lstStyle/>
        <a:p>
          <a:endParaRPr lang="en-US"/>
        </a:p>
      </dgm:t>
    </dgm:pt>
    <dgm:pt modelId="{1DB99709-60B8-4B95-9E8F-8555E00ADBD6}" type="sibTrans" cxnId="{491E4866-5964-4010-82C8-24EFB86B9219}">
      <dgm:prSet/>
      <dgm:spPr/>
      <dgm:t>
        <a:bodyPr/>
        <a:lstStyle/>
        <a:p>
          <a:endParaRPr lang="en-US"/>
        </a:p>
      </dgm:t>
    </dgm:pt>
    <dgm:pt modelId="{CCD72150-EDDF-48AA-87EC-068F2410F3AD}">
      <dgm:prSet phldrT="[Text]" custT="1"/>
      <dgm:spPr/>
      <dgm:t>
        <a:bodyPr/>
        <a:lstStyle/>
        <a:p>
          <a:r>
            <a:rPr lang="en-US" sz="1200" b="1" dirty="0"/>
            <a:t>Multicultural cohort</a:t>
          </a:r>
        </a:p>
      </dgm:t>
    </dgm:pt>
    <dgm:pt modelId="{C52ABB33-B67A-474C-872A-C51CBF74DE51}" type="parTrans" cxnId="{89587C15-0CA8-4F15-B593-A94637F299B9}">
      <dgm:prSet/>
      <dgm:spPr/>
      <dgm:t>
        <a:bodyPr/>
        <a:lstStyle/>
        <a:p>
          <a:endParaRPr lang="en-US"/>
        </a:p>
      </dgm:t>
    </dgm:pt>
    <dgm:pt modelId="{6A90EA14-886A-413E-B4F2-1590B82DC5FF}" type="sibTrans" cxnId="{89587C15-0CA8-4F15-B593-A94637F299B9}">
      <dgm:prSet/>
      <dgm:spPr/>
      <dgm:t>
        <a:bodyPr/>
        <a:lstStyle/>
        <a:p>
          <a:endParaRPr lang="en-US"/>
        </a:p>
      </dgm:t>
    </dgm:pt>
    <dgm:pt modelId="{3E53F784-8D38-4095-9F9B-6725E200777D}">
      <dgm:prSet phldrT="[Text]" custT="1"/>
      <dgm:spPr/>
      <dgm:t>
        <a:bodyPr/>
        <a:lstStyle/>
        <a:p>
          <a:r>
            <a:rPr lang="en-US" sz="1200" b="1" dirty="0"/>
            <a:t>Knowledge &amp; skills</a:t>
          </a:r>
        </a:p>
      </dgm:t>
    </dgm:pt>
    <dgm:pt modelId="{B8CB9B2A-F34A-4F18-8048-B1BA07E8E26B}" type="parTrans" cxnId="{C7CE36F0-304B-441D-BBEC-9801CC88301A}">
      <dgm:prSet/>
      <dgm:spPr/>
      <dgm:t>
        <a:bodyPr/>
        <a:lstStyle/>
        <a:p>
          <a:endParaRPr lang="en-US"/>
        </a:p>
      </dgm:t>
    </dgm:pt>
    <dgm:pt modelId="{04C3DBF2-2610-46C3-A1EC-42A0F5A50759}" type="sibTrans" cxnId="{C7CE36F0-304B-441D-BBEC-9801CC88301A}">
      <dgm:prSet/>
      <dgm:spPr/>
      <dgm:t>
        <a:bodyPr/>
        <a:lstStyle/>
        <a:p>
          <a:endParaRPr lang="en-US"/>
        </a:p>
      </dgm:t>
    </dgm:pt>
    <dgm:pt modelId="{DDE11CF9-7BEE-429B-9748-1F20C8635BF2}">
      <dgm:prSet phldrT="[Text]" custT="1"/>
      <dgm:spPr/>
      <dgm:t>
        <a:bodyPr/>
        <a:lstStyle/>
        <a:p>
          <a:r>
            <a:rPr lang="en-US" sz="1200" b="1" dirty="0"/>
            <a:t>Professional network</a:t>
          </a:r>
        </a:p>
      </dgm:t>
    </dgm:pt>
    <dgm:pt modelId="{39AF5E6A-C2E3-4093-9DD6-C3FEA54B7EF5}" type="parTrans" cxnId="{B2EFBA76-BE46-457A-BEBA-147AF78BA3A1}">
      <dgm:prSet/>
      <dgm:spPr/>
      <dgm:t>
        <a:bodyPr/>
        <a:lstStyle/>
        <a:p>
          <a:endParaRPr lang="en-US"/>
        </a:p>
      </dgm:t>
    </dgm:pt>
    <dgm:pt modelId="{DAD79B31-7C3C-445B-938B-7E38010F77AA}" type="sibTrans" cxnId="{B2EFBA76-BE46-457A-BEBA-147AF78BA3A1}">
      <dgm:prSet/>
      <dgm:spPr/>
      <dgm:t>
        <a:bodyPr/>
        <a:lstStyle/>
        <a:p>
          <a:endParaRPr lang="en-US"/>
        </a:p>
      </dgm:t>
    </dgm:pt>
    <dgm:pt modelId="{47FDBB69-6DC0-4C44-9ED7-C29BCB7BF27E}">
      <dgm:prSet phldrT="[Text]" custT="1"/>
      <dgm:spPr/>
      <dgm:t>
        <a:bodyPr/>
        <a:lstStyle/>
        <a:p>
          <a:r>
            <a:rPr lang="en-US" sz="1200" b="1" baseline="0" dirty="0" smtClean="0"/>
            <a:t>CULTURALLY APPROPRIATE WAY:</a:t>
          </a:r>
          <a:endParaRPr lang="en-US" sz="1200" b="1" baseline="0" dirty="0"/>
        </a:p>
      </dgm:t>
    </dgm:pt>
    <dgm:pt modelId="{95C63A28-9434-42FF-8093-1D543701010F}" type="parTrans" cxnId="{5303B70A-E1FE-4783-92F4-AC83EFFCAF82}">
      <dgm:prSet/>
      <dgm:spPr/>
      <dgm:t>
        <a:bodyPr/>
        <a:lstStyle/>
        <a:p>
          <a:endParaRPr lang="en-US"/>
        </a:p>
      </dgm:t>
    </dgm:pt>
    <dgm:pt modelId="{09B80C7B-06C7-4810-B027-B1E61854689E}" type="sibTrans" cxnId="{5303B70A-E1FE-4783-92F4-AC83EFFCAF82}">
      <dgm:prSet/>
      <dgm:spPr/>
      <dgm:t>
        <a:bodyPr/>
        <a:lstStyle/>
        <a:p>
          <a:endParaRPr lang="en-US"/>
        </a:p>
      </dgm:t>
    </dgm:pt>
    <dgm:pt modelId="{08F7FE06-346C-4112-BB8F-2A50E825323C}">
      <dgm:prSet phldrT="[Text]" custT="1"/>
      <dgm:spPr/>
      <dgm:t>
        <a:bodyPr/>
        <a:lstStyle/>
        <a:p>
          <a:r>
            <a:rPr lang="en-US" sz="1200" b="1" dirty="0"/>
            <a:t>Mentor residents in advocating for themselves</a:t>
          </a:r>
        </a:p>
      </dgm:t>
    </dgm:pt>
    <dgm:pt modelId="{C90A7AC1-C360-4934-A6E5-EC7B951660B0}" type="sibTrans" cxnId="{E7C83655-C39C-496D-BC99-F1423013254A}">
      <dgm:prSet/>
      <dgm:spPr/>
      <dgm:t>
        <a:bodyPr/>
        <a:lstStyle/>
        <a:p>
          <a:endParaRPr lang="en-US"/>
        </a:p>
      </dgm:t>
    </dgm:pt>
    <dgm:pt modelId="{7A6A62CA-19EC-417D-9DFB-C98885E40CD5}" type="parTrans" cxnId="{E7C83655-C39C-496D-BC99-F1423013254A}">
      <dgm:prSet/>
      <dgm:spPr/>
      <dgm:t>
        <a:bodyPr/>
        <a:lstStyle/>
        <a:p>
          <a:endParaRPr lang="en-US"/>
        </a:p>
      </dgm:t>
    </dgm:pt>
    <dgm:pt modelId="{8CDAB893-C62F-42FB-AE65-BE77B3FE47D9}">
      <dgm:prSet phldrT="[Text]" custT="1"/>
      <dgm:spPr/>
      <dgm:t>
        <a:bodyPr/>
        <a:lstStyle/>
        <a:p>
          <a:r>
            <a:rPr lang="en-US" sz="1200" b="1" dirty="0"/>
            <a:t>Advocate for residents</a:t>
          </a:r>
        </a:p>
      </dgm:t>
    </dgm:pt>
    <dgm:pt modelId="{CD1E72D7-11E1-4B6F-A73B-118A21010284}" type="sibTrans" cxnId="{D1C3E174-35D0-40A2-B8CD-300CB3D7D8C1}">
      <dgm:prSet/>
      <dgm:spPr/>
      <dgm:t>
        <a:bodyPr/>
        <a:lstStyle/>
        <a:p>
          <a:endParaRPr lang="en-US"/>
        </a:p>
      </dgm:t>
    </dgm:pt>
    <dgm:pt modelId="{8A3AE11D-0473-4B3E-B4F9-95736DBEC22D}" type="parTrans" cxnId="{D1C3E174-35D0-40A2-B8CD-300CB3D7D8C1}">
      <dgm:prSet/>
      <dgm:spPr/>
      <dgm:t>
        <a:bodyPr/>
        <a:lstStyle/>
        <a:p>
          <a:endParaRPr lang="en-US"/>
        </a:p>
      </dgm:t>
    </dgm:pt>
    <dgm:pt modelId="{01C6E55E-3E12-428C-868D-5852F1D09520}">
      <dgm:prSet phldrT="[Text]"/>
      <dgm:spPr/>
      <dgm:t>
        <a:bodyPr/>
        <a:lstStyle/>
        <a:p>
          <a:endParaRPr lang="en-US" sz="700" dirty="0"/>
        </a:p>
      </dgm:t>
    </dgm:pt>
    <dgm:pt modelId="{67035C6D-F6A4-4F1C-BF93-05AA069C7497}" type="sibTrans" cxnId="{24850242-3646-4D22-B6AF-60A381D110E9}">
      <dgm:prSet/>
      <dgm:spPr/>
      <dgm:t>
        <a:bodyPr/>
        <a:lstStyle/>
        <a:p>
          <a:endParaRPr lang="en-US"/>
        </a:p>
      </dgm:t>
    </dgm:pt>
    <dgm:pt modelId="{CFE554AC-94B4-493A-99F7-C9A23245C990}" type="parTrans" cxnId="{24850242-3646-4D22-B6AF-60A381D110E9}">
      <dgm:prSet/>
      <dgm:spPr/>
      <dgm:t>
        <a:bodyPr/>
        <a:lstStyle/>
        <a:p>
          <a:endParaRPr lang="en-US"/>
        </a:p>
      </dgm:t>
    </dgm:pt>
    <dgm:pt modelId="{6596E728-C008-4D6B-8388-F9081EAC92B9}">
      <dgm:prSet phldrT="[Text]" custT="1"/>
      <dgm:spPr/>
      <dgm:t>
        <a:bodyPr/>
        <a:lstStyle/>
        <a:p>
          <a:r>
            <a:rPr lang="en-US" sz="1200" b="1" dirty="0"/>
            <a:t>Residents become more involved in activities-ownership</a:t>
          </a:r>
        </a:p>
      </dgm:t>
    </dgm:pt>
    <dgm:pt modelId="{5C5CD5F1-6FA8-4902-B0C4-1FFFA64B6869}" type="sibTrans" cxnId="{E6F48FAF-8F18-462F-AE20-4DC02165C745}">
      <dgm:prSet/>
      <dgm:spPr/>
      <dgm:t>
        <a:bodyPr/>
        <a:lstStyle/>
        <a:p>
          <a:endParaRPr lang="en-US"/>
        </a:p>
      </dgm:t>
    </dgm:pt>
    <dgm:pt modelId="{6A7D1CBB-A8AB-483D-8879-62F6E83CA00D}" type="parTrans" cxnId="{E6F48FAF-8F18-462F-AE20-4DC02165C745}">
      <dgm:prSet/>
      <dgm:spPr/>
      <dgm:t>
        <a:bodyPr/>
        <a:lstStyle/>
        <a:p>
          <a:endParaRPr lang="en-US"/>
        </a:p>
      </dgm:t>
    </dgm:pt>
    <dgm:pt modelId="{838BAC28-F5E5-4526-950E-5AB38917DC6E}">
      <dgm:prSet phldrT="[Text]" custT="1"/>
      <dgm:spPr/>
      <dgm:t>
        <a:bodyPr/>
        <a:lstStyle/>
        <a:p>
          <a:r>
            <a:rPr lang="en-US" sz="1200" b="1" dirty="0"/>
            <a:t>Project brings neighbors  together</a:t>
          </a:r>
        </a:p>
      </dgm:t>
    </dgm:pt>
    <dgm:pt modelId="{3C127C6C-DF30-4D23-A384-740D534D814A}" type="sibTrans" cxnId="{A5412711-2BF8-4F5C-A689-20D2D753F6BF}">
      <dgm:prSet/>
      <dgm:spPr/>
      <dgm:t>
        <a:bodyPr/>
        <a:lstStyle/>
        <a:p>
          <a:endParaRPr lang="en-US"/>
        </a:p>
      </dgm:t>
    </dgm:pt>
    <dgm:pt modelId="{68687DA4-30DD-43C7-9C62-619AD6EA003F}" type="parTrans" cxnId="{A5412711-2BF8-4F5C-A689-20D2D753F6BF}">
      <dgm:prSet/>
      <dgm:spPr/>
      <dgm:t>
        <a:bodyPr/>
        <a:lstStyle/>
        <a:p>
          <a:endParaRPr lang="en-US"/>
        </a:p>
      </dgm:t>
    </dgm:pt>
    <dgm:pt modelId="{07B0039C-A9CD-447A-AC22-5CB0993B3286}">
      <dgm:prSet phldrT="[Text]" custT="1"/>
      <dgm:spPr/>
      <dgm:t>
        <a:bodyPr/>
        <a:lstStyle/>
        <a:p>
          <a:r>
            <a:rPr lang="en-US" sz="1200" b="1" dirty="0"/>
            <a:t>Model network building behavior</a:t>
          </a:r>
        </a:p>
      </dgm:t>
    </dgm:pt>
    <dgm:pt modelId="{2ABCDB06-BDF4-44EE-9C47-6B185A4C0373}" type="parTrans" cxnId="{8506596F-BB60-4BD3-986C-F8C4A96BB85E}">
      <dgm:prSet/>
      <dgm:spPr/>
      <dgm:t>
        <a:bodyPr/>
        <a:lstStyle/>
        <a:p>
          <a:endParaRPr lang="en-US"/>
        </a:p>
      </dgm:t>
    </dgm:pt>
    <dgm:pt modelId="{08530AF3-8A9F-449A-9711-8906A3DF7E34}" type="sibTrans" cxnId="{8506596F-BB60-4BD3-986C-F8C4A96BB85E}">
      <dgm:prSet/>
      <dgm:spPr/>
      <dgm:t>
        <a:bodyPr/>
        <a:lstStyle/>
        <a:p>
          <a:endParaRPr lang="en-US"/>
        </a:p>
      </dgm:t>
    </dgm:pt>
    <dgm:pt modelId="{27FD8ED5-8AF3-4BB1-BFF0-E530B43DEFF0}">
      <dgm:prSet phldrT="[Text]" custT="1"/>
      <dgm:spPr/>
      <dgm:t>
        <a:bodyPr/>
        <a:lstStyle/>
        <a:p>
          <a:r>
            <a:rPr lang="en-US" sz="1200" b="1" dirty="0"/>
            <a:t>Provide support in making changes in habits</a:t>
          </a:r>
        </a:p>
      </dgm:t>
    </dgm:pt>
    <dgm:pt modelId="{6E82D3D1-FBFE-4A5C-8B4F-9C73C63E4A56}" type="sibTrans" cxnId="{C1134C91-7D3F-4323-B9E0-AE0C6EE187C5}">
      <dgm:prSet/>
      <dgm:spPr/>
      <dgm:t>
        <a:bodyPr/>
        <a:lstStyle/>
        <a:p>
          <a:endParaRPr lang="en-US"/>
        </a:p>
      </dgm:t>
    </dgm:pt>
    <dgm:pt modelId="{6E7AE748-B3D4-4A43-9B71-7B1DDA9D9430}" type="parTrans" cxnId="{C1134C91-7D3F-4323-B9E0-AE0C6EE187C5}">
      <dgm:prSet/>
      <dgm:spPr/>
      <dgm:t>
        <a:bodyPr/>
        <a:lstStyle/>
        <a:p>
          <a:endParaRPr lang="en-US"/>
        </a:p>
      </dgm:t>
    </dgm:pt>
    <dgm:pt modelId="{9B93BFD7-851C-45A2-A9B1-12369B4A475A}">
      <dgm:prSet phldrT="[Text]" custT="1"/>
      <dgm:spPr/>
      <dgm:t>
        <a:bodyPr/>
        <a:lstStyle/>
        <a:p>
          <a:r>
            <a:rPr lang="en-US" sz="1200" b="1" dirty="0"/>
            <a:t>Connection to resources</a:t>
          </a:r>
        </a:p>
      </dgm:t>
    </dgm:pt>
    <dgm:pt modelId="{F543F77E-022B-497F-BB32-4DB636ACEBC5}" type="sibTrans" cxnId="{3B206B14-A983-4BBF-9632-8FFFD1584157}">
      <dgm:prSet/>
      <dgm:spPr/>
      <dgm:t>
        <a:bodyPr/>
        <a:lstStyle/>
        <a:p>
          <a:endParaRPr lang="en-US"/>
        </a:p>
      </dgm:t>
    </dgm:pt>
    <dgm:pt modelId="{79E44C81-43DC-42DB-BD18-DF0B22A5EAD0}" type="parTrans" cxnId="{3B206B14-A983-4BBF-9632-8FFFD1584157}">
      <dgm:prSet/>
      <dgm:spPr/>
      <dgm:t>
        <a:bodyPr/>
        <a:lstStyle/>
        <a:p>
          <a:endParaRPr lang="en-US"/>
        </a:p>
      </dgm:t>
    </dgm:pt>
    <dgm:pt modelId="{C91F3FA9-B56F-45D5-BE82-862E4355BFB8}">
      <dgm:prSet phldrT="[Text]" custT="1"/>
      <dgm:spPr/>
      <dgm:t>
        <a:bodyPr/>
        <a:lstStyle/>
        <a:p>
          <a:r>
            <a:rPr lang="en-US" sz="1200" b="1" dirty="0"/>
            <a:t>Provide health education</a:t>
          </a:r>
        </a:p>
      </dgm:t>
    </dgm:pt>
    <dgm:pt modelId="{B96AEC36-96FE-4E9C-8333-16FC554B6C62}" type="sibTrans" cxnId="{B7E0C089-9341-47F8-BF2D-09C3990470C3}">
      <dgm:prSet/>
      <dgm:spPr/>
      <dgm:t>
        <a:bodyPr/>
        <a:lstStyle/>
        <a:p>
          <a:endParaRPr lang="en-US"/>
        </a:p>
      </dgm:t>
    </dgm:pt>
    <dgm:pt modelId="{0447865A-3899-4955-AB42-28385129BFD0}" type="parTrans" cxnId="{B7E0C089-9341-47F8-BF2D-09C3990470C3}">
      <dgm:prSet/>
      <dgm:spPr/>
      <dgm:t>
        <a:bodyPr/>
        <a:lstStyle/>
        <a:p>
          <a:endParaRPr lang="en-US"/>
        </a:p>
      </dgm:t>
    </dgm:pt>
    <dgm:pt modelId="{B6E3618E-C1B7-40EC-9665-30F2C1FD5BF2}">
      <dgm:prSet phldrT="[Text]" custT="1"/>
      <dgm:spPr/>
      <dgm:t>
        <a:bodyPr/>
        <a:lstStyle/>
        <a:p>
          <a:r>
            <a:rPr lang="en-US" sz="1200" b="1" dirty="0"/>
            <a:t>Model healthy behavior</a:t>
          </a:r>
        </a:p>
      </dgm:t>
    </dgm:pt>
    <dgm:pt modelId="{909F1938-CDA8-49A4-9A8D-055265D83698}" type="sibTrans" cxnId="{78D011C0-287D-42EB-9CE7-9672962A34B4}">
      <dgm:prSet/>
      <dgm:spPr/>
      <dgm:t>
        <a:bodyPr/>
        <a:lstStyle/>
        <a:p>
          <a:endParaRPr lang="en-US"/>
        </a:p>
      </dgm:t>
    </dgm:pt>
    <dgm:pt modelId="{3EF5A94B-F883-437D-841A-B7DEB930B1D3}" type="parTrans" cxnId="{78D011C0-287D-42EB-9CE7-9672962A34B4}">
      <dgm:prSet/>
      <dgm:spPr/>
      <dgm:t>
        <a:bodyPr/>
        <a:lstStyle/>
        <a:p>
          <a:endParaRPr lang="en-US"/>
        </a:p>
      </dgm:t>
    </dgm:pt>
    <dgm:pt modelId="{D520AB84-6FDB-4B3F-B5BC-DCD6370F6CA7}">
      <dgm:prSet phldrT="[Text]" custT="1"/>
      <dgm:spPr/>
      <dgm:t>
        <a:bodyPr/>
        <a:lstStyle/>
        <a:p>
          <a:r>
            <a:rPr lang="en-US" sz="1200" b="1" dirty="0"/>
            <a:t>Learn effective advocacy skills</a:t>
          </a:r>
        </a:p>
      </dgm:t>
    </dgm:pt>
    <dgm:pt modelId="{E879EBC9-3162-4810-B5C6-28CB2CB4FEE7}" type="sibTrans" cxnId="{D83FE258-1030-4B55-A16A-B343965939BE}">
      <dgm:prSet/>
      <dgm:spPr/>
      <dgm:t>
        <a:bodyPr/>
        <a:lstStyle/>
        <a:p>
          <a:endParaRPr lang="en-US"/>
        </a:p>
      </dgm:t>
    </dgm:pt>
    <dgm:pt modelId="{EBABA90E-1BBD-464D-A70F-FBDF045636EB}" type="parTrans" cxnId="{D83FE258-1030-4B55-A16A-B343965939BE}">
      <dgm:prSet/>
      <dgm:spPr/>
      <dgm:t>
        <a:bodyPr/>
        <a:lstStyle/>
        <a:p>
          <a:endParaRPr lang="en-US"/>
        </a:p>
      </dgm:t>
    </dgm:pt>
    <dgm:pt modelId="{89864542-573C-434D-91C9-E9AB3C8C0221}">
      <dgm:prSet phldrT="[Text]"/>
      <dgm:spPr/>
      <dgm:t>
        <a:bodyPr/>
        <a:lstStyle/>
        <a:p>
          <a:endParaRPr lang="en-US" sz="700" dirty="0"/>
        </a:p>
      </dgm:t>
    </dgm:pt>
    <dgm:pt modelId="{4D6EF10D-570E-4A67-BAC5-0FD272C91FB2}" type="sibTrans" cxnId="{2C79B238-8F05-4BB9-937C-15FBB834B4D7}">
      <dgm:prSet/>
      <dgm:spPr/>
      <dgm:t>
        <a:bodyPr/>
        <a:lstStyle/>
        <a:p>
          <a:endParaRPr lang="en-US"/>
        </a:p>
      </dgm:t>
    </dgm:pt>
    <dgm:pt modelId="{CD246FC2-2C4F-4CE9-84D6-1778788B73D9}" type="parTrans" cxnId="{2C79B238-8F05-4BB9-937C-15FBB834B4D7}">
      <dgm:prSet/>
      <dgm:spPr/>
      <dgm:t>
        <a:bodyPr/>
        <a:lstStyle/>
        <a:p>
          <a:endParaRPr lang="en-US"/>
        </a:p>
      </dgm:t>
    </dgm:pt>
    <dgm:pt modelId="{BCE4C3FE-A225-4402-BE47-83D80206E79C}" type="pres">
      <dgm:prSet presAssocID="{0482E360-7512-40C1-B53D-BC59599CA606}" presName="cycleMatrixDiagram" presStyleCnt="0">
        <dgm:presLayoutVars>
          <dgm:chMax val="1"/>
          <dgm:dir/>
          <dgm:animLvl val="lvl"/>
          <dgm:resizeHandles val="exact"/>
        </dgm:presLayoutVars>
      </dgm:prSet>
      <dgm:spPr/>
      <dgm:t>
        <a:bodyPr/>
        <a:lstStyle/>
        <a:p>
          <a:endParaRPr lang="en-US"/>
        </a:p>
      </dgm:t>
    </dgm:pt>
    <dgm:pt modelId="{D73CFD32-5DD0-4F87-8CA4-AF08BD27887D}" type="pres">
      <dgm:prSet presAssocID="{0482E360-7512-40C1-B53D-BC59599CA606}" presName="children" presStyleCnt="0"/>
      <dgm:spPr/>
      <dgm:t>
        <a:bodyPr/>
        <a:lstStyle/>
        <a:p>
          <a:endParaRPr lang="en-US"/>
        </a:p>
      </dgm:t>
    </dgm:pt>
    <dgm:pt modelId="{750A537C-55E1-4AA4-8944-5D2D370FF00B}" type="pres">
      <dgm:prSet presAssocID="{0482E360-7512-40C1-B53D-BC59599CA606}" presName="child1group" presStyleCnt="0"/>
      <dgm:spPr/>
      <dgm:t>
        <a:bodyPr/>
        <a:lstStyle/>
        <a:p>
          <a:endParaRPr lang="en-US"/>
        </a:p>
      </dgm:t>
    </dgm:pt>
    <dgm:pt modelId="{71C8FDFB-0979-4717-8B12-739E0484DB46}" type="pres">
      <dgm:prSet presAssocID="{0482E360-7512-40C1-B53D-BC59599CA606}" presName="child1" presStyleLbl="bgAcc1" presStyleIdx="0" presStyleCnt="4" custScaleX="129358" custScaleY="88648" custLinFactNeighborX="-19124" custLinFactNeighborY="-820"/>
      <dgm:spPr/>
      <dgm:t>
        <a:bodyPr/>
        <a:lstStyle/>
        <a:p>
          <a:endParaRPr lang="en-US"/>
        </a:p>
      </dgm:t>
    </dgm:pt>
    <dgm:pt modelId="{C37C9E5E-BC0C-43DC-AE5C-FD8BFE2B1A99}" type="pres">
      <dgm:prSet presAssocID="{0482E360-7512-40C1-B53D-BC59599CA606}" presName="child1Text" presStyleLbl="bgAcc1" presStyleIdx="0" presStyleCnt="4">
        <dgm:presLayoutVars>
          <dgm:bulletEnabled val="1"/>
        </dgm:presLayoutVars>
      </dgm:prSet>
      <dgm:spPr/>
      <dgm:t>
        <a:bodyPr/>
        <a:lstStyle/>
        <a:p>
          <a:endParaRPr lang="en-US"/>
        </a:p>
      </dgm:t>
    </dgm:pt>
    <dgm:pt modelId="{FF1F4BE8-BA97-462D-86BF-8E7C54601E1C}" type="pres">
      <dgm:prSet presAssocID="{0482E360-7512-40C1-B53D-BC59599CA606}" presName="child2group" presStyleCnt="0"/>
      <dgm:spPr/>
      <dgm:t>
        <a:bodyPr/>
        <a:lstStyle/>
        <a:p>
          <a:endParaRPr lang="en-US"/>
        </a:p>
      </dgm:t>
    </dgm:pt>
    <dgm:pt modelId="{D1C0652A-8510-4863-A854-1D4661D71098}" type="pres">
      <dgm:prSet presAssocID="{0482E360-7512-40C1-B53D-BC59599CA606}" presName="child2" presStyleLbl="bgAcc1" presStyleIdx="1" presStyleCnt="4" custScaleX="124022" custScaleY="88648" custLinFactNeighborX="11017" custLinFactNeighborY="820"/>
      <dgm:spPr/>
      <dgm:t>
        <a:bodyPr/>
        <a:lstStyle/>
        <a:p>
          <a:endParaRPr lang="en-US"/>
        </a:p>
      </dgm:t>
    </dgm:pt>
    <dgm:pt modelId="{07963D93-9AAC-4D13-8197-88EC7CADF851}" type="pres">
      <dgm:prSet presAssocID="{0482E360-7512-40C1-B53D-BC59599CA606}" presName="child2Text" presStyleLbl="bgAcc1" presStyleIdx="1" presStyleCnt="4">
        <dgm:presLayoutVars>
          <dgm:bulletEnabled val="1"/>
        </dgm:presLayoutVars>
      </dgm:prSet>
      <dgm:spPr/>
      <dgm:t>
        <a:bodyPr/>
        <a:lstStyle/>
        <a:p>
          <a:endParaRPr lang="en-US"/>
        </a:p>
      </dgm:t>
    </dgm:pt>
    <dgm:pt modelId="{7B8571D5-60D2-4F13-9E40-BEAADE7090CA}" type="pres">
      <dgm:prSet presAssocID="{0482E360-7512-40C1-B53D-BC59599CA606}" presName="child3group" presStyleCnt="0"/>
      <dgm:spPr/>
      <dgm:t>
        <a:bodyPr/>
        <a:lstStyle/>
        <a:p>
          <a:endParaRPr lang="en-US"/>
        </a:p>
      </dgm:t>
    </dgm:pt>
    <dgm:pt modelId="{31942F91-B88B-4DD7-AA01-4E27AD3C5977}" type="pres">
      <dgm:prSet presAssocID="{0482E360-7512-40C1-B53D-BC59599CA606}" presName="child3" presStyleLbl="bgAcc1" presStyleIdx="2" presStyleCnt="4" custScaleX="124319" custScaleY="87583" custLinFactNeighborX="18711" custLinFactNeighborY="1956"/>
      <dgm:spPr/>
      <dgm:t>
        <a:bodyPr/>
        <a:lstStyle/>
        <a:p>
          <a:endParaRPr lang="en-US"/>
        </a:p>
      </dgm:t>
    </dgm:pt>
    <dgm:pt modelId="{B76EFA08-61FD-4F33-B090-445AF35201FA}" type="pres">
      <dgm:prSet presAssocID="{0482E360-7512-40C1-B53D-BC59599CA606}" presName="child3Text" presStyleLbl="bgAcc1" presStyleIdx="2" presStyleCnt="4">
        <dgm:presLayoutVars>
          <dgm:bulletEnabled val="1"/>
        </dgm:presLayoutVars>
      </dgm:prSet>
      <dgm:spPr/>
      <dgm:t>
        <a:bodyPr/>
        <a:lstStyle/>
        <a:p>
          <a:endParaRPr lang="en-US"/>
        </a:p>
      </dgm:t>
    </dgm:pt>
    <dgm:pt modelId="{ED5B5181-0B1C-4DEF-AE15-113B977AA406}" type="pres">
      <dgm:prSet presAssocID="{0482E360-7512-40C1-B53D-BC59599CA606}" presName="child4group" presStyleCnt="0"/>
      <dgm:spPr/>
      <dgm:t>
        <a:bodyPr/>
        <a:lstStyle/>
        <a:p>
          <a:endParaRPr lang="en-US"/>
        </a:p>
      </dgm:t>
    </dgm:pt>
    <dgm:pt modelId="{92C50DAB-C1CE-4141-BEC3-1D07171EAF0C}" type="pres">
      <dgm:prSet presAssocID="{0482E360-7512-40C1-B53D-BC59599CA606}" presName="child4" presStyleLbl="bgAcc1" presStyleIdx="3" presStyleCnt="4" custScaleX="125847" custScaleY="95287" custLinFactNeighborX="-24511" custLinFactNeighborY="0"/>
      <dgm:spPr/>
      <dgm:t>
        <a:bodyPr/>
        <a:lstStyle/>
        <a:p>
          <a:endParaRPr lang="en-US"/>
        </a:p>
      </dgm:t>
    </dgm:pt>
    <dgm:pt modelId="{24C2623A-BD52-44D1-A7F9-8AA53FC3D231}" type="pres">
      <dgm:prSet presAssocID="{0482E360-7512-40C1-B53D-BC59599CA606}" presName="child4Text" presStyleLbl="bgAcc1" presStyleIdx="3" presStyleCnt="4">
        <dgm:presLayoutVars>
          <dgm:bulletEnabled val="1"/>
        </dgm:presLayoutVars>
      </dgm:prSet>
      <dgm:spPr/>
      <dgm:t>
        <a:bodyPr/>
        <a:lstStyle/>
        <a:p>
          <a:endParaRPr lang="en-US"/>
        </a:p>
      </dgm:t>
    </dgm:pt>
    <dgm:pt modelId="{1BD41574-C4C9-48D8-8C65-F097C4C98174}" type="pres">
      <dgm:prSet presAssocID="{0482E360-7512-40C1-B53D-BC59599CA606}" presName="childPlaceholder" presStyleCnt="0"/>
      <dgm:spPr/>
      <dgm:t>
        <a:bodyPr/>
        <a:lstStyle/>
        <a:p>
          <a:endParaRPr lang="en-US"/>
        </a:p>
      </dgm:t>
    </dgm:pt>
    <dgm:pt modelId="{59F0A317-14CD-4894-B2EA-34113B47D263}" type="pres">
      <dgm:prSet presAssocID="{0482E360-7512-40C1-B53D-BC59599CA606}" presName="circle" presStyleCnt="0"/>
      <dgm:spPr/>
      <dgm:t>
        <a:bodyPr/>
        <a:lstStyle/>
        <a:p>
          <a:endParaRPr lang="en-US"/>
        </a:p>
      </dgm:t>
    </dgm:pt>
    <dgm:pt modelId="{2F2E2EB1-F3F7-4BBD-A617-BA1C1AFF14D4}" type="pres">
      <dgm:prSet presAssocID="{0482E360-7512-40C1-B53D-BC59599CA606}" presName="quadrant1" presStyleLbl="node1" presStyleIdx="0" presStyleCnt="4">
        <dgm:presLayoutVars>
          <dgm:chMax val="1"/>
          <dgm:bulletEnabled val="1"/>
        </dgm:presLayoutVars>
      </dgm:prSet>
      <dgm:spPr/>
      <dgm:t>
        <a:bodyPr/>
        <a:lstStyle/>
        <a:p>
          <a:endParaRPr lang="en-US"/>
        </a:p>
      </dgm:t>
    </dgm:pt>
    <dgm:pt modelId="{48BF8A57-84BD-4C1F-8FF1-80F683DC95C7}" type="pres">
      <dgm:prSet presAssocID="{0482E360-7512-40C1-B53D-BC59599CA606}" presName="quadrant2" presStyleLbl="node1" presStyleIdx="1" presStyleCnt="4">
        <dgm:presLayoutVars>
          <dgm:chMax val="1"/>
          <dgm:bulletEnabled val="1"/>
        </dgm:presLayoutVars>
      </dgm:prSet>
      <dgm:spPr/>
      <dgm:t>
        <a:bodyPr/>
        <a:lstStyle/>
        <a:p>
          <a:endParaRPr lang="en-US"/>
        </a:p>
      </dgm:t>
    </dgm:pt>
    <dgm:pt modelId="{51FF434A-B6D7-4144-8EB9-5E4D20A233E9}" type="pres">
      <dgm:prSet presAssocID="{0482E360-7512-40C1-B53D-BC59599CA606}" presName="quadrant3" presStyleLbl="node1" presStyleIdx="2" presStyleCnt="4">
        <dgm:presLayoutVars>
          <dgm:chMax val="1"/>
          <dgm:bulletEnabled val="1"/>
        </dgm:presLayoutVars>
      </dgm:prSet>
      <dgm:spPr/>
      <dgm:t>
        <a:bodyPr/>
        <a:lstStyle/>
        <a:p>
          <a:endParaRPr lang="en-US"/>
        </a:p>
      </dgm:t>
    </dgm:pt>
    <dgm:pt modelId="{137B472E-BCBB-48B8-8EF4-D8F434560259}" type="pres">
      <dgm:prSet presAssocID="{0482E360-7512-40C1-B53D-BC59599CA606}" presName="quadrant4" presStyleLbl="node1" presStyleIdx="3" presStyleCnt="4">
        <dgm:presLayoutVars>
          <dgm:chMax val="1"/>
          <dgm:bulletEnabled val="1"/>
        </dgm:presLayoutVars>
      </dgm:prSet>
      <dgm:spPr/>
      <dgm:t>
        <a:bodyPr/>
        <a:lstStyle/>
        <a:p>
          <a:endParaRPr lang="en-US"/>
        </a:p>
      </dgm:t>
    </dgm:pt>
    <dgm:pt modelId="{23D38D10-754C-42DD-9E44-00FBF276DB67}" type="pres">
      <dgm:prSet presAssocID="{0482E360-7512-40C1-B53D-BC59599CA606}" presName="quadrantPlaceholder" presStyleCnt="0"/>
      <dgm:spPr/>
      <dgm:t>
        <a:bodyPr/>
        <a:lstStyle/>
        <a:p>
          <a:endParaRPr lang="en-US"/>
        </a:p>
      </dgm:t>
    </dgm:pt>
    <dgm:pt modelId="{FAD15671-E995-441C-956C-2AC70DBA968E}" type="pres">
      <dgm:prSet presAssocID="{0482E360-7512-40C1-B53D-BC59599CA606}" presName="center1" presStyleLbl="fgShp" presStyleIdx="0" presStyleCnt="2"/>
      <dgm:spPr/>
      <dgm:t>
        <a:bodyPr/>
        <a:lstStyle/>
        <a:p>
          <a:endParaRPr lang="en-US"/>
        </a:p>
      </dgm:t>
    </dgm:pt>
    <dgm:pt modelId="{D1D6A969-72B0-4260-AF0F-6690BDFDFCE0}" type="pres">
      <dgm:prSet presAssocID="{0482E360-7512-40C1-B53D-BC59599CA606}" presName="center2" presStyleLbl="fgShp" presStyleIdx="1" presStyleCnt="2"/>
      <dgm:spPr/>
      <dgm:t>
        <a:bodyPr/>
        <a:lstStyle/>
        <a:p>
          <a:endParaRPr lang="en-US"/>
        </a:p>
      </dgm:t>
    </dgm:pt>
  </dgm:ptLst>
  <dgm:cxnLst>
    <dgm:cxn modelId="{3B206B14-A983-4BBF-9632-8FFFD1584157}" srcId="{54370E57-1B99-4EFB-B61F-BECC4BA26D33}" destId="{9B93BFD7-851C-45A2-A9B1-12369B4A475A}" srcOrd="3" destOrd="0" parTransId="{79E44C81-43DC-42DB-BD18-DF0B22A5EAD0}" sibTransId="{F543F77E-022B-497F-BB32-4DB636ACEBC5}"/>
    <dgm:cxn modelId="{39C807B3-1ADF-4E88-8D04-CBB7F919BFE2}" type="presOf" srcId="{D520AB84-6FDB-4B3F-B5BC-DCD6370F6CA7}" destId="{B76EFA08-61FD-4F33-B090-445AF35201FA}" srcOrd="1" destOrd="2" presId="urn:microsoft.com/office/officeart/2005/8/layout/cycle4#1"/>
    <dgm:cxn modelId="{42AFC390-B950-46F2-8055-6F3F575D8D8D}" type="presOf" srcId="{07B0039C-A9CD-447A-AC22-5CB0993B3286}" destId="{24C2623A-BD52-44D1-A7F9-8AA53FC3D231}" srcOrd="1" destOrd="2" presId="urn:microsoft.com/office/officeart/2005/8/layout/cycle4#1"/>
    <dgm:cxn modelId="{269E986D-7BA4-407A-ABC6-2503DBE9A9E9}" type="presOf" srcId="{C91F3FA9-B56F-45D5-BE82-862E4355BFB8}" destId="{71C8FDFB-0979-4717-8B12-739E0484DB46}" srcOrd="0" destOrd="2" presId="urn:microsoft.com/office/officeart/2005/8/layout/cycle4#1"/>
    <dgm:cxn modelId="{D1C3E174-35D0-40A2-B8CD-300CB3D7D8C1}" srcId="{5C49109F-7680-4474-AFCE-EDF9D4286AAB}" destId="{8CDAB893-C62F-42FB-AE65-BE77B3FE47D9}" srcOrd="3" destOrd="0" parTransId="{8A3AE11D-0473-4B3E-B4F9-95736DBEC22D}" sibTransId="{CD1E72D7-11E1-4B6F-A73B-118A21010284}"/>
    <dgm:cxn modelId="{554FEE26-149B-42D2-B64D-2560731D902B}" type="presOf" srcId="{47FDBB69-6DC0-4C44-9ED7-C29BCB7BF27E}" destId="{C37C9E5E-BC0C-43DC-AE5C-FD8BFE2B1A99}" srcOrd="1" destOrd="0" presId="urn:microsoft.com/office/officeart/2005/8/layout/cycle4#1"/>
    <dgm:cxn modelId="{4534D9F7-4955-454A-B65B-872E046ED5B7}" srcId="{0482E360-7512-40C1-B53D-BC59599CA606}" destId="{C23FB0B6-0B6C-4B35-B4F3-F031AC3EE1AA}" srcOrd="1" destOrd="0" parTransId="{46629FFF-1621-465D-BF51-D678758A6F73}" sibTransId="{447C7F00-4DC4-4B1C-BBAA-4EAD4D5D2482}"/>
    <dgm:cxn modelId="{2A2E0B7F-5AC4-4D6B-AC8C-F34ABC5FA938}" type="presOf" srcId="{27FD8ED5-8AF3-4BB1-BFF0-E530B43DEFF0}" destId="{C37C9E5E-BC0C-43DC-AE5C-FD8BFE2B1A99}" srcOrd="1" destOrd="4" presId="urn:microsoft.com/office/officeart/2005/8/layout/cycle4#1"/>
    <dgm:cxn modelId="{DBACD41F-3A16-41B1-A0C3-48DA12673F31}" srcId="{C23FB0B6-0B6C-4B35-B4F3-F031AC3EE1AA}" destId="{BB25380F-B09C-49F2-9702-88A7808625A4}" srcOrd="0" destOrd="0" parTransId="{6C777DB7-0406-4A51-A292-996D9451F421}" sibTransId="{B430F275-5DA2-4688-A5A3-3F57AA7A7D87}"/>
    <dgm:cxn modelId="{E7C83655-C39C-496D-BC99-F1423013254A}" srcId="{5C49109F-7680-4474-AFCE-EDF9D4286AAB}" destId="{08F7FE06-346C-4112-BB8F-2A50E825323C}" srcOrd="4" destOrd="0" parTransId="{7A6A62CA-19EC-417D-9DFB-C98885E40CD5}" sibTransId="{C90A7AC1-C360-4934-A6E5-EC7B951660B0}"/>
    <dgm:cxn modelId="{D317EEC6-6644-4858-808B-AAC19873523F}" type="presOf" srcId="{3E53F784-8D38-4095-9F9B-6725E200777D}" destId="{07963D93-9AAC-4D13-8197-88EC7CADF851}" srcOrd="1" destOrd="1" presId="urn:microsoft.com/office/officeart/2005/8/layout/cycle4#1"/>
    <dgm:cxn modelId="{B6660F66-4373-4195-9E9B-8EC5727634FB}" type="presOf" srcId="{BB25380F-B09C-49F2-9702-88A7808625A4}" destId="{07963D93-9AAC-4D13-8197-88EC7CADF851}" srcOrd="1" destOrd="0" presId="urn:microsoft.com/office/officeart/2005/8/layout/cycle4#1"/>
    <dgm:cxn modelId="{B7B5A7A1-150E-4B42-960A-D2CE4C953CF9}" type="presOf" srcId="{54370E57-1B99-4EFB-B61F-BECC4BA26D33}" destId="{2F2E2EB1-F3F7-4BBD-A617-BA1C1AFF14D4}" srcOrd="0" destOrd="0" presId="urn:microsoft.com/office/officeart/2005/8/layout/cycle4#1"/>
    <dgm:cxn modelId="{2C79B238-8F05-4BB9-937C-15FBB834B4D7}" srcId="{5C49109F-7680-4474-AFCE-EDF9D4286AAB}" destId="{89864542-573C-434D-91C9-E9AB3C8C0221}" srcOrd="1" destOrd="0" parTransId="{CD246FC2-2C4F-4CE9-84D6-1778788B73D9}" sibTransId="{4D6EF10D-570E-4A67-BAC5-0FD272C91FB2}"/>
    <dgm:cxn modelId="{D71FE994-AA53-44F9-AE07-3F808B258F2E}" type="presOf" srcId="{27FD8ED5-8AF3-4BB1-BFF0-E530B43DEFF0}" destId="{71C8FDFB-0979-4717-8B12-739E0484DB46}" srcOrd="0" destOrd="4" presId="urn:microsoft.com/office/officeart/2005/8/layout/cycle4#1"/>
    <dgm:cxn modelId="{D27EEB39-1816-4048-BB4E-F577FBCD31AB}" type="presOf" srcId="{D520AB84-6FDB-4B3F-B5BC-DCD6370F6CA7}" destId="{31942F91-B88B-4DD7-AA01-4E27AD3C5977}" srcOrd="0" destOrd="2" presId="urn:microsoft.com/office/officeart/2005/8/layout/cycle4#1"/>
    <dgm:cxn modelId="{C7CE36F0-304B-441D-BBEC-9801CC88301A}" srcId="{C23FB0B6-0B6C-4B35-B4F3-F031AC3EE1AA}" destId="{3E53F784-8D38-4095-9F9B-6725E200777D}" srcOrd="1" destOrd="0" parTransId="{B8CB9B2A-F34A-4F18-8048-B1BA07E8E26B}" sibTransId="{04C3DBF2-2610-46C3-A1EC-42A0F5A50759}"/>
    <dgm:cxn modelId="{8A4BF8C6-D680-458D-807B-01BB890B78F3}" type="presOf" srcId="{89864542-573C-434D-91C9-E9AB3C8C0221}" destId="{B76EFA08-61FD-4F33-B090-445AF35201FA}" srcOrd="1" destOrd="1" presId="urn:microsoft.com/office/officeart/2005/8/layout/cycle4#1"/>
    <dgm:cxn modelId="{BFAE3CBB-77D4-4237-B367-F381C9610E19}" type="presOf" srcId="{8CDAB893-C62F-42FB-AE65-BE77B3FE47D9}" destId="{B76EFA08-61FD-4F33-B090-445AF35201FA}" srcOrd="1" destOrd="3" presId="urn:microsoft.com/office/officeart/2005/8/layout/cycle4#1"/>
    <dgm:cxn modelId="{CE75BAC5-CC3F-45B0-B0B0-9923B9EAF2C9}" type="presOf" srcId="{DDE11CF9-7BEE-429B-9748-1F20C8635BF2}" destId="{D1C0652A-8510-4863-A854-1D4661D71098}" srcOrd="0" destOrd="2" presId="urn:microsoft.com/office/officeart/2005/8/layout/cycle4#1"/>
    <dgm:cxn modelId="{B2EFBA76-BE46-457A-BEBA-147AF78BA3A1}" srcId="{C23FB0B6-0B6C-4B35-B4F3-F031AC3EE1AA}" destId="{DDE11CF9-7BEE-429B-9748-1F20C8635BF2}" srcOrd="2" destOrd="0" parTransId="{39AF5E6A-C2E3-4093-9DD6-C3FEA54B7EF5}" sibTransId="{DAD79B31-7C3C-445B-938B-7E38010F77AA}"/>
    <dgm:cxn modelId="{819B0C99-879C-46E4-88AD-D2DC3BEEF392}" type="presOf" srcId="{89864542-573C-434D-91C9-E9AB3C8C0221}" destId="{31942F91-B88B-4DD7-AA01-4E27AD3C5977}" srcOrd="0" destOrd="1" presId="urn:microsoft.com/office/officeart/2005/8/layout/cycle4#1"/>
    <dgm:cxn modelId="{5303B70A-E1FE-4783-92F4-AC83EFFCAF82}" srcId="{54370E57-1B99-4EFB-B61F-BECC4BA26D33}" destId="{47FDBB69-6DC0-4C44-9ED7-C29BCB7BF27E}" srcOrd="0" destOrd="0" parTransId="{95C63A28-9434-42FF-8093-1D543701010F}" sibTransId="{09B80C7B-06C7-4810-B027-B1E61854689E}"/>
    <dgm:cxn modelId="{AE089CC6-AD0C-4150-939B-0306CA4FF75E}" type="presOf" srcId="{5C49109F-7680-4474-AFCE-EDF9D4286AAB}" destId="{51FF434A-B6D7-4144-8EB9-5E4D20A233E9}" srcOrd="0" destOrd="0" presId="urn:microsoft.com/office/officeart/2005/8/layout/cycle4#1"/>
    <dgm:cxn modelId="{3D016377-C5B0-49C1-9B80-03088D2CD431}" type="presOf" srcId="{47FDBB69-6DC0-4C44-9ED7-C29BCB7BF27E}" destId="{71C8FDFB-0979-4717-8B12-739E0484DB46}" srcOrd="0" destOrd="0" presId="urn:microsoft.com/office/officeart/2005/8/layout/cycle4#1"/>
    <dgm:cxn modelId="{14FB52E8-AF02-416D-B264-447EEC9E82D8}" srcId="{0482E360-7512-40C1-B53D-BC59599CA606}" destId="{5C49109F-7680-4474-AFCE-EDF9D4286AAB}" srcOrd="2" destOrd="0" parTransId="{CA4A646F-ECAF-416A-A6A5-064082B4B62B}" sibTransId="{AC639C95-47D8-4556-BDC8-92331171A883}"/>
    <dgm:cxn modelId="{9151F8EF-ED1C-40AA-A85B-B645C6488083}" type="presOf" srcId="{01C6E55E-3E12-428C-868D-5852F1D09520}" destId="{31942F91-B88B-4DD7-AA01-4E27AD3C5977}" srcOrd="0" destOrd="0" presId="urn:microsoft.com/office/officeart/2005/8/layout/cycle4#1"/>
    <dgm:cxn modelId="{8506596F-BB60-4BD3-986C-F8C4A96BB85E}" srcId="{4E156E08-8DB6-4540-820F-4AFE4CF39066}" destId="{07B0039C-A9CD-447A-AC22-5CB0993B3286}" srcOrd="2" destOrd="0" parTransId="{2ABCDB06-BDF4-44EE-9C47-6B185A4C0373}" sibTransId="{08530AF3-8A9F-449A-9711-8906A3DF7E34}"/>
    <dgm:cxn modelId="{DCCE62A6-A866-45E2-A4AB-C7923950D5AD}" type="presOf" srcId="{C91F3FA9-B56F-45D5-BE82-862E4355BFB8}" destId="{C37C9E5E-BC0C-43DC-AE5C-FD8BFE2B1A99}" srcOrd="1" destOrd="2" presId="urn:microsoft.com/office/officeart/2005/8/layout/cycle4#1"/>
    <dgm:cxn modelId="{2EA3E0A9-B1BA-43C8-9BA4-71CBCA471118}" type="presOf" srcId="{0482E360-7512-40C1-B53D-BC59599CA606}" destId="{BCE4C3FE-A225-4402-BE47-83D80206E79C}" srcOrd="0" destOrd="0" presId="urn:microsoft.com/office/officeart/2005/8/layout/cycle4#1"/>
    <dgm:cxn modelId="{A557BD24-9AB1-4982-A1CD-5477C00D75BE}" type="presOf" srcId="{CCD72150-EDDF-48AA-87EC-068F2410F3AD}" destId="{92C50DAB-C1CE-4141-BEC3-1D07171EAF0C}" srcOrd="0" destOrd="0" presId="urn:microsoft.com/office/officeart/2005/8/layout/cycle4#1"/>
    <dgm:cxn modelId="{59F3419B-8ECA-49EE-93F0-1F9AACAA6184}" type="presOf" srcId="{9B93BFD7-851C-45A2-A9B1-12369B4A475A}" destId="{71C8FDFB-0979-4717-8B12-739E0484DB46}" srcOrd="0" destOrd="3" presId="urn:microsoft.com/office/officeart/2005/8/layout/cycle4#1"/>
    <dgm:cxn modelId="{8D08E3B6-CCB0-43DA-89D5-266D90309244}" type="presOf" srcId="{6596E728-C008-4D6B-8388-F9081EAC92B9}" destId="{24C2623A-BD52-44D1-A7F9-8AA53FC3D231}" srcOrd="1" destOrd="3" presId="urn:microsoft.com/office/officeart/2005/8/layout/cycle4#1"/>
    <dgm:cxn modelId="{CB27381C-BBCF-4A74-A584-2F2A88C47B97}" type="presOf" srcId="{01C6E55E-3E12-428C-868D-5852F1D09520}" destId="{B76EFA08-61FD-4F33-B090-445AF35201FA}" srcOrd="1" destOrd="0" presId="urn:microsoft.com/office/officeart/2005/8/layout/cycle4#1"/>
    <dgm:cxn modelId="{65F1F206-3D1E-4173-9978-7FB27610A843}" type="presOf" srcId="{838BAC28-F5E5-4526-950E-5AB38917DC6E}" destId="{92C50DAB-C1CE-4141-BEC3-1D07171EAF0C}" srcOrd="0" destOrd="1" presId="urn:microsoft.com/office/officeart/2005/8/layout/cycle4#1"/>
    <dgm:cxn modelId="{44AA3A95-F14F-4441-83A0-83C0E2EABCB3}" type="presOf" srcId="{838BAC28-F5E5-4526-950E-5AB38917DC6E}" destId="{24C2623A-BD52-44D1-A7F9-8AA53FC3D231}" srcOrd="1" destOrd="1" presId="urn:microsoft.com/office/officeart/2005/8/layout/cycle4#1"/>
    <dgm:cxn modelId="{B7E0C089-9341-47F8-BF2D-09C3990470C3}" srcId="{54370E57-1B99-4EFB-B61F-BECC4BA26D33}" destId="{C91F3FA9-B56F-45D5-BE82-862E4355BFB8}" srcOrd="2" destOrd="0" parTransId="{0447865A-3899-4955-AB42-28385129BFD0}" sibTransId="{B96AEC36-96FE-4E9C-8333-16FC554B6C62}"/>
    <dgm:cxn modelId="{C1134C91-7D3F-4323-B9E0-AE0C6EE187C5}" srcId="{54370E57-1B99-4EFB-B61F-BECC4BA26D33}" destId="{27FD8ED5-8AF3-4BB1-BFF0-E530B43DEFF0}" srcOrd="4" destOrd="0" parTransId="{6E7AE748-B3D4-4A43-9B71-7B1DDA9D9430}" sibTransId="{6E82D3D1-FBFE-4A5C-8B4F-9C73C63E4A56}"/>
    <dgm:cxn modelId="{491E4866-5964-4010-82C8-24EFB86B9219}" srcId="{0482E360-7512-40C1-B53D-BC59599CA606}" destId="{4E156E08-8DB6-4540-820F-4AFE4CF39066}" srcOrd="3" destOrd="0" parTransId="{5ECB5D1E-670F-418F-A6A9-64FD28887E26}" sibTransId="{1DB99709-60B8-4B95-9E8F-8555E00ADBD6}"/>
    <dgm:cxn modelId="{A617A683-EFC5-4C6C-AA96-B64C1896FBCD}" type="presOf" srcId="{3E53F784-8D38-4095-9F9B-6725E200777D}" destId="{D1C0652A-8510-4863-A854-1D4661D71098}" srcOrd="0" destOrd="1" presId="urn:microsoft.com/office/officeart/2005/8/layout/cycle4#1"/>
    <dgm:cxn modelId="{0CD6FE80-96C8-421E-85D4-932CE7FECF0F}" srcId="{0482E360-7512-40C1-B53D-BC59599CA606}" destId="{54370E57-1B99-4EFB-B61F-BECC4BA26D33}" srcOrd="0" destOrd="0" parTransId="{0CC1A1B9-9C79-43B0-9B30-8036E1E3FCB4}" sibTransId="{3FC8561F-9C89-4E14-963A-17549A1228C1}"/>
    <dgm:cxn modelId="{24850242-3646-4D22-B6AF-60A381D110E9}" srcId="{5C49109F-7680-4474-AFCE-EDF9D4286AAB}" destId="{01C6E55E-3E12-428C-868D-5852F1D09520}" srcOrd="0" destOrd="0" parTransId="{CFE554AC-94B4-493A-99F7-C9A23245C990}" sibTransId="{67035C6D-F6A4-4F1C-BF93-05AA069C7497}"/>
    <dgm:cxn modelId="{C62017C7-8E3D-41DC-BE55-BBABA0BD233F}" type="presOf" srcId="{08F7FE06-346C-4112-BB8F-2A50E825323C}" destId="{31942F91-B88B-4DD7-AA01-4E27AD3C5977}" srcOrd="0" destOrd="4" presId="urn:microsoft.com/office/officeart/2005/8/layout/cycle4#1"/>
    <dgm:cxn modelId="{DBB3F2C3-56D7-451C-B669-44245DF1911E}" type="presOf" srcId="{B6E3618E-C1B7-40EC-9665-30F2C1FD5BF2}" destId="{71C8FDFB-0979-4717-8B12-739E0484DB46}" srcOrd="0" destOrd="1" presId="urn:microsoft.com/office/officeart/2005/8/layout/cycle4#1"/>
    <dgm:cxn modelId="{FED91F55-C775-4D6E-BFE3-1571D32C4AF4}" type="presOf" srcId="{BB25380F-B09C-49F2-9702-88A7808625A4}" destId="{D1C0652A-8510-4863-A854-1D4661D71098}" srcOrd="0" destOrd="0" presId="urn:microsoft.com/office/officeart/2005/8/layout/cycle4#1"/>
    <dgm:cxn modelId="{809D60F1-72CB-45BD-BCF6-335F79679990}" type="presOf" srcId="{9B93BFD7-851C-45A2-A9B1-12369B4A475A}" destId="{C37C9E5E-BC0C-43DC-AE5C-FD8BFE2B1A99}" srcOrd="1" destOrd="3" presId="urn:microsoft.com/office/officeart/2005/8/layout/cycle4#1"/>
    <dgm:cxn modelId="{98924D15-DB56-404B-A62B-2B3A07BA09A4}" type="presOf" srcId="{07B0039C-A9CD-447A-AC22-5CB0993B3286}" destId="{92C50DAB-C1CE-4141-BEC3-1D07171EAF0C}" srcOrd="0" destOrd="2" presId="urn:microsoft.com/office/officeart/2005/8/layout/cycle4#1"/>
    <dgm:cxn modelId="{78D011C0-287D-42EB-9CE7-9672962A34B4}" srcId="{54370E57-1B99-4EFB-B61F-BECC4BA26D33}" destId="{B6E3618E-C1B7-40EC-9665-30F2C1FD5BF2}" srcOrd="1" destOrd="0" parTransId="{3EF5A94B-F883-437D-841A-B7DEB930B1D3}" sibTransId="{909F1938-CDA8-49A4-9A8D-055265D83698}"/>
    <dgm:cxn modelId="{5A6638FB-0B86-42E4-AC41-3D3A8B69EF79}" type="presOf" srcId="{B6E3618E-C1B7-40EC-9665-30F2C1FD5BF2}" destId="{C37C9E5E-BC0C-43DC-AE5C-FD8BFE2B1A99}" srcOrd="1" destOrd="1" presId="urn:microsoft.com/office/officeart/2005/8/layout/cycle4#1"/>
    <dgm:cxn modelId="{A5412711-2BF8-4F5C-A689-20D2D753F6BF}" srcId="{4E156E08-8DB6-4540-820F-4AFE4CF39066}" destId="{838BAC28-F5E5-4526-950E-5AB38917DC6E}" srcOrd="1" destOrd="0" parTransId="{68687DA4-30DD-43C7-9C62-619AD6EA003F}" sibTransId="{3C127C6C-DF30-4D23-A384-740D534D814A}"/>
    <dgm:cxn modelId="{697A07B6-2230-4CA1-84EC-31E4D7EA44D7}" type="presOf" srcId="{8CDAB893-C62F-42FB-AE65-BE77B3FE47D9}" destId="{31942F91-B88B-4DD7-AA01-4E27AD3C5977}" srcOrd="0" destOrd="3" presId="urn:microsoft.com/office/officeart/2005/8/layout/cycle4#1"/>
    <dgm:cxn modelId="{27D50092-0394-4BDC-B501-BAD46B7F3650}" type="presOf" srcId="{CCD72150-EDDF-48AA-87EC-068F2410F3AD}" destId="{24C2623A-BD52-44D1-A7F9-8AA53FC3D231}" srcOrd="1" destOrd="0" presId="urn:microsoft.com/office/officeart/2005/8/layout/cycle4#1"/>
    <dgm:cxn modelId="{A6C63CCA-C4C5-436B-A61D-CE87A5B327B1}" type="presOf" srcId="{4E156E08-8DB6-4540-820F-4AFE4CF39066}" destId="{137B472E-BCBB-48B8-8EF4-D8F434560259}" srcOrd="0" destOrd="0" presId="urn:microsoft.com/office/officeart/2005/8/layout/cycle4#1"/>
    <dgm:cxn modelId="{53FE6F54-8A4E-4B6E-BF1E-59D59E272731}" type="presOf" srcId="{08F7FE06-346C-4112-BB8F-2A50E825323C}" destId="{B76EFA08-61FD-4F33-B090-445AF35201FA}" srcOrd="1" destOrd="4" presId="urn:microsoft.com/office/officeart/2005/8/layout/cycle4#1"/>
    <dgm:cxn modelId="{E6F48FAF-8F18-462F-AE20-4DC02165C745}" srcId="{4E156E08-8DB6-4540-820F-4AFE4CF39066}" destId="{6596E728-C008-4D6B-8388-F9081EAC92B9}" srcOrd="3" destOrd="0" parTransId="{6A7D1CBB-A8AB-483D-8879-62F6E83CA00D}" sibTransId="{5C5CD5F1-6FA8-4902-B0C4-1FFFA64B6869}"/>
    <dgm:cxn modelId="{AD71A3CB-9180-4648-AE17-B2AC1736F10D}" type="presOf" srcId="{DDE11CF9-7BEE-429B-9748-1F20C8635BF2}" destId="{07963D93-9AAC-4D13-8197-88EC7CADF851}" srcOrd="1" destOrd="2" presId="urn:microsoft.com/office/officeart/2005/8/layout/cycle4#1"/>
    <dgm:cxn modelId="{6F98B8EB-FF30-4AE9-A36A-28A68F830755}" type="presOf" srcId="{C23FB0B6-0B6C-4B35-B4F3-F031AC3EE1AA}" destId="{48BF8A57-84BD-4C1F-8FF1-80F683DC95C7}" srcOrd="0" destOrd="0" presId="urn:microsoft.com/office/officeart/2005/8/layout/cycle4#1"/>
    <dgm:cxn modelId="{CFE5732C-98E2-4F53-81C2-567440AA4165}" type="presOf" srcId="{6596E728-C008-4D6B-8388-F9081EAC92B9}" destId="{92C50DAB-C1CE-4141-BEC3-1D07171EAF0C}" srcOrd="0" destOrd="3" presId="urn:microsoft.com/office/officeart/2005/8/layout/cycle4#1"/>
    <dgm:cxn modelId="{89587C15-0CA8-4F15-B593-A94637F299B9}" srcId="{4E156E08-8DB6-4540-820F-4AFE4CF39066}" destId="{CCD72150-EDDF-48AA-87EC-068F2410F3AD}" srcOrd="0" destOrd="0" parTransId="{C52ABB33-B67A-474C-872A-C51CBF74DE51}" sibTransId="{6A90EA14-886A-413E-B4F2-1590B82DC5FF}"/>
    <dgm:cxn modelId="{D83FE258-1030-4B55-A16A-B343965939BE}" srcId="{5C49109F-7680-4474-AFCE-EDF9D4286AAB}" destId="{D520AB84-6FDB-4B3F-B5BC-DCD6370F6CA7}" srcOrd="2" destOrd="0" parTransId="{EBABA90E-1BBD-464D-A70F-FBDF045636EB}" sibTransId="{E879EBC9-3162-4810-B5C6-28CB2CB4FEE7}"/>
    <dgm:cxn modelId="{2C50E1BA-E187-4F8F-907F-275F119F3BD5}" type="presParOf" srcId="{BCE4C3FE-A225-4402-BE47-83D80206E79C}" destId="{D73CFD32-5DD0-4F87-8CA4-AF08BD27887D}" srcOrd="0" destOrd="0" presId="urn:microsoft.com/office/officeart/2005/8/layout/cycle4#1"/>
    <dgm:cxn modelId="{E9A2064A-2D6A-4899-A29F-BC6BBC6489EF}" type="presParOf" srcId="{D73CFD32-5DD0-4F87-8CA4-AF08BD27887D}" destId="{750A537C-55E1-4AA4-8944-5D2D370FF00B}" srcOrd="0" destOrd="0" presId="urn:microsoft.com/office/officeart/2005/8/layout/cycle4#1"/>
    <dgm:cxn modelId="{4A5B819D-26BD-4833-AA93-68A00C7DF983}" type="presParOf" srcId="{750A537C-55E1-4AA4-8944-5D2D370FF00B}" destId="{71C8FDFB-0979-4717-8B12-739E0484DB46}" srcOrd="0" destOrd="0" presId="urn:microsoft.com/office/officeart/2005/8/layout/cycle4#1"/>
    <dgm:cxn modelId="{17519457-B09C-465C-96D0-3E44BE81B330}" type="presParOf" srcId="{750A537C-55E1-4AA4-8944-5D2D370FF00B}" destId="{C37C9E5E-BC0C-43DC-AE5C-FD8BFE2B1A99}" srcOrd="1" destOrd="0" presId="urn:microsoft.com/office/officeart/2005/8/layout/cycle4#1"/>
    <dgm:cxn modelId="{59A85304-C19A-4234-A0AF-F5A6E439CC2E}" type="presParOf" srcId="{D73CFD32-5DD0-4F87-8CA4-AF08BD27887D}" destId="{FF1F4BE8-BA97-462D-86BF-8E7C54601E1C}" srcOrd="1" destOrd="0" presId="urn:microsoft.com/office/officeart/2005/8/layout/cycle4#1"/>
    <dgm:cxn modelId="{B653C5CC-E6BB-41CE-8B34-052CBCCE5241}" type="presParOf" srcId="{FF1F4BE8-BA97-462D-86BF-8E7C54601E1C}" destId="{D1C0652A-8510-4863-A854-1D4661D71098}" srcOrd="0" destOrd="0" presId="urn:microsoft.com/office/officeart/2005/8/layout/cycle4#1"/>
    <dgm:cxn modelId="{2FACE44A-5E74-451E-A27A-63C63A5AF0E4}" type="presParOf" srcId="{FF1F4BE8-BA97-462D-86BF-8E7C54601E1C}" destId="{07963D93-9AAC-4D13-8197-88EC7CADF851}" srcOrd="1" destOrd="0" presId="urn:microsoft.com/office/officeart/2005/8/layout/cycle4#1"/>
    <dgm:cxn modelId="{91A1BBC9-3F5D-4758-A203-950CD7A948E3}" type="presParOf" srcId="{D73CFD32-5DD0-4F87-8CA4-AF08BD27887D}" destId="{7B8571D5-60D2-4F13-9E40-BEAADE7090CA}" srcOrd="2" destOrd="0" presId="urn:microsoft.com/office/officeart/2005/8/layout/cycle4#1"/>
    <dgm:cxn modelId="{5026DBBB-BBC7-4F95-9051-3B4CE626924D}" type="presParOf" srcId="{7B8571D5-60D2-4F13-9E40-BEAADE7090CA}" destId="{31942F91-B88B-4DD7-AA01-4E27AD3C5977}" srcOrd="0" destOrd="0" presId="urn:microsoft.com/office/officeart/2005/8/layout/cycle4#1"/>
    <dgm:cxn modelId="{A939E431-2084-4C5A-BFDF-E80BC5113102}" type="presParOf" srcId="{7B8571D5-60D2-4F13-9E40-BEAADE7090CA}" destId="{B76EFA08-61FD-4F33-B090-445AF35201FA}" srcOrd="1" destOrd="0" presId="urn:microsoft.com/office/officeart/2005/8/layout/cycle4#1"/>
    <dgm:cxn modelId="{218CCA75-344B-43CF-9C73-22D66E8425E0}" type="presParOf" srcId="{D73CFD32-5DD0-4F87-8CA4-AF08BD27887D}" destId="{ED5B5181-0B1C-4DEF-AE15-113B977AA406}" srcOrd="3" destOrd="0" presId="urn:microsoft.com/office/officeart/2005/8/layout/cycle4#1"/>
    <dgm:cxn modelId="{43A41372-13B6-4C7F-8BCD-8F753D05217C}" type="presParOf" srcId="{ED5B5181-0B1C-4DEF-AE15-113B977AA406}" destId="{92C50DAB-C1CE-4141-BEC3-1D07171EAF0C}" srcOrd="0" destOrd="0" presId="urn:microsoft.com/office/officeart/2005/8/layout/cycle4#1"/>
    <dgm:cxn modelId="{C6F4D153-311A-4508-B746-B423878D5933}" type="presParOf" srcId="{ED5B5181-0B1C-4DEF-AE15-113B977AA406}" destId="{24C2623A-BD52-44D1-A7F9-8AA53FC3D231}" srcOrd="1" destOrd="0" presId="urn:microsoft.com/office/officeart/2005/8/layout/cycle4#1"/>
    <dgm:cxn modelId="{0324F396-E89F-4364-BAA3-C748426CA6FC}" type="presParOf" srcId="{D73CFD32-5DD0-4F87-8CA4-AF08BD27887D}" destId="{1BD41574-C4C9-48D8-8C65-F097C4C98174}" srcOrd="4" destOrd="0" presId="urn:microsoft.com/office/officeart/2005/8/layout/cycle4#1"/>
    <dgm:cxn modelId="{93A1E49C-84BB-4740-9448-F47364528496}" type="presParOf" srcId="{BCE4C3FE-A225-4402-BE47-83D80206E79C}" destId="{59F0A317-14CD-4894-B2EA-34113B47D263}" srcOrd="1" destOrd="0" presId="urn:microsoft.com/office/officeart/2005/8/layout/cycle4#1"/>
    <dgm:cxn modelId="{08A32BF7-AEB8-4BEA-9D82-6379ED68F602}" type="presParOf" srcId="{59F0A317-14CD-4894-B2EA-34113B47D263}" destId="{2F2E2EB1-F3F7-4BBD-A617-BA1C1AFF14D4}" srcOrd="0" destOrd="0" presId="urn:microsoft.com/office/officeart/2005/8/layout/cycle4#1"/>
    <dgm:cxn modelId="{1F55F4C9-87DC-48E6-96D1-3F857BFC5813}" type="presParOf" srcId="{59F0A317-14CD-4894-B2EA-34113B47D263}" destId="{48BF8A57-84BD-4C1F-8FF1-80F683DC95C7}" srcOrd="1" destOrd="0" presId="urn:microsoft.com/office/officeart/2005/8/layout/cycle4#1"/>
    <dgm:cxn modelId="{7753A407-577A-4695-A29C-D3407400B9F0}" type="presParOf" srcId="{59F0A317-14CD-4894-B2EA-34113B47D263}" destId="{51FF434A-B6D7-4144-8EB9-5E4D20A233E9}" srcOrd="2" destOrd="0" presId="urn:microsoft.com/office/officeart/2005/8/layout/cycle4#1"/>
    <dgm:cxn modelId="{66945E81-26BE-4DCE-B58E-28AD8C729E67}" type="presParOf" srcId="{59F0A317-14CD-4894-B2EA-34113B47D263}" destId="{137B472E-BCBB-48B8-8EF4-D8F434560259}" srcOrd="3" destOrd="0" presId="urn:microsoft.com/office/officeart/2005/8/layout/cycle4#1"/>
    <dgm:cxn modelId="{10861224-AD95-489A-B750-14903CC8B5DB}" type="presParOf" srcId="{59F0A317-14CD-4894-B2EA-34113B47D263}" destId="{23D38D10-754C-42DD-9E44-00FBF276DB67}" srcOrd="4" destOrd="0" presId="urn:microsoft.com/office/officeart/2005/8/layout/cycle4#1"/>
    <dgm:cxn modelId="{FD322905-F6D4-49DD-8CED-9EDF4283F61F}" type="presParOf" srcId="{BCE4C3FE-A225-4402-BE47-83D80206E79C}" destId="{FAD15671-E995-441C-956C-2AC70DBA968E}" srcOrd="2" destOrd="0" presId="urn:microsoft.com/office/officeart/2005/8/layout/cycle4#1"/>
    <dgm:cxn modelId="{1DB8E032-8DCA-4CB7-ADB5-CB868550BDB5}" type="presParOf" srcId="{BCE4C3FE-A225-4402-BE47-83D80206E79C}" destId="{D1D6A969-72B0-4260-AF0F-6690BDFDFCE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2126E-6EB7-7946-B3CF-F4C61CFCC385}">
      <dsp:nvSpPr>
        <dsp:cNvPr id="0" name=""/>
        <dsp:cNvSpPr/>
      </dsp:nvSpPr>
      <dsp:spPr>
        <a:xfrm>
          <a:off x="857407" y="704373"/>
          <a:ext cx="1641025" cy="13535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Community member</a:t>
          </a:r>
        </a:p>
        <a:p>
          <a:pPr marL="114300" lvl="1" indent="-114300" algn="l" defTabSz="622300">
            <a:lnSpc>
              <a:spcPct val="90000"/>
            </a:lnSpc>
            <a:spcBef>
              <a:spcPct val="0"/>
            </a:spcBef>
            <a:spcAft>
              <a:spcPct val="15000"/>
            </a:spcAft>
            <a:buChar char="••"/>
          </a:pPr>
          <a:r>
            <a:rPr lang="en-US" sz="1400" kern="1200"/>
            <a:t>Community trust</a:t>
          </a:r>
        </a:p>
        <a:p>
          <a:pPr marL="114300" lvl="1" indent="-114300" algn="l" defTabSz="622300">
            <a:lnSpc>
              <a:spcPct val="90000"/>
            </a:lnSpc>
            <a:spcBef>
              <a:spcPct val="0"/>
            </a:spcBef>
            <a:spcAft>
              <a:spcPct val="15000"/>
            </a:spcAft>
            <a:buChar char="••"/>
          </a:pPr>
          <a:r>
            <a:rPr lang="en-US" sz="1400" kern="1200" dirty="0"/>
            <a:t>Work experience</a:t>
          </a:r>
        </a:p>
      </dsp:txBody>
      <dsp:txXfrm>
        <a:off x="888555" y="735521"/>
        <a:ext cx="1578729" cy="1001170"/>
      </dsp:txXfrm>
    </dsp:sp>
    <dsp:sp modelId="{7029039F-A4C7-884E-A4D4-4EA8FDDF3459}">
      <dsp:nvSpPr>
        <dsp:cNvPr id="0" name=""/>
        <dsp:cNvSpPr/>
      </dsp:nvSpPr>
      <dsp:spPr>
        <a:xfrm>
          <a:off x="1741105" y="888405"/>
          <a:ext cx="2014100" cy="2014100"/>
        </a:xfrm>
        <a:prstGeom prst="leftCircularArrow">
          <a:avLst>
            <a:gd name="adj1" fmla="val 4162"/>
            <a:gd name="adj2" fmla="val 524689"/>
            <a:gd name="adj3" fmla="val 2300200"/>
            <a:gd name="adj4" fmla="val 9024489"/>
            <a:gd name="adj5" fmla="val 4855"/>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DE1D61-9FB3-9749-A498-49DCEC1B73DF}">
      <dsp:nvSpPr>
        <dsp:cNvPr id="0" name=""/>
        <dsp:cNvSpPr/>
      </dsp:nvSpPr>
      <dsp:spPr>
        <a:xfrm>
          <a:off x="1222079" y="1767840"/>
          <a:ext cx="1458688" cy="5800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Community Health Worker</a:t>
          </a:r>
        </a:p>
      </dsp:txBody>
      <dsp:txXfrm>
        <a:off x="1239069" y="1784830"/>
        <a:ext cx="1424708" cy="546092"/>
      </dsp:txXfrm>
    </dsp:sp>
    <dsp:sp modelId="{D49F1FBA-95F1-5047-ACCD-381DB71B2C48}">
      <dsp:nvSpPr>
        <dsp:cNvPr id="0" name=""/>
        <dsp:cNvSpPr/>
      </dsp:nvSpPr>
      <dsp:spPr>
        <a:xfrm>
          <a:off x="3079929" y="704373"/>
          <a:ext cx="1641025" cy="13535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Grassroots improvements</a:t>
          </a:r>
        </a:p>
        <a:p>
          <a:pPr marL="114300" lvl="1" indent="-114300" algn="l" defTabSz="622300">
            <a:lnSpc>
              <a:spcPct val="90000"/>
            </a:lnSpc>
            <a:spcBef>
              <a:spcPct val="0"/>
            </a:spcBef>
            <a:spcAft>
              <a:spcPct val="15000"/>
            </a:spcAft>
            <a:buChar char="••"/>
          </a:pPr>
          <a:r>
            <a:rPr lang="en-US" sz="1400" kern="1200"/>
            <a:t>Pathway to employment</a:t>
          </a:r>
        </a:p>
      </dsp:txBody>
      <dsp:txXfrm>
        <a:off x="3111077" y="1025558"/>
        <a:ext cx="1578729" cy="1001170"/>
      </dsp:txXfrm>
    </dsp:sp>
    <dsp:sp modelId="{550585D5-3649-E44C-AA08-5E085BF93004}">
      <dsp:nvSpPr>
        <dsp:cNvPr id="0" name=""/>
        <dsp:cNvSpPr/>
      </dsp:nvSpPr>
      <dsp:spPr>
        <a:xfrm>
          <a:off x="3949952" y="-193325"/>
          <a:ext cx="2223786" cy="2223786"/>
        </a:xfrm>
        <a:prstGeom prst="circularArrow">
          <a:avLst>
            <a:gd name="adj1" fmla="val 3769"/>
            <a:gd name="adj2" fmla="val 470726"/>
            <a:gd name="adj3" fmla="val 19353764"/>
            <a:gd name="adj4" fmla="val 12575511"/>
            <a:gd name="adj5" fmla="val 439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C47609-E976-DB42-9A6E-AA6D06D4D07A}">
      <dsp:nvSpPr>
        <dsp:cNvPr id="0" name=""/>
        <dsp:cNvSpPr/>
      </dsp:nvSpPr>
      <dsp:spPr>
        <a:xfrm>
          <a:off x="3444601" y="414337"/>
          <a:ext cx="1458688" cy="5800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Community engagement</a:t>
          </a:r>
        </a:p>
      </dsp:txBody>
      <dsp:txXfrm>
        <a:off x="3461591" y="431327"/>
        <a:ext cx="1424708" cy="546092"/>
      </dsp:txXfrm>
    </dsp:sp>
    <dsp:sp modelId="{9309B6E3-BF9F-9447-AA48-83B56CA6247C}">
      <dsp:nvSpPr>
        <dsp:cNvPr id="0" name=""/>
        <dsp:cNvSpPr/>
      </dsp:nvSpPr>
      <dsp:spPr>
        <a:xfrm>
          <a:off x="5302451" y="704373"/>
          <a:ext cx="1641025" cy="135350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a:t>Places to be active</a:t>
          </a:r>
        </a:p>
        <a:p>
          <a:pPr marL="114300" lvl="1" indent="-114300" algn="l" defTabSz="622300">
            <a:lnSpc>
              <a:spcPct val="90000"/>
            </a:lnSpc>
            <a:spcBef>
              <a:spcPct val="0"/>
            </a:spcBef>
            <a:spcAft>
              <a:spcPct val="15000"/>
            </a:spcAft>
            <a:buChar char="••"/>
          </a:pPr>
          <a:r>
            <a:rPr lang="en-US" sz="1400" kern="1200"/>
            <a:t>Access to healthy foods</a:t>
          </a:r>
        </a:p>
        <a:p>
          <a:pPr marL="114300" lvl="1" indent="-114300" algn="l" defTabSz="622300">
            <a:lnSpc>
              <a:spcPct val="90000"/>
            </a:lnSpc>
            <a:spcBef>
              <a:spcPct val="0"/>
            </a:spcBef>
            <a:spcAft>
              <a:spcPct val="15000"/>
            </a:spcAft>
            <a:buChar char="••"/>
          </a:pPr>
          <a:r>
            <a:rPr lang="en-US" sz="1400" kern="1200"/>
            <a:t>Smokefree housing</a:t>
          </a:r>
        </a:p>
      </dsp:txBody>
      <dsp:txXfrm>
        <a:off x="5333599" y="735521"/>
        <a:ext cx="1578729" cy="1001170"/>
      </dsp:txXfrm>
    </dsp:sp>
    <dsp:sp modelId="{9764309E-2327-6047-B101-49E5EDE6459B}">
      <dsp:nvSpPr>
        <dsp:cNvPr id="0" name=""/>
        <dsp:cNvSpPr/>
      </dsp:nvSpPr>
      <dsp:spPr>
        <a:xfrm>
          <a:off x="5667123" y="1767840"/>
          <a:ext cx="1458688" cy="58007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a:t>Healthy conditions</a:t>
          </a:r>
        </a:p>
      </dsp:txBody>
      <dsp:txXfrm>
        <a:off x="5684113" y="1784830"/>
        <a:ext cx="1424708" cy="54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2F91-B88B-4DD7-AA01-4E27AD3C5977}">
      <dsp:nvSpPr>
        <dsp:cNvPr id="0" name=""/>
        <dsp:cNvSpPr/>
      </dsp:nvSpPr>
      <dsp:spPr>
        <a:xfrm>
          <a:off x="6856174" y="4048964"/>
          <a:ext cx="3521485" cy="160705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a:p>
          <a:pPr marL="114300" lvl="1" indent="-114300" algn="l" defTabSz="533400">
            <a:lnSpc>
              <a:spcPct val="90000"/>
            </a:lnSpc>
            <a:spcBef>
              <a:spcPct val="0"/>
            </a:spcBef>
            <a:spcAft>
              <a:spcPct val="15000"/>
            </a:spcAft>
            <a:buChar char="••"/>
          </a:pPr>
          <a:r>
            <a:rPr lang="en-US" sz="1200" b="1" kern="1200" dirty="0"/>
            <a:t>Learn effective advocacy skills</a:t>
          </a:r>
        </a:p>
        <a:p>
          <a:pPr marL="114300" lvl="1" indent="-114300" algn="l" defTabSz="533400">
            <a:lnSpc>
              <a:spcPct val="90000"/>
            </a:lnSpc>
            <a:spcBef>
              <a:spcPct val="0"/>
            </a:spcBef>
            <a:spcAft>
              <a:spcPct val="15000"/>
            </a:spcAft>
            <a:buChar char="••"/>
          </a:pPr>
          <a:r>
            <a:rPr lang="en-US" sz="1200" b="1" kern="1200" dirty="0"/>
            <a:t>Advocate for residents</a:t>
          </a:r>
        </a:p>
        <a:p>
          <a:pPr marL="114300" lvl="1" indent="-114300" algn="l" defTabSz="533400">
            <a:lnSpc>
              <a:spcPct val="90000"/>
            </a:lnSpc>
            <a:spcBef>
              <a:spcPct val="0"/>
            </a:spcBef>
            <a:spcAft>
              <a:spcPct val="15000"/>
            </a:spcAft>
            <a:buChar char="••"/>
          </a:pPr>
          <a:r>
            <a:rPr lang="en-US" sz="1200" b="1" kern="1200" dirty="0"/>
            <a:t>Mentor residents in advocating for themselves</a:t>
          </a:r>
        </a:p>
      </dsp:txBody>
      <dsp:txXfrm>
        <a:off x="7947922" y="4486030"/>
        <a:ext cx="2394436" cy="1134688"/>
      </dsp:txXfrm>
    </dsp:sp>
    <dsp:sp modelId="{92C50DAB-C1CE-4141-BEC3-1D07171EAF0C}">
      <dsp:nvSpPr>
        <dsp:cNvPr id="0" name=""/>
        <dsp:cNvSpPr/>
      </dsp:nvSpPr>
      <dsp:spPr>
        <a:xfrm>
          <a:off x="988574" y="3942393"/>
          <a:ext cx="3564768" cy="17484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Multicultural cohort</a:t>
          </a:r>
        </a:p>
        <a:p>
          <a:pPr marL="114300" lvl="1" indent="-114300" algn="l" defTabSz="533400">
            <a:lnSpc>
              <a:spcPct val="90000"/>
            </a:lnSpc>
            <a:spcBef>
              <a:spcPct val="0"/>
            </a:spcBef>
            <a:spcAft>
              <a:spcPct val="15000"/>
            </a:spcAft>
            <a:buChar char="••"/>
          </a:pPr>
          <a:r>
            <a:rPr lang="en-US" sz="1200" b="1" kern="1200" dirty="0"/>
            <a:t>Project brings neighbors  together</a:t>
          </a:r>
        </a:p>
        <a:p>
          <a:pPr marL="114300" lvl="1" indent="-114300" algn="l" defTabSz="533400">
            <a:lnSpc>
              <a:spcPct val="90000"/>
            </a:lnSpc>
            <a:spcBef>
              <a:spcPct val="0"/>
            </a:spcBef>
            <a:spcAft>
              <a:spcPct val="15000"/>
            </a:spcAft>
            <a:buChar char="••"/>
          </a:pPr>
          <a:r>
            <a:rPr lang="en-US" sz="1200" b="1" kern="1200" dirty="0"/>
            <a:t>Model network building behavior</a:t>
          </a:r>
        </a:p>
        <a:p>
          <a:pPr marL="114300" lvl="1" indent="-114300" algn="l" defTabSz="533400">
            <a:lnSpc>
              <a:spcPct val="90000"/>
            </a:lnSpc>
            <a:spcBef>
              <a:spcPct val="0"/>
            </a:spcBef>
            <a:spcAft>
              <a:spcPct val="15000"/>
            </a:spcAft>
            <a:buChar char="••"/>
          </a:pPr>
          <a:r>
            <a:rPr lang="en-US" sz="1200" b="1" kern="1200" dirty="0"/>
            <a:t>Residents become more involved in activities-ownership</a:t>
          </a:r>
        </a:p>
      </dsp:txBody>
      <dsp:txXfrm>
        <a:off x="1026981" y="4417904"/>
        <a:ext cx="2418523" cy="1234499"/>
      </dsp:txXfrm>
    </dsp:sp>
    <dsp:sp modelId="{D1C0652A-8510-4863-A854-1D4661D71098}">
      <dsp:nvSpPr>
        <dsp:cNvPr id="0" name=""/>
        <dsp:cNvSpPr/>
      </dsp:nvSpPr>
      <dsp:spPr>
        <a:xfrm>
          <a:off x="6642439" y="119194"/>
          <a:ext cx="3513072" cy="162659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Training</a:t>
          </a:r>
        </a:p>
        <a:p>
          <a:pPr marL="114300" lvl="1" indent="-114300" algn="l" defTabSz="533400">
            <a:lnSpc>
              <a:spcPct val="90000"/>
            </a:lnSpc>
            <a:spcBef>
              <a:spcPct val="0"/>
            </a:spcBef>
            <a:spcAft>
              <a:spcPct val="15000"/>
            </a:spcAft>
            <a:buChar char="••"/>
          </a:pPr>
          <a:r>
            <a:rPr lang="en-US" sz="1200" b="1" kern="1200" dirty="0"/>
            <a:t>Knowledge &amp; skills</a:t>
          </a:r>
        </a:p>
        <a:p>
          <a:pPr marL="114300" lvl="1" indent="-114300" algn="l" defTabSz="533400">
            <a:lnSpc>
              <a:spcPct val="90000"/>
            </a:lnSpc>
            <a:spcBef>
              <a:spcPct val="0"/>
            </a:spcBef>
            <a:spcAft>
              <a:spcPct val="15000"/>
            </a:spcAft>
            <a:buChar char="••"/>
          </a:pPr>
          <a:r>
            <a:rPr lang="en-US" sz="1200" b="1" kern="1200" dirty="0"/>
            <a:t>Professional network</a:t>
          </a:r>
        </a:p>
      </dsp:txBody>
      <dsp:txXfrm>
        <a:off x="7732092" y="154925"/>
        <a:ext cx="2387688" cy="1148486"/>
      </dsp:txXfrm>
    </dsp:sp>
    <dsp:sp modelId="{71C8FDFB-0979-4717-8B12-739E0484DB46}">
      <dsp:nvSpPr>
        <dsp:cNvPr id="0" name=""/>
        <dsp:cNvSpPr/>
      </dsp:nvSpPr>
      <dsp:spPr>
        <a:xfrm>
          <a:off x="1091440" y="89102"/>
          <a:ext cx="3664221" cy="162659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b="1" kern="1200" baseline="0" dirty="0" smtClean="0"/>
            <a:t>CULTURALLY APPROPRIATE WAY:</a:t>
          </a:r>
          <a:endParaRPr lang="en-US" sz="1200" b="1" kern="1200" baseline="0" dirty="0"/>
        </a:p>
        <a:p>
          <a:pPr marL="114300" lvl="1" indent="-114300" algn="l" defTabSz="533400">
            <a:lnSpc>
              <a:spcPct val="90000"/>
            </a:lnSpc>
            <a:spcBef>
              <a:spcPct val="0"/>
            </a:spcBef>
            <a:spcAft>
              <a:spcPct val="15000"/>
            </a:spcAft>
            <a:buChar char="••"/>
          </a:pPr>
          <a:r>
            <a:rPr lang="en-US" sz="1200" b="1" kern="1200" dirty="0"/>
            <a:t>Model healthy behavior</a:t>
          </a:r>
        </a:p>
        <a:p>
          <a:pPr marL="114300" lvl="1" indent="-114300" algn="l" defTabSz="533400">
            <a:lnSpc>
              <a:spcPct val="90000"/>
            </a:lnSpc>
            <a:spcBef>
              <a:spcPct val="0"/>
            </a:spcBef>
            <a:spcAft>
              <a:spcPct val="15000"/>
            </a:spcAft>
            <a:buChar char="••"/>
          </a:pPr>
          <a:r>
            <a:rPr lang="en-US" sz="1200" b="1" kern="1200" dirty="0"/>
            <a:t>Provide health education</a:t>
          </a:r>
        </a:p>
        <a:p>
          <a:pPr marL="114300" lvl="1" indent="-114300" algn="l" defTabSz="533400">
            <a:lnSpc>
              <a:spcPct val="90000"/>
            </a:lnSpc>
            <a:spcBef>
              <a:spcPct val="0"/>
            </a:spcBef>
            <a:spcAft>
              <a:spcPct val="15000"/>
            </a:spcAft>
            <a:buChar char="••"/>
          </a:pPr>
          <a:r>
            <a:rPr lang="en-US" sz="1200" b="1" kern="1200" dirty="0"/>
            <a:t>Connection to resources</a:t>
          </a:r>
        </a:p>
        <a:p>
          <a:pPr marL="114300" lvl="1" indent="-114300" algn="l" defTabSz="533400">
            <a:lnSpc>
              <a:spcPct val="90000"/>
            </a:lnSpc>
            <a:spcBef>
              <a:spcPct val="0"/>
            </a:spcBef>
            <a:spcAft>
              <a:spcPct val="15000"/>
            </a:spcAft>
            <a:buChar char="••"/>
          </a:pPr>
          <a:r>
            <a:rPr lang="en-US" sz="1200" b="1" kern="1200" dirty="0"/>
            <a:t>Provide support in making changes in habits</a:t>
          </a:r>
        </a:p>
      </dsp:txBody>
      <dsp:txXfrm>
        <a:off x="1127171" y="124833"/>
        <a:ext cx="2493493" cy="1148486"/>
      </dsp:txXfrm>
    </dsp:sp>
    <dsp:sp modelId="{2F2E2EB1-F3F7-4BBD-A617-BA1C1AFF14D4}">
      <dsp:nvSpPr>
        <dsp:cNvPr id="0" name=""/>
        <dsp:cNvSpPr/>
      </dsp:nvSpPr>
      <dsp:spPr>
        <a:xfrm>
          <a:off x="3200215" y="326840"/>
          <a:ext cx="2482843" cy="2482843"/>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Health</a:t>
          </a:r>
        </a:p>
        <a:p>
          <a:pPr lvl="0" algn="ctr" defTabSz="800100">
            <a:lnSpc>
              <a:spcPct val="90000"/>
            </a:lnSpc>
            <a:spcBef>
              <a:spcPct val="0"/>
            </a:spcBef>
            <a:spcAft>
              <a:spcPct val="35000"/>
            </a:spcAft>
          </a:pPr>
          <a:r>
            <a:rPr lang="en-US" sz="1200" b="1" kern="1200" dirty="0"/>
            <a:t>CHA's apply new health/prevention knowledge to own life/family life</a:t>
          </a:r>
        </a:p>
        <a:p>
          <a:pPr lvl="0" algn="ctr" defTabSz="800100">
            <a:lnSpc>
              <a:spcPct val="90000"/>
            </a:lnSpc>
            <a:spcBef>
              <a:spcPct val="0"/>
            </a:spcBef>
            <a:spcAft>
              <a:spcPct val="35000"/>
            </a:spcAft>
          </a:pPr>
          <a:endParaRPr lang="en-US" sz="1100" b="0" kern="1200" dirty="0"/>
        </a:p>
        <a:p>
          <a:pPr lvl="0" algn="ctr" defTabSz="800100">
            <a:lnSpc>
              <a:spcPct val="90000"/>
            </a:lnSpc>
            <a:spcBef>
              <a:spcPct val="0"/>
            </a:spcBef>
            <a:spcAft>
              <a:spcPct val="35000"/>
            </a:spcAft>
          </a:pPr>
          <a:r>
            <a:rPr lang="en-US" sz="1100" kern="1200" dirty="0"/>
            <a:t>	</a:t>
          </a:r>
        </a:p>
      </dsp:txBody>
      <dsp:txXfrm>
        <a:off x="3927423" y="1054048"/>
        <a:ext cx="1755635" cy="1755635"/>
      </dsp:txXfrm>
    </dsp:sp>
    <dsp:sp modelId="{48BF8A57-84BD-4C1F-8FF1-80F683DC95C7}">
      <dsp:nvSpPr>
        <dsp:cNvPr id="0" name=""/>
        <dsp:cNvSpPr/>
      </dsp:nvSpPr>
      <dsp:spPr>
        <a:xfrm rot="5400000">
          <a:off x="5797740" y="326840"/>
          <a:ext cx="2482843" cy="2482843"/>
        </a:xfrm>
        <a:prstGeom prst="pieWedge">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Employment</a:t>
          </a:r>
        </a:p>
        <a:p>
          <a:pPr lvl="0" algn="ctr" defTabSz="800100">
            <a:lnSpc>
              <a:spcPct val="90000"/>
            </a:lnSpc>
            <a:spcBef>
              <a:spcPct val="0"/>
            </a:spcBef>
            <a:spcAft>
              <a:spcPct val="35000"/>
            </a:spcAft>
          </a:pPr>
          <a:r>
            <a:rPr lang="en-US" sz="1200" b="1" kern="1200"/>
            <a:t>CHA's gain highly marketable knowledge &amp; skills</a:t>
          </a:r>
        </a:p>
        <a:p>
          <a:pPr lvl="0" algn="ctr" defTabSz="800100">
            <a:lnSpc>
              <a:spcPct val="90000"/>
            </a:lnSpc>
            <a:spcBef>
              <a:spcPct val="0"/>
            </a:spcBef>
            <a:spcAft>
              <a:spcPct val="35000"/>
            </a:spcAft>
          </a:pPr>
          <a:endParaRPr lang="en-US" sz="1300" b="0" kern="1200"/>
        </a:p>
        <a:p>
          <a:pPr lvl="0" algn="ctr" defTabSz="800100">
            <a:lnSpc>
              <a:spcPct val="90000"/>
            </a:lnSpc>
            <a:spcBef>
              <a:spcPct val="0"/>
            </a:spcBef>
            <a:spcAft>
              <a:spcPct val="35000"/>
            </a:spcAft>
          </a:pPr>
          <a:r>
            <a:rPr lang="en-US" sz="1300" b="0" kern="1200"/>
            <a:t> </a:t>
          </a:r>
        </a:p>
      </dsp:txBody>
      <dsp:txXfrm rot="-5400000">
        <a:off x="5797740" y="1054048"/>
        <a:ext cx="1755635" cy="1755635"/>
      </dsp:txXfrm>
    </dsp:sp>
    <dsp:sp modelId="{51FF434A-B6D7-4144-8EB9-5E4D20A233E9}">
      <dsp:nvSpPr>
        <dsp:cNvPr id="0" name=""/>
        <dsp:cNvSpPr/>
      </dsp:nvSpPr>
      <dsp:spPr>
        <a:xfrm rot="10800000">
          <a:off x="5797740" y="2924365"/>
          <a:ext cx="2482843" cy="2482843"/>
        </a:xfrm>
        <a:prstGeom prst="pieWedge">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t>Advocacy</a:t>
          </a:r>
        </a:p>
        <a:p>
          <a:pPr lvl="0" algn="ctr" defTabSz="800100">
            <a:lnSpc>
              <a:spcPct val="90000"/>
            </a:lnSpc>
            <a:spcBef>
              <a:spcPct val="0"/>
            </a:spcBef>
            <a:spcAft>
              <a:spcPct val="35000"/>
            </a:spcAft>
          </a:pPr>
          <a:r>
            <a:rPr lang="en-US" sz="1200" b="1" kern="1200"/>
            <a:t>CHA's become effective advocates for community &amp; build capacity </a:t>
          </a:r>
        </a:p>
        <a:p>
          <a:pPr lvl="0" algn="ctr" defTabSz="800100">
            <a:lnSpc>
              <a:spcPct val="90000"/>
            </a:lnSpc>
            <a:spcBef>
              <a:spcPct val="0"/>
            </a:spcBef>
            <a:spcAft>
              <a:spcPct val="35000"/>
            </a:spcAft>
          </a:pPr>
          <a:endParaRPr lang="en-US" sz="1100" b="0" kern="1200"/>
        </a:p>
      </dsp:txBody>
      <dsp:txXfrm rot="10800000">
        <a:off x="5797740" y="2924365"/>
        <a:ext cx="1755635" cy="1755635"/>
      </dsp:txXfrm>
    </dsp:sp>
    <dsp:sp modelId="{137B472E-BCBB-48B8-8EF4-D8F434560259}">
      <dsp:nvSpPr>
        <dsp:cNvPr id="0" name=""/>
        <dsp:cNvSpPr/>
      </dsp:nvSpPr>
      <dsp:spPr>
        <a:xfrm rot="16200000">
          <a:off x="3200215" y="2924365"/>
          <a:ext cx="2482843" cy="2482843"/>
        </a:xfrm>
        <a:prstGeom prst="pieWedg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a:p>
        <a:p>
          <a:pPr lvl="0" algn="ctr" defTabSz="800100">
            <a:lnSpc>
              <a:spcPct val="90000"/>
            </a:lnSpc>
            <a:spcBef>
              <a:spcPct val="0"/>
            </a:spcBef>
            <a:spcAft>
              <a:spcPct val="35000"/>
            </a:spcAft>
          </a:pPr>
          <a:r>
            <a:rPr lang="en-US" sz="1800" b="1" kern="1200"/>
            <a:t>Community</a:t>
          </a:r>
        </a:p>
        <a:p>
          <a:pPr lvl="0" algn="ctr" defTabSz="800100">
            <a:lnSpc>
              <a:spcPct val="90000"/>
            </a:lnSpc>
            <a:spcBef>
              <a:spcPct val="0"/>
            </a:spcBef>
            <a:spcAft>
              <a:spcPct val="35000"/>
            </a:spcAft>
          </a:pPr>
          <a:r>
            <a:rPr lang="en-US" sz="1200" b="1" kern="1200"/>
            <a:t>CHA's  build upon existing social networks and develop emerging networks, thus building capacity</a:t>
          </a:r>
        </a:p>
        <a:p>
          <a:pPr lvl="0" algn="ctr" defTabSz="800100">
            <a:lnSpc>
              <a:spcPct val="90000"/>
            </a:lnSpc>
            <a:spcBef>
              <a:spcPct val="0"/>
            </a:spcBef>
            <a:spcAft>
              <a:spcPct val="35000"/>
            </a:spcAft>
          </a:pPr>
          <a:endParaRPr lang="en-US" sz="1100" b="0" kern="1200"/>
        </a:p>
      </dsp:txBody>
      <dsp:txXfrm rot="5400000">
        <a:off x="3927423" y="2924365"/>
        <a:ext cx="1755635" cy="1755635"/>
      </dsp:txXfrm>
    </dsp:sp>
    <dsp:sp modelId="{FAD15671-E995-441C-956C-2AC70DBA968E}">
      <dsp:nvSpPr>
        <dsp:cNvPr id="0" name=""/>
        <dsp:cNvSpPr/>
      </dsp:nvSpPr>
      <dsp:spPr>
        <a:xfrm>
          <a:off x="5311779" y="2350960"/>
          <a:ext cx="857240" cy="745426"/>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D6A969-72B0-4260-AF0F-6690BDFDFCE0}">
      <dsp:nvSpPr>
        <dsp:cNvPr id="0" name=""/>
        <dsp:cNvSpPr/>
      </dsp:nvSpPr>
      <dsp:spPr>
        <a:xfrm rot="10800000">
          <a:off x="5311779" y="2637663"/>
          <a:ext cx="857240" cy="745426"/>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371D5E-94FA-4A07-B90A-5B251B8BDE59}" type="datetimeFigureOut">
              <a:rPr lang="en-US" smtClean="0"/>
              <a:t>9/8/2013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3E8675-EBEE-4236-8345-7BCC0A2D058E}" type="slidenum">
              <a:rPr lang="en-US" smtClean="0"/>
              <a:t>‹#›</a:t>
            </a:fld>
            <a:endParaRPr lang="en-US"/>
          </a:p>
        </p:txBody>
      </p:sp>
    </p:spTree>
    <p:extLst>
      <p:ext uri="{BB962C8B-B14F-4D97-AF65-F5344CB8AC3E}">
        <p14:creationId xmlns:p14="http://schemas.microsoft.com/office/powerpoint/2010/main" val="320465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3E8675-EBEE-4236-8345-7BCC0A2D058E}" type="slidenum">
              <a:rPr lang="en-US" smtClean="0"/>
              <a:t>2</a:t>
            </a:fld>
            <a:endParaRPr lang="en-US"/>
          </a:p>
        </p:txBody>
      </p:sp>
    </p:spTree>
    <p:extLst>
      <p:ext uri="{BB962C8B-B14F-4D97-AF65-F5344CB8AC3E}">
        <p14:creationId xmlns:p14="http://schemas.microsoft.com/office/powerpoint/2010/main" val="141208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AF8BC-8B44-4DC2-ABDA-0CC8A3EED1F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pPr lvl="0"/>
            <a:r>
              <a:rPr lang="en-US" sz="1000" kern="1200" dirty="0" smtClean="0">
                <a:solidFill>
                  <a:schemeClr val="tx1"/>
                </a:solidFill>
                <a:latin typeface="+mn-lt"/>
                <a:ea typeface="+mn-ea"/>
                <a:cs typeface="+mn-cs"/>
              </a:rPr>
              <a:t>Our model with CHW’s in housing</a:t>
            </a:r>
          </a:p>
          <a:p>
            <a:pPr lvl="0"/>
            <a:r>
              <a:rPr lang="en-US" sz="1000" kern="1200" dirty="0" smtClean="0">
                <a:solidFill>
                  <a:schemeClr val="tx1"/>
                </a:solidFill>
                <a:latin typeface="+mn-lt"/>
                <a:ea typeface="+mn-ea"/>
                <a:cs typeface="+mn-cs"/>
              </a:rPr>
              <a:t>What is a community health worker? This means a lot of things to a lot of people, especially these days with health care reform, but at its root, CHW’s are trusted members of the community who facilitate health promotion, disease prevention and community development.</a:t>
            </a:r>
          </a:p>
          <a:p>
            <a:pPr lvl="0"/>
            <a:r>
              <a:rPr lang="en-US" sz="1000" kern="1200" dirty="0" smtClean="0">
                <a:solidFill>
                  <a:schemeClr val="tx1"/>
                </a:solidFill>
                <a:latin typeface="+mn-lt"/>
                <a:ea typeface="+mn-ea"/>
                <a:cs typeface="+mn-cs"/>
              </a:rPr>
              <a:t>Our model is based on many years of research as well as growing evidence about the effectiveness of CHW’s. </a:t>
            </a:r>
          </a:p>
          <a:p>
            <a:pPr lvl="0"/>
            <a:r>
              <a:rPr lang="en-US" sz="1000" kern="1200" dirty="0" smtClean="0">
                <a:solidFill>
                  <a:schemeClr val="tx1"/>
                </a:solidFill>
                <a:latin typeface="+mn-lt"/>
                <a:ea typeface="+mn-ea"/>
                <a:cs typeface="+mn-cs"/>
              </a:rPr>
              <a:t>We look at the informal social network and identify the natural helpers in these networks, in the housing sites in this case.</a:t>
            </a:r>
          </a:p>
          <a:p>
            <a:pPr lvl="0"/>
            <a:r>
              <a:rPr lang="en-US" sz="1000" kern="1200" dirty="0" smtClean="0">
                <a:solidFill>
                  <a:schemeClr val="tx1"/>
                </a:solidFill>
                <a:latin typeface="+mn-lt"/>
                <a:ea typeface="+mn-ea"/>
                <a:cs typeface="+mn-cs"/>
              </a:rPr>
              <a:t>We activate these folks around health, we give them training and support, ongoing “coaching” to these emerging community coaches” and that accelerates their “</a:t>
            </a:r>
            <a:r>
              <a:rPr lang="en-US" sz="1000" kern="1200" dirty="0" err="1" smtClean="0">
                <a:solidFill>
                  <a:schemeClr val="tx1"/>
                </a:solidFill>
                <a:latin typeface="+mn-lt"/>
                <a:ea typeface="+mn-ea"/>
                <a:cs typeface="+mn-cs"/>
              </a:rPr>
              <a:t>helperness</a:t>
            </a:r>
            <a:r>
              <a:rPr lang="en-US" sz="1000" kern="1200" dirty="0" smtClean="0">
                <a:solidFill>
                  <a:schemeClr val="tx1"/>
                </a:solidFill>
                <a:latin typeface="+mn-lt"/>
                <a:ea typeface="+mn-ea"/>
                <a:cs typeface="+mn-cs"/>
              </a:rPr>
              <a:t>.”</a:t>
            </a:r>
          </a:p>
          <a:p>
            <a:pPr lvl="0"/>
            <a:r>
              <a:rPr lang="en-US" sz="1000" kern="1200" dirty="0" smtClean="0">
                <a:solidFill>
                  <a:schemeClr val="tx1"/>
                </a:solidFill>
                <a:latin typeface="+mn-lt"/>
                <a:ea typeface="+mn-ea"/>
                <a:cs typeface="+mn-cs"/>
              </a:rPr>
              <a:t>CHEF decided to focus its initial energy on 3 counties in WA: Clark, Pierce and Spokane</a:t>
            </a:r>
          </a:p>
          <a:p>
            <a:pPr lvl="0"/>
            <a:r>
              <a:rPr lang="en-US" sz="1000" kern="1200" dirty="0" smtClean="0">
                <a:solidFill>
                  <a:schemeClr val="tx1"/>
                </a:solidFill>
                <a:latin typeface="+mn-lt"/>
                <a:ea typeface="+mn-ea"/>
                <a:cs typeface="+mn-cs"/>
              </a:rPr>
              <a:t>Each pilot has been different. We are learning as we go with the intent that we will be able to isolate and identify the key variables that must be included for the model to be effective when replicated.</a:t>
            </a:r>
          </a:p>
          <a:p>
            <a:pPr lvl="0"/>
            <a:r>
              <a:rPr lang="en-US" sz="1000" kern="1200" dirty="0" smtClean="0">
                <a:solidFill>
                  <a:schemeClr val="tx1"/>
                </a:solidFill>
                <a:latin typeface="+mn-lt"/>
                <a:ea typeface="+mn-ea"/>
                <a:cs typeface="+mn-cs"/>
              </a:rPr>
              <a:t>We then will share the model with others and provide coaching to other communities on how to do this, scale it.</a:t>
            </a:r>
          </a:p>
          <a:p>
            <a:endParaRPr lang="en-US" dirty="0"/>
          </a:p>
        </p:txBody>
      </p:sp>
      <p:sp>
        <p:nvSpPr>
          <p:cNvPr id="4" name="Slide Number Placeholder 3"/>
          <p:cNvSpPr>
            <a:spLocks noGrp="1"/>
          </p:cNvSpPr>
          <p:nvPr>
            <p:ph type="sldNum" sz="quarter" idx="10"/>
          </p:nvPr>
        </p:nvSpPr>
        <p:spPr/>
        <p:txBody>
          <a:bodyPr/>
          <a:lstStyle/>
          <a:p>
            <a:fld id="{FC2AF8BC-8B44-4DC2-ABDA-0CC8A3EED1F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AF8BC-8B44-4DC2-ABDA-0CC8A3EED1F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fld id="{40C98542-A9AF-4187-962D-E7CF199D6C61}" type="datetime1">
              <a:rPr lang="en-US" altLang="en-US" sz="1200" smtClean="0"/>
              <a:pPr/>
              <a:t>9/8/2013</a:t>
            </a:fld>
            <a:endParaRPr lang="en-US" altLang="en-US" sz="1200" smtClean="0"/>
          </a:p>
        </p:txBody>
      </p:sp>
      <p:sp>
        <p:nvSpPr>
          <p:cNvPr id="8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fld id="{491EDB1E-BA94-4C3F-BD46-1A0A18BFB237}" type="slidenum">
              <a:rPr lang="en-US" altLang="en-US" sz="1200" smtClean="0"/>
              <a:pPr/>
              <a:t>18</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pPr eaLnBrk="1" hangingPunct="1"/>
            <a:fld id="{B65D970A-73D6-4478-A5D4-8F87ED0D7F66}" type="datetime1">
              <a:rPr lang="en-US" altLang="en-US" sz="1200" smtClean="0">
                <a:latin typeface="Calibri" pitchFamily="34" charset="0"/>
                <a:ea typeface="ＭＳ Ｐゴシック" pitchFamily="34" charset="-128"/>
              </a:rPr>
              <a:pPr eaLnBrk="1" hangingPunct="1"/>
              <a:t>9/8/2013</a:t>
            </a:fld>
            <a:endParaRPr lang="en-US" altLang="en-US" sz="1200" smtClean="0">
              <a:latin typeface="Calibri" pitchFamily="34" charset="0"/>
              <a:ea typeface="ＭＳ Ｐゴシック" pitchFamily="34" charset="-128"/>
            </a:endParaRPr>
          </a:p>
        </p:txBody>
      </p:sp>
      <p:sp>
        <p:nvSpPr>
          <p:cNvPr id="9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pPr eaLnBrk="1" hangingPunct="1"/>
            <a:fld id="{6816C019-78F3-4E5C-A28C-A1D32335B400}" type="slidenum">
              <a:rPr lang="en-US" altLang="en-US" sz="1200" smtClean="0">
                <a:latin typeface="Calibri" pitchFamily="34" charset="0"/>
                <a:ea typeface="ＭＳ Ｐゴシック" pitchFamily="34" charset="-128"/>
              </a:rPr>
              <a:pPr eaLnBrk="1" hangingPunct="1"/>
              <a:t>19</a:t>
            </a:fld>
            <a:endParaRPr lang="en-US" altLang="en-US" sz="120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pPr eaLnBrk="1" hangingPunct="1"/>
            <a:fld id="{BC115B07-AE50-4A99-BC2F-519B19407FF3}" type="datetime1">
              <a:rPr lang="en-US" altLang="en-US" sz="1200" smtClean="0">
                <a:latin typeface="Calibri" pitchFamily="34" charset="0"/>
                <a:ea typeface="ＭＳ Ｐゴシック" pitchFamily="34" charset="-128"/>
              </a:rPr>
              <a:pPr eaLnBrk="1" hangingPunct="1"/>
              <a:t>9/8/2013</a:t>
            </a:fld>
            <a:endParaRPr lang="en-US" altLang="en-US" sz="1200" smtClean="0">
              <a:latin typeface="Calibri" pitchFamily="34" charset="0"/>
              <a:ea typeface="ＭＳ Ｐゴシック" pitchFamily="34" charset="-128"/>
            </a:endParaRPr>
          </a:p>
        </p:txBody>
      </p:sp>
      <p:sp>
        <p:nvSpPr>
          <p:cNvPr id="102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pPr eaLnBrk="1" hangingPunct="1"/>
            <a:fld id="{C2A2DA6C-A577-41B6-A9F1-280941DBD91F}" type="slidenum">
              <a:rPr lang="en-US" altLang="en-US" sz="1200" smtClean="0">
                <a:latin typeface="Calibri" pitchFamily="34" charset="0"/>
                <a:ea typeface="ＭＳ Ｐゴシック" pitchFamily="34" charset="-128"/>
              </a:rPr>
              <a:pPr eaLnBrk="1" hangingPunct="1"/>
              <a:t>20</a:t>
            </a:fld>
            <a:endParaRPr lang="en-US" altLang="en-US" sz="120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24" tIns="46712" rIns="93424" bIns="46712" anchor="b"/>
          <a:lstStyle>
            <a:lvl1pPr defTabSz="933450">
              <a:defRPr sz="2400">
                <a:solidFill>
                  <a:schemeClr val="tx1"/>
                </a:solidFill>
                <a:latin typeface="Arial" charset="0"/>
                <a:ea typeface="ヒラギノ角ゴ Pro W3" pitchFamily="25" charset="-128"/>
              </a:defRPr>
            </a:lvl1pPr>
            <a:lvl2pPr marL="742950" indent="-285750" defTabSz="933450">
              <a:defRPr sz="2400">
                <a:solidFill>
                  <a:schemeClr val="tx1"/>
                </a:solidFill>
                <a:latin typeface="Arial" charset="0"/>
                <a:ea typeface="ヒラギノ角ゴ Pro W3" pitchFamily="25" charset="-128"/>
              </a:defRPr>
            </a:lvl2pPr>
            <a:lvl3pPr marL="1143000" indent="-228600" defTabSz="933450">
              <a:defRPr sz="2400">
                <a:solidFill>
                  <a:schemeClr val="tx1"/>
                </a:solidFill>
                <a:latin typeface="Arial" charset="0"/>
                <a:ea typeface="ヒラギノ角ゴ Pro W3" pitchFamily="25" charset="-128"/>
              </a:defRPr>
            </a:lvl3pPr>
            <a:lvl4pPr marL="1600200" indent="-228600" defTabSz="933450">
              <a:defRPr sz="2400">
                <a:solidFill>
                  <a:schemeClr val="tx1"/>
                </a:solidFill>
                <a:latin typeface="Arial" charset="0"/>
                <a:ea typeface="ヒラギノ角ゴ Pro W3" pitchFamily="25" charset="-128"/>
              </a:defRPr>
            </a:lvl4pPr>
            <a:lvl5pPr marL="2057400" indent="-228600" defTabSz="933450">
              <a:defRPr sz="2400">
                <a:solidFill>
                  <a:schemeClr val="tx1"/>
                </a:solidFill>
                <a:latin typeface="Arial" charset="0"/>
                <a:ea typeface="ヒラギノ角ゴ Pro W3" pitchFamily="25" charset="-128"/>
              </a:defRPr>
            </a:lvl5pPr>
            <a:lvl6pPr marL="25146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6pPr>
            <a:lvl7pPr marL="29718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7pPr>
            <a:lvl8pPr marL="34290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8pPr>
            <a:lvl9pPr marL="3886200" indent="-228600" defTabSz="933450" eaLnBrk="0" fontAlgn="base" hangingPunct="0">
              <a:spcBef>
                <a:spcPct val="0"/>
              </a:spcBef>
              <a:spcAft>
                <a:spcPct val="0"/>
              </a:spcAft>
              <a:defRPr sz="2400">
                <a:solidFill>
                  <a:schemeClr val="tx1"/>
                </a:solidFill>
                <a:latin typeface="Arial" charset="0"/>
                <a:ea typeface="ヒラギノ角ゴ Pro W3" pitchFamily="25" charset="-128"/>
              </a:defRPr>
            </a:lvl9pPr>
          </a:lstStyle>
          <a:p>
            <a:pPr algn="r"/>
            <a:fld id="{D09D38A4-3B1A-447E-8537-B4B363388AE3}" type="slidenum">
              <a:rPr lang="en-US" altLang="en-US" sz="1200"/>
              <a:pPr algn="r"/>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pitchFamily="34" charset="0"/>
              </a:defRPr>
            </a:lvl1pPr>
            <a:lvl2pPr marL="729057" indent="-280406" defTabSz="914437" eaLnBrk="0" hangingPunct="0">
              <a:defRPr>
                <a:solidFill>
                  <a:schemeClr val="tx1"/>
                </a:solidFill>
                <a:latin typeface="Arial" pitchFamily="34" charset="0"/>
              </a:defRPr>
            </a:lvl2pPr>
            <a:lvl3pPr marL="1121626" indent="-224325" defTabSz="914437" eaLnBrk="0" hangingPunct="0">
              <a:defRPr>
                <a:solidFill>
                  <a:schemeClr val="tx1"/>
                </a:solidFill>
                <a:latin typeface="Arial" pitchFamily="34" charset="0"/>
              </a:defRPr>
            </a:lvl3pPr>
            <a:lvl4pPr marL="1570276" indent="-224325" defTabSz="914437" eaLnBrk="0" hangingPunct="0">
              <a:defRPr>
                <a:solidFill>
                  <a:schemeClr val="tx1"/>
                </a:solidFill>
                <a:latin typeface="Arial" pitchFamily="34" charset="0"/>
              </a:defRPr>
            </a:lvl4pPr>
            <a:lvl5pPr marL="2018927" indent="-224325" defTabSz="914437" eaLnBrk="0" hangingPunct="0">
              <a:defRPr>
                <a:solidFill>
                  <a:schemeClr val="tx1"/>
                </a:solidFill>
                <a:latin typeface="Arial" pitchFamily="34" charset="0"/>
              </a:defRPr>
            </a:lvl5pPr>
            <a:lvl6pPr marL="2467577" indent="-224325" defTabSz="914437" eaLnBrk="0" fontAlgn="base" hangingPunct="0">
              <a:spcBef>
                <a:spcPct val="0"/>
              </a:spcBef>
              <a:spcAft>
                <a:spcPct val="0"/>
              </a:spcAft>
              <a:defRPr>
                <a:solidFill>
                  <a:schemeClr val="tx1"/>
                </a:solidFill>
                <a:latin typeface="Arial" pitchFamily="34" charset="0"/>
              </a:defRPr>
            </a:lvl6pPr>
            <a:lvl7pPr marL="2916227" indent="-224325" defTabSz="914437" eaLnBrk="0" fontAlgn="base" hangingPunct="0">
              <a:spcBef>
                <a:spcPct val="0"/>
              </a:spcBef>
              <a:spcAft>
                <a:spcPct val="0"/>
              </a:spcAft>
              <a:defRPr>
                <a:solidFill>
                  <a:schemeClr val="tx1"/>
                </a:solidFill>
                <a:latin typeface="Arial" pitchFamily="34" charset="0"/>
              </a:defRPr>
            </a:lvl7pPr>
            <a:lvl8pPr marL="3364878" indent="-224325" defTabSz="914437" eaLnBrk="0" fontAlgn="base" hangingPunct="0">
              <a:spcBef>
                <a:spcPct val="0"/>
              </a:spcBef>
              <a:spcAft>
                <a:spcPct val="0"/>
              </a:spcAft>
              <a:defRPr>
                <a:solidFill>
                  <a:schemeClr val="tx1"/>
                </a:solidFill>
                <a:latin typeface="Arial" pitchFamily="34" charset="0"/>
              </a:defRPr>
            </a:lvl8pPr>
            <a:lvl9pPr marL="3813528" indent="-224325" defTabSz="914437" eaLnBrk="0" fontAlgn="base" hangingPunct="0">
              <a:spcBef>
                <a:spcPct val="0"/>
              </a:spcBef>
              <a:spcAft>
                <a:spcPct val="0"/>
              </a:spcAft>
              <a:defRPr>
                <a:solidFill>
                  <a:schemeClr val="tx1"/>
                </a:solidFill>
                <a:latin typeface="Arial" pitchFamily="34" charset="0"/>
              </a:defRPr>
            </a:lvl9pPr>
          </a:lstStyle>
          <a:p>
            <a:pPr eaLnBrk="1" hangingPunct="1"/>
            <a:fld id="{458B5BEB-9FEC-42B5-8095-76CB2698E6F0}" type="slidenum">
              <a:rPr lang="en-US" smtClean="0"/>
              <a:pPr eaLnBrk="1" hangingPunct="1"/>
              <a:t>3</a:t>
            </a:fld>
            <a:endParaRPr lang="en-US" smtClean="0"/>
          </a:p>
        </p:txBody>
      </p:sp>
      <p:sp>
        <p:nvSpPr>
          <p:cNvPr id="73731" name="Rectangle 2"/>
          <p:cNvSpPr>
            <a:spLocks noGrp="1" noRot="1" noChangeAspect="1" noChangeArrowheads="1" noTextEdit="1"/>
          </p:cNvSpPr>
          <p:nvPr>
            <p:ph type="sldImg"/>
          </p:nvPr>
        </p:nvSpPr>
        <p:spPr>
          <a:xfrm>
            <a:off x="379413" y="685800"/>
            <a:ext cx="6096000" cy="3429000"/>
          </a:xfrm>
          <a:ln/>
        </p:spPr>
      </p:sp>
      <p:sp>
        <p:nvSpPr>
          <p:cNvPr id="73732"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a = social conditions include, but are not limited to: economic inequality, urbanization, mobility, cultural values, attitudes and policies related to discrimination and intolerance on the basis of race, gender, and other differences.</a:t>
            </a:r>
          </a:p>
          <a:p>
            <a:pPr eaLnBrk="1" hangingPunct="1">
              <a:lnSpc>
                <a:spcPct val="90000"/>
              </a:lnSpc>
            </a:pPr>
            <a:r>
              <a:rPr lang="en-US" smtClean="0"/>
              <a:t>b = Other conditions at the national level might include major sociopolitical shifts, such as recession, war, and governmental collapse</a:t>
            </a:r>
          </a:p>
          <a:p>
            <a:pPr eaLnBrk="1" hangingPunct="1">
              <a:lnSpc>
                <a:spcPct val="90000"/>
              </a:lnSpc>
            </a:pPr>
            <a:r>
              <a:rPr lang="en-US" smtClean="0"/>
              <a:t>c = The built environment includes transportation, water and sanitation, housing, and other dimensions of urban planning</a:t>
            </a:r>
          </a:p>
          <a:p>
            <a:pPr eaLnBrk="1" hangingPunct="1">
              <a:lnSpc>
                <a:spcPct val="90000"/>
              </a:lnSpc>
            </a:pPr>
            <a:r>
              <a:rPr lang="en-US" smtClean="0"/>
              <a:t>_______________________________________________________</a:t>
            </a:r>
          </a:p>
          <a:p>
            <a:pPr eaLnBrk="1" hangingPunct="1">
              <a:lnSpc>
                <a:spcPct val="90000"/>
              </a:lnSpc>
            </a:pPr>
            <a:r>
              <a:rPr lang="en-US" smtClean="0"/>
              <a:t>This is a key concept in two important new releases from the Institute of Medicine:</a:t>
            </a:r>
          </a:p>
          <a:p>
            <a:pPr eaLnBrk="1" hangingPunct="1">
              <a:lnSpc>
                <a:spcPct val="90000"/>
              </a:lnSpc>
            </a:pPr>
            <a:r>
              <a:rPr lang="en-US" u="sng" smtClean="0"/>
              <a:t>The Future of the Public’s Health in the 21</a:t>
            </a:r>
            <a:r>
              <a:rPr lang="en-US" u="sng" baseline="30000" smtClean="0"/>
              <a:t>st</a:t>
            </a:r>
            <a:r>
              <a:rPr lang="en-US" u="sng" smtClean="0"/>
              <a:t> Century</a:t>
            </a:r>
          </a:p>
          <a:p>
            <a:pPr eaLnBrk="1" hangingPunct="1">
              <a:lnSpc>
                <a:spcPct val="90000"/>
              </a:lnSpc>
            </a:pPr>
            <a:r>
              <a:rPr lang="en-US" u="sng" smtClean="0"/>
              <a:t>Who Will Keep the Public Healthy?</a:t>
            </a:r>
          </a:p>
          <a:p>
            <a:pPr eaLnBrk="1" hangingPunct="1">
              <a:lnSpc>
                <a:spcPct val="90000"/>
              </a:lnSpc>
            </a:pPr>
            <a:endParaRPr lang="en-US" u="sng" smtClean="0"/>
          </a:p>
          <a:p>
            <a:pPr eaLnBrk="1" hangingPunct="1">
              <a:lnSpc>
                <a:spcPct val="90000"/>
              </a:lnSpc>
            </a:pPr>
            <a:r>
              <a:rPr lang="en-US" smtClean="0"/>
              <a:t>This “ecological model” assumes that health and well being are affected by </a:t>
            </a:r>
            <a:r>
              <a:rPr lang="en-US" i="1" smtClean="0"/>
              <a:t>interaction</a:t>
            </a:r>
            <a:r>
              <a:rPr lang="en-US" smtClean="0"/>
              <a:t> among multiple determinants including biology, behavior, and the environment.</a:t>
            </a:r>
          </a:p>
          <a:p>
            <a:pPr eaLnBrk="1" hangingPunct="1">
              <a:lnSpc>
                <a:spcPct val="90000"/>
              </a:lnSpc>
            </a:pPr>
            <a:endParaRPr lang="en-US" smtClean="0"/>
          </a:p>
          <a:p>
            <a:pPr eaLnBrk="1" hangingPunct="1">
              <a:lnSpc>
                <a:spcPct val="90000"/>
              </a:lnSpc>
            </a:pPr>
            <a:r>
              <a:rPr lang="en-US" smtClean="0"/>
              <a:t>Interaction unfolds over the life course of individuals, families, and communities, and evidence is accumulating that societal-level factors are critical to understanding and improving the health of the public.</a:t>
            </a:r>
          </a:p>
          <a:p>
            <a:pPr eaLnBrk="1" hangingPunct="1">
              <a:lnSpc>
                <a:spcPct val="90000"/>
              </a:lnSpc>
            </a:pPr>
            <a:endParaRPr lang="en-US" smtClean="0"/>
          </a:p>
        </p:txBody>
      </p:sp>
    </p:spTree>
    <p:extLst>
      <p:ext uri="{BB962C8B-B14F-4D97-AF65-F5344CB8AC3E}">
        <p14:creationId xmlns:p14="http://schemas.microsoft.com/office/powerpoint/2010/main" val="126086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First circle – integrate physical health, behavioral health and chemical dependency services to create a more coherent system of care – need to go beyond traditional definition of health to interact with housing, criminal justice system, </a:t>
            </a:r>
            <a:r>
              <a:rPr lang="en-US" dirty="0" err="1" smtClean="0"/>
              <a:t>etc</a:t>
            </a:r>
            <a:endParaRPr lang="en-US" dirty="0" smtClean="0"/>
          </a:p>
          <a:p>
            <a:endParaRPr lang="en-US" dirty="0"/>
          </a:p>
          <a:p>
            <a:r>
              <a:rPr lang="en-US" dirty="0" smtClean="0"/>
              <a:t>Second - enhance preventive strategies to improve health outcomes and reduce future serious illness (connections with early learning and education, family support)</a:t>
            </a:r>
          </a:p>
          <a:p>
            <a:endParaRPr lang="en-US" dirty="0"/>
          </a:p>
          <a:p>
            <a:r>
              <a:rPr lang="en-US" dirty="0" smtClean="0"/>
              <a:t>Third – build the capacity of medical homes to address the social determinants of health for individuals and families through partnerships</a:t>
            </a:r>
          </a:p>
          <a:p>
            <a:endParaRPr lang="en-US" dirty="0"/>
          </a:p>
          <a:p>
            <a:r>
              <a:rPr lang="en-US" dirty="0" smtClean="0"/>
              <a:t>Fourth – build the capacity of communities to improve and sustain the health of their residents – includes community planning, development and public policy</a:t>
            </a:r>
            <a:endParaRPr lang="en-US" dirty="0"/>
          </a:p>
        </p:txBody>
      </p:sp>
      <p:sp>
        <p:nvSpPr>
          <p:cNvPr id="4" name="Slide Number Placeholder 3"/>
          <p:cNvSpPr>
            <a:spLocks noGrp="1"/>
          </p:cNvSpPr>
          <p:nvPr>
            <p:ph type="sldNum" sz="quarter" idx="10"/>
          </p:nvPr>
        </p:nvSpPr>
        <p:spPr/>
        <p:txBody>
          <a:bodyPr/>
          <a:lstStyle/>
          <a:p>
            <a:fld id="{373E8675-EBEE-4236-8345-7BCC0A2D058E}" type="slidenum">
              <a:rPr lang="en-US" smtClean="0"/>
              <a:t>4</a:t>
            </a:fld>
            <a:endParaRPr lang="en-US"/>
          </a:p>
        </p:txBody>
      </p:sp>
    </p:spTree>
    <p:extLst>
      <p:ext uri="{BB962C8B-B14F-4D97-AF65-F5344CB8AC3E}">
        <p14:creationId xmlns:p14="http://schemas.microsoft.com/office/powerpoint/2010/main" val="114234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57066" indent="-291179">
              <a:defRPr>
                <a:solidFill>
                  <a:schemeClr val="tx1"/>
                </a:solidFill>
                <a:latin typeface="Century Gothic" pitchFamily="34" charset="0"/>
              </a:defRPr>
            </a:lvl2pPr>
            <a:lvl3pPr marL="1164717" indent="-232943">
              <a:defRPr>
                <a:solidFill>
                  <a:schemeClr val="tx1"/>
                </a:solidFill>
                <a:latin typeface="Century Gothic" pitchFamily="34" charset="0"/>
              </a:defRPr>
            </a:lvl3pPr>
            <a:lvl4pPr marL="1630604" indent="-232943">
              <a:defRPr>
                <a:solidFill>
                  <a:schemeClr val="tx1"/>
                </a:solidFill>
                <a:latin typeface="Century Gothic" pitchFamily="34" charset="0"/>
              </a:defRPr>
            </a:lvl4pPr>
            <a:lvl5pPr marL="2096491" indent="-232943">
              <a:defRPr>
                <a:solidFill>
                  <a:schemeClr val="tx1"/>
                </a:solidFill>
                <a:latin typeface="Century Gothic" pitchFamily="34" charset="0"/>
              </a:defRPr>
            </a:lvl5pPr>
            <a:lvl6pPr marL="2562377" indent="-232943" fontAlgn="base">
              <a:spcBef>
                <a:spcPct val="0"/>
              </a:spcBef>
              <a:spcAft>
                <a:spcPct val="0"/>
              </a:spcAft>
              <a:defRPr>
                <a:solidFill>
                  <a:schemeClr val="tx1"/>
                </a:solidFill>
                <a:latin typeface="Century Gothic" pitchFamily="34" charset="0"/>
              </a:defRPr>
            </a:lvl6pPr>
            <a:lvl7pPr marL="3028264" indent="-232943" fontAlgn="base">
              <a:spcBef>
                <a:spcPct val="0"/>
              </a:spcBef>
              <a:spcAft>
                <a:spcPct val="0"/>
              </a:spcAft>
              <a:defRPr>
                <a:solidFill>
                  <a:schemeClr val="tx1"/>
                </a:solidFill>
                <a:latin typeface="Century Gothic" pitchFamily="34" charset="0"/>
              </a:defRPr>
            </a:lvl7pPr>
            <a:lvl8pPr marL="3494151" indent="-232943" fontAlgn="base">
              <a:spcBef>
                <a:spcPct val="0"/>
              </a:spcBef>
              <a:spcAft>
                <a:spcPct val="0"/>
              </a:spcAft>
              <a:defRPr>
                <a:solidFill>
                  <a:schemeClr val="tx1"/>
                </a:solidFill>
                <a:latin typeface="Century Gothic" pitchFamily="34" charset="0"/>
              </a:defRPr>
            </a:lvl8pPr>
            <a:lvl9pPr marL="3960038" indent="-232943"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8EC0D21E-ECBF-4DE3-AC97-B36E60713CDF}" type="slidenum">
              <a:rPr lang="en-US" smtClean="0">
                <a:solidFill>
                  <a:srgbClr val="000000"/>
                </a:solidFill>
                <a:latin typeface="Calibri" pitchFamily="34" charset="0"/>
                <a:ea typeface="MS PGothic" pitchFamily="34" charset="-128"/>
              </a:rPr>
              <a:pPr fontAlgn="base">
                <a:spcBef>
                  <a:spcPct val="0"/>
                </a:spcBef>
                <a:spcAft>
                  <a:spcPct val="0"/>
                </a:spcAft>
                <a:defRPr/>
              </a:pPr>
              <a:t>5</a:t>
            </a:fld>
            <a:endParaRPr lang="en-US" smtClean="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45820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CMMI recognizes that “better health” is not related only to improvements in the medical care system (1 and 2) but also improvement in the health of the population (3)</a:t>
            </a:r>
          </a:p>
          <a:p>
            <a:endParaRPr lang="en-US" dirty="0"/>
          </a:p>
          <a:p>
            <a:r>
              <a:rPr lang="en-US" dirty="0" smtClean="0"/>
              <a:t>This concept is called the “triple aim” and was first articulated by Donald Berwick and his associates at the Institute for Health Improvement; Berwick was later the Director of CMS</a:t>
            </a:r>
            <a:endParaRPr lang="en-US" dirty="0"/>
          </a:p>
        </p:txBody>
      </p:sp>
      <p:sp>
        <p:nvSpPr>
          <p:cNvPr id="4" name="Slide Number Placeholder 3"/>
          <p:cNvSpPr>
            <a:spLocks noGrp="1"/>
          </p:cNvSpPr>
          <p:nvPr>
            <p:ph type="sldNum" sz="quarter" idx="10"/>
          </p:nvPr>
        </p:nvSpPr>
        <p:spPr/>
        <p:txBody>
          <a:bodyPr/>
          <a:lstStyle/>
          <a:p>
            <a:fld id="{373E8675-EBEE-4236-8345-7BCC0A2D058E}" type="slidenum">
              <a:rPr lang="en-US" smtClean="0"/>
              <a:t>6</a:t>
            </a:fld>
            <a:endParaRPr lang="en-US"/>
          </a:p>
        </p:txBody>
      </p:sp>
    </p:spTree>
    <p:extLst>
      <p:ext uri="{BB962C8B-B14F-4D97-AF65-F5344CB8AC3E}">
        <p14:creationId xmlns:p14="http://schemas.microsoft.com/office/powerpoint/2010/main" val="315643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FIRST BULLET</a:t>
            </a:r>
          </a:p>
          <a:p>
            <a:r>
              <a:rPr lang="en-US" dirty="0" smtClean="0"/>
              <a:t>Levers include:</a:t>
            </a:r>
          </a:p>
          <a:p>
            <a:r>
              <a:rPr lang="en-US" dirty="0" smtClean="0"/>
              <a:t> systematic training and support provided to housing providers by agencies that have state contracts for enrollment activities</a:t>
            </a:r>
          </a:p>
          <a:p>
            <a:endParaRPr lang="en-US" dirty="0"/>
          </a:p>
          <a:p>
            <a:r>
              <a:rPr lang="en-US" dirty="0" smtClean="0"/>
              <a:t>Ongoing enrollment and eligibility assessment integrated with annual eligibility reviews</a:t>
            </a:r>
            <a:endParaRPr lang="en-US" dirty="0"/>
          </a:p>
          <a:p>
            <a:endParaRPr lang="en-US" dirty="0"/>
          </a:p>
          <a:p>
            <a:r>
              <a:rPr lang="en-US" dirty="0" smtClean="0"/>
              <a:t>SECOND BULLET</a:t>
            </a:r>
          </a:p>
          <a:p>
            <a:r>
              <a:rPr lang="en-US" dirty="0" smtClean="0"/>
              <a:t>Use successes like the 1811 housing project, add Medicaid funding for support services</a:t>
            </a:r>
          </a:p>
          <a:p>
            <a:endParaRPr lang="en-US" dirty="0"/>
          </a:p>
          <a:p>
            <a:r>
              <a:rPr lang="en-US" dirty="0" smtClean="0"/>
              <a:t>Capital dollars for additional housing for high needs populations could be sought through additional allocations to the State Housing Trust Fund</a:t>
            </a:r>
          </a:p>
          <a:p>
            <a:endParaRPr lang="en-US" dirty="0"/>
          </a:p>
        </p:txBody>
      </p:sp>
      <p:sp>
        <p:nvSpPr>
          <p:cNvPr id="4" name="Slide Number Placeholder 3"/>
          <p:cNvSpPr>
            <a:spLocks noGrp="1"/>
          </p:cNvSpPr>
          <p:nvPr>
            <p:ph type="sldNum" sz="quarter" idx="10"/>
          </p:nvPr>
        </p:nvSpPr>
        <p:spPr/>
        <p:txBody>
          <a:bodyPr/>
          <a:lstStyle/>
          <a:p>
            <a:fld id="{373E8675-EBEE-4236-8345-7BCC0A2D058E}" type="slidenum">
              <a:rPr lang="en-US" smtClean="0"/>
              <a:t>7</a:t>
            </a:fld>
            <a:endParaRPr lang="en-US"/>
          </a:p>
        </p:txBody>
      </p:sp>
    </p:spTree>
    <p:extLst>
      <p:ext uri="{BB962C8B-B14F-4D97-AF65-F5344CB8AC3E}">
        <p14:creationId xmlns:p14="http://schemas.microsoft.com/office/powerpoint/2010/main" val="318155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We believe there is a clear nexus between health and access to decent and affordable housing</a:t>
            </a:r>
          </a:p>
          <a:p>
            <a:endParaRPr lang="en-US" dirty="0"/>
          </a:p>
          <a:p>
            <a:r>
              <a:rPr lang="en-US" dirty="0" smtClean="0"/>
              <a:t>Housing sector thought leaders we’ve interviewed fully support the concept of integrating behavioral health and chemical dependency services – essential to developing a more effective safety net</a:t>
            </a:r>
          </a:p>
          <a:p>
            <a:endParaRPr lang="en-US" dirty="0"/>
          </a:p>
          <a:p>
            <a:r>
              <a:rPr lang="en-US" dirty="0" smtClean="0"/>
              <a:t>But even the best clinical care is ineffective if adequate housing isn’t also addressed</a:t>
            </a:r>
          </a:p>
          <a:p>
            <a:endParaRPr lang="en-US" dirty="0"/>
          </a:p>
          <a:p>
            <a:r>
              <a:rPr lang="en-US" dirty="0" smtClean="0"/>
              <a:t>The SIM Plan can’t met the challenge entirely, but can serve as a catalyst for closer collaboration between health programs and the housing sector:</a:t>
            </a:r>
          </a:p>
          <a:p>
            <a:endParaRPr lang="en-US" dirty="0" smtClean="0"/>
          </a:p>
          <a:p>
            <a:r>
              <a:rPr lang="en-US" dirty="0" smtClean="0"/>
              <a:t>Public and non-profit housing providers can provide a ready-made network for reaching a substantial proportion of the population that is currently enrolled in Medicaid or will be eligible under Medicaid expansion of subsidized care </a:t>
            </a:r>
            <a:r>
              <a:rPr lang="en-US" dirty="0" err="1" smtClean="0"/>
              <a:t>theough</a:t>
            </a:r>
            <a:r>
              <a:rPr lang="en-US" dirty="0" smtClean="0"/>
              <a:t> the exchange</a:t>
            </a:r>
          </a:p>
          <a:p>
            <a:endParaRPr lang="en-US" dirty="0"/>
          </a:p>
          <a:p>
            <a:r>
              <a:rPr lang="en-US" dirty="0" smtClean="0"/>
              <a:t>Here are some opportunities </a:t>
            </a:r>
            <a:r>
              <a:rPr lang="en-US" smtClean="0"/>
              <a:t>we’ve identified so far</a:t>
            </a:r>
            <a:endParaRPr lang="en-US" dirty="0"/>
          </a:p>
        </p:txBody>
      </p:sp>
      <p:sp>
        <p:nvSpPr>
          <p:cNvPr id="4" name="Slide Number Placeholder 3"/>
          <p:cNvSpPr>
            <a:spLocks noGrp="1"/>
          </p:cNvSpPr>
          <p:nvPr>
            <p:ph type="sldNum" sz="quarter" idx="10"/>
          </p:nvPr>
        </p:nvSpPr>
        <p:spPr/>
        <p:txBody>
          <a:bodyPr/>
          <a:lstStyle/>
          <a:p>
            <a:fld id="{373E8675-EBEE-4236-8345-7BCC0A2D058E}" type="slidenum">
              <a:rPr lang="en-US" smtClean="0"/>
              <a:t>8</a:t>
            </a:fld>
            <a:endParaRPr lang="en-US"/>
          </a:p>
        </p:txBody>
      </p:sp>
    </p:spTree>
    <p:extLst>
      <p:ext uri="{BB962C8B-B14F-4D97-AF65-F5344CB8AC3E}">
        <p14:creationId xmlns:p14="http://schemas.microsoft.com/office/powerpoint/2010/main" val="332670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FIRST BULLET</a:t>
            </a:r>
            <a:endParaRPr lang="en-US" dirty="0"/>
          </a:p>
          <a:p>
            <a:r>
              <a:rPr lang="en-US" dirty="0"/>
              <a:t>Retool Medicaid plan and payment structures to encourage coherent connections to medical homes with appropriate reimbursement</a:t>
            </a:r>
          </a:p>
          <a:p>
            <a:endParaRPr lang="en-US" dirty="0"/>
          </a:p>
          <a:p>
            <a:r>
              <a:rPr lang="en-US" dirty="0"/>
              <a:t>Integrate mental health with physical health and chemical dependency services as well as changes in the payment structures for supportive services (for example, the decision to authorize Medicaid reimbursement could be vested with the patient-centered medical home</a:t>
            </a:r>
            <a:r>
              <a:rPr lang="en-US" dirty="0" smtClean="0"/>
              <a:t>)</a:t>
            </a:r>
          </a:p>
          <a:p>
            <a:endParaRPr lang="en-US" dirty="0"/>
          </a:p>
          <a:p>
            <a:r>
              <a:rPr lang="en-US" dirty="0" smtClean="0"/>
              <a:t>SECOND </a:t>
            </a:r>
            <a:r>
              <a:rPr lang="en-US" dirty="0"/>
              <a:t>BULLET</a:t>
            </a:r>
          </a:p>
          <a:p>
            <a:r>
              <a:rPr lang="en-US" dirty="0"/>
              <a:t>Adjust Medicaid plan and payment system to take advantage of changes in federal regulations (access to interventions when recommended by licensed practitioner)</a:t>
            </a:r>
          </a:p>
          <a:p>
            <a:endParaRPr lang="en-US" dirty="0"/>
          </a:p>
          <a:p>
            <a:r>
              <a:rPr lang="en-US" dirty="0"/>
              <a:t>Asthma bonds</a:t>
            </a:r>
          </a:p>
          <a:p>
            <a:endParaRPr lang="en-US" dirty="0"/>
          </a:p>
          <a:p>
            <a:r>
              <a:rPr lang="en-US" dirty="0"/>
              <a:t>Disseminate “breathe easy” construction standards to encourage replication of successful models</a:t>
            </a:r>
          </a:p>
          <a:p>
            <a:endParaRPr lang="en-US" dirty="0"/>
          </a:p>
        </p:txBody>
      </p:sp>
      <p:sp>
        <p:nvSpPr>
          <p:cNvPr id="4" name="Slide Number Placeholder 3"/>
          <p:cNvSpPr>
            <a:spLocks noGrp="1"/>
          </p:cNvSpPr>
          <p:nvPr>
            <p:ph type="sldNum" sz="quarter" idx="10"/>
          </p:nvPr>
        </p:nvSpPr>
        <p:spPr>
          <a:xfrm>
            <a:off x="3970938" y="8820442"/>
            <a:ext cx="3037840" cy="466433"/>
          </a:xfrm>
        </p:spPr>
        <p:txBody>
          <a:bodyPr/>
          <a:lstStyle/>
          <a:p>
            <a:fld id="{373E8675-EBEE-4236-8345-7BCC0A2D058E}" type="slidenum">
              <a:rPr lang="en-US" smtClean="0"/>
              <a:t>9</a:t>
            </a:fld>
            <a:endParaRPr lang="en-US"/>
          </a:p>
        </p:txBody>
      </p:sp>
    </p:spTree>
    <p:extLst>
      <p:ext uri="{BB962C8B-B14F-4D97-AF65-F5344CB8AC3E}">
        <p14:creationId xmlns:p14="http://schemas.microsoft.com/office/powerpoint/2010/main" val="357045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39 years old</a:t>
            </a:r>
          </a:p>
          <a:p>
            <a:pPr lvl="0"/>
            <a:r>
              <a:rPr lang="en-US" sz="1200" kern="1200" dirty="0" smtClean="0">
                <a:solidFill>
                  <a:schemeClr val="tx1"/>
                </a:solidFill>
                <a:latin typeface="+mn-lt"/>
                <a:ea typeface="+mn-ea"/>
                <a:cs typeface="+mn-cs"/>
              </a:rPr>
              <a:t>National activity throughout ‘80s and ‘90’s developing and distributing health education curricula in schools to prevent drug and alcohol abuse, bullying etc</a:t>
            </a:r>
          </a:p>
          <a:p>
            <a:pPr lvl="0"/>
            <a:r>
              <a:rPr lang="en-US" sz="1200" kern="1200" dirty="0" smtClean="0">
                <a:solidFill>
                  <a:schemeClr val="tx1"/>
                </a:solidFill>
                <a:latin typeface="+mn-lt"/>
                <a:ea typeface="+mn-ea"/>
                <a:cs typeface="+mn-cs"/>
              </a:rPr>
              <a:t>Agency used revenue from these sales to create our endowment</a:t>
            </a:r>
          </a:p>
          <a:p>
            <a:pPr lvl="0"/>
            <a:r>
              <a:rPr lang="en-US" sz="1200" kern="1200" dirty="0" smtClean="0">
                <a:solidFill>
                  <a:schemeClr val="tx1"/>
                </a:solidFill>
                <a:latin typeface="+mn-lt"/>
                <a:ea typeface="+mn-ea"/>
                <a:cs typeface="+mn-cs"/>
              </a:rPr>
              <a:t>In 2007 the Board focused in more specifically on health inequities</a:t>
            </a:r>
          </a:p>
          <a:p>
            <a:pPr lvl="0"/>
            <a:r>
              <a:rPr lang="en-US" sz="1200" kern="1200" dirty="0" smtClean="0">
                <a:solidFill>
                  <a:schemeClr val="tx1"/>
                </a:solidFill>
                <a:latin typeface="+mn-lt"/>
                <a:ea typeface="+mn-ea"/>
                <a:cs typeface="+mn-cs"/>
              </a:rPr>
              <a:t>In 2008, staff and board designed a 10 year initiative to work with PHA’s to become model health communities.</a:t>
            </a:r>
          </a:p>
          <a:p>
            <a:pPr lvl="0"/>
            <a:r>
              <a:rPr lang="en-US" sz="1200" kern="1200" dirty="0" smtClean="0">
                <a:solidFill>
                  <a:schemeClr val="tx1"/>
                </a:solidFill>
                <a:latin typeface="+mn-lt"/>
                <a:ea typeface="+mn-ea"/>
                <a:cs typeface="+mn-cs"/>
              </a:rPr>
              <a:t>I’ll be discussing this initiative today, where it’s at, what we’ve learned and what’s next</a:t>
            </a:r>
          </a:p>
          <a:p>
            <a:endParaRPr lang="en-US" dirty="0"/>
          </a:p>
        </p:txBody>
      </p:sp>
      <p:sp>
        <p:nvSpPr>
          <p:cNvPr id="4" name="Slide Number Placeholder 3"/>
          <p:cNvSpPr>
            <a:spLocks noGrp="1"/>
          </p:cNvSpPr>
          <p:nvPr>
            <p:ph type="sldNum" sz="quarter" idx="10"/>
          </p:nvPr>
        </p:nvSpPr>
        <p:spPr/>
        <p:txBody>
          <a:bodyPr/>
          <a:lstStyle/>
          <a:p>
            <a:fld id="{FC2AF8BC-8B44-4DC2-ABDA-0CC8A3EED1F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6E6DE-B13B-4E6D-B64B-34565572AAF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10422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E6DE-B13B-4E6D-B64B-34565572AAF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92547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E6DE-B13B-4E6D-B64B-34565572AAF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13276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114800"/>
          </a:xfrm>
          <a:effectLst>
            <a:innerShdw blurRad="63500" dist="50800" dir="18900000">
              <a:prstClr val="black">
                <a:alpha val="50000"/>
              </a:prstClr>
            </a:innerShdw>
          </a:effectLst>
          <a:scene3d>
            <a:camera prst="orthographicFront"/>
            <a:lightRig rig="threePt" dir="t"/>
          </a:scene3d>
          <a:sp3d>
            <a:bevelT w="114300" prst="artDeco"/>
            <a:bevelB/>
          </a:sp3d>
        </p:spPr>
        <p:txBody>
          <a:bodyPr/>
          <a:lstStyle>
            <a:lvl1pPr marL="236538" indent="-236538">
              <a:defRPr>
                <a:solidFill>
                  <a:srgbClr val="807A6E"/>
                </a:solidFill>
                <a:latin typeface="+mn-lt"/>
                <a:cs typeface="Arial" pitchFamily="34" charset="0"/>
              </a:defRPr>
            </a:lvl1pPr>
            <a:lvl2pPr>
              <a:defRPr>
                <a:solidFill>
                  <a:srgbClr val="807A6E"/>
                </a:solidFill>
                <a:latin typeface="+mn-lt"/>
                <a:cs typeface="Arial" pitchFamily="34" charset="0"/>
              </a:defRPr>
            </a:lvl2pPr>
            <a:lvl3pPr>
              <a:defRPr>
                <a:solidFill>
                  <a:srgbClr val="807A6E"/>
                </a:solidFill>
                <a:latin typeface="+mn-lt"/>
                <a:cs typeface="Arial" pitchFamily="34" charset="0"/>
              </a:defRPr>
            </a:lvl3pPr>
            <a:lvl4pPr>
              <a:defRPr>
                <a:solidFill>
                  <a:srgbClr val="807A6E"/>
                </a:solidFill>
                <a:latin typeface="+mn-lt"/>
                <a:cs typeface="Arial" pitchFamily="34" charset="0"/>
              </a:defRPr>
            </a:lvl4pPr>
            <a:lvl5pPr>
              <a:defRPr>
                <a:solidFill>
                  <a:srgbClr val="807A6E"/>
                </a:solidFill>
                <a:latin typeface="+mn-lt"/>
                <a:cs typeface="Arial" pitchFamily="34"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a:xfrm>
            <a:off x="609600" y="274638"/>
            <a:ext cx="10972800" cy="792162"/>
          </a:xfrm>
          <a:noFill/>
          <a:ln w="9525">
            <a:noFill/>
            <a:prstDash val="soli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a:lstStyle>
            <a:lvl1pPr algn="ctr">
              <a:defRPr baseline="0">
                <a:solidFill>
                  <a:schemeClr val="tx1">
                    <a:lumMod val="75000"/>
                    <a:lumOff val="25000"/>
                  </a:schemeClr>
                </a:solidFill>
                <a:latin typeface="Arial" pitchFamily="34" charset="0"/>
                <a:cs typeface="Arial" pitchFamily="34" charset="0"/>
              </a:defRPr>
            </a:lvl1pPr>
          </a:lstStyle>
          <a:p>
            <a:r>
              <a:rPr lang="en-AU" dirty="0" smtClean="0"/>
              <a:t>Click to edit Master title style</a:t>
            </a:r>
            <a:endParaRPr lang="en-US" dirty="0"/>
          </a:p>
        </p:txBody>
      </p:sp>
      <p:sp>
        <p:nvSpPr>
          <p:cNvPr id="9" name="TextBox 8"/>
          <p:cNvSpPr txBox="1"/>
          <p:nvPr userDrawn="1"/>
        </p:nvSpPr>
        <p:spPr>
          <a:xfrm>
            <a:off x="8839200" y="6324601"/>
            <a:ext cx="2641600" cy="246221"/>
          </a:xfrm>
          <a:prstGeom prst="rect">
            <a:avLst/>
          </a:prstGeom>
          <a:noFill/>
        </p:spPr>
        <p:txBody>
          <a:bodyPr wrap="square" rtlCol="0">
            <a:spAutoFit/>
          </a:bodyPr>
          <a:lstStyle/>
          <a:p>
            <a:pPr algn="r"/>
            <a:r>
              <a:rPr lang="en-US" sz="1000" dirty="0" smtClean="0">
                <a:solidFill>
                  <a:prstClr val="black">
                    <a:lumMod val="65000"/>
                    <a:lumOff val="35000"/>
                  </a:prstClr>
                </a:solidFill>
              </a:rPr>
              <a:t>© C.H.E.F. 2013</a:t>
            </a:r>
            <a:endParaRPr lang="en-US" sz="1000" dirty="0">
              <a:solidFill>
                <a:prstClr val="black">
                  <a:lumMod val="65000"/>
                  <a:lumOff val="35000"/>
                </a:prstClr>
              </a:solidFill>
            </a:endParaRPr>
          </a:p>
        </p:txBody>
      </p:sp>
      <p:sp>
        <p:nvSpPr>
          <p:cNvPr id="17" name="Flowchart: Process 16"/>
          <p:cNvSpPr/>
          <p:nvPr userDrawn="1"/>
        </p:nvSpPr>
        <p:spPr>
          <a:xfrm>
            <a:off x="0" y="1219200"/>
            <a:ext cx="12192000" cy="228600"/>
          </a:xfrm>
          <a:prstGeom prst="flowChartProcess">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A155"/>
              </a:solidFill>
            </a:endParaRPr>
          </a:p>
        </p:txBody>
      </p:sp>
      <p:pic>
        <p:nvPicPr>
          <p:cNvPr id="20" name="Picture 19" descr="CHEF logo color small.jpg"/>
          <p:cNvPicPr>
            <a:picLocks noChangeAspect="1"/>
          </p:cNvPicPr>
          <p:nvPr userDrawn="1"/>
        </p:nvPicPr>
        <p:blipFill>
          <a:blip r:embed="rId2" cstate="print"/>
          <a:stretch>
            <a:fillRect/>
          </a:stretch>
        </p:blipFill>
        <p:spPr>
          <a:xfrm>
            <a:off x="609600" y="5943601"/>
            <a:ext cx="2133600" cy="605631"/>
          </a:xfrm>
          <a:prstGeom prst="rect">
            <a:avLst/>
          </a:prstGeom>
        </p:spPr>
      </p:pic>
    </p:spTree>
    <p:extLst>
      <p:ext uri="{BB962C8B-B14F-4D97-AF65-F5344CB8AC3E}">
        <p14:creationId xmlns:p14="http://schemas.microsoft.com/office/powerpoint/2010/main" val="314580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17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24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41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83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24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65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7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6E6DE-B13B-4E6D-B64B-34565572AAF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64422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406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0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96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91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E6DE-B13B-4E6D-B64B-34565572AAFA}"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148655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6E6DE-B13B-4E6D-B64B-34565572AAF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336963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6E6DE-B13B-4E6D-B64B-34565572AAFA}" type="datetimeFigureOut">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89310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6E6DE-B13B-4E6D-B64B-34565572AAFA}" type="datetimeFigureOut">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184981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6E6DE-B13B-4E6D-B64B-34565572AAFA}" type="datetimeFigureOut">
              <a:rPr lang="en-US" smtClean="0"/>
              <a:t>9/8/2013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325469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E6DE-B13B-4E6D-B64B-34565572AAF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256315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E6DE-B13B-4E6D-B64B-34565572AAFA}"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2CC7-99CE-4634-88B2-67957B0C16CD}" type="slidenum">
              <a:rPr lang="en-US" smtClean="0"/>
              <a:t>‹#›</a:t>
            </a:fld>
            <a:endParaRPr lang="en-US"/>
          </a:p>
        </p:txBody>
      </p:sp>
    </p:spTree>
    <p:extLst>
      <p:ext uri="{BB962C8B-B14F-4D97-AF65-F5344CB8AC3E}">
        <p14:creationId xmlns:p14="http://schemas.microsoft.com/office/powerpoint/2010/main" val="36465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6E6DE-B13B-4E6D-B64B-34565572AAFA}" type="datetimeFigureOut">
              <a:rPr lang="en-US" smtClean="0"/>
              <a:t>9/8/2013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22CC7-99CE-4634-88B2-67957B0C16CD}" type="slidenum">
              <a:rPr lang="en-US" smtClean="0"/>
              <a:t>‹#›</a:t>
            </a:fld>
            <a:endParaRPr lang="en-US"/>
          </a:p>
        </p:txBody>
      </p:sp>
    </p:spTree>
    <p:extLst>
      <p:ext uri="{BB962C8B-B14F-4D97-AF65-F5344CB8AC3E}">
        <p14:creationId xmlns:p14="http://schemas.microsoft.com/office/powerpoint/2010/main" val="177580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E63F1-7CB8-428C-A0B7-6D9D02EE7618}" type="datetimeFigureOut">
              <a:rPr lang="en-US" smtClean="0">
                <a:solidFill>
                  <a:prstClr val="black">
                    <a:tint val="75000"/>
                  </a:prstClr>
                </a:solidFill>
              </a:rPr>
              <a:pPr/>
              <a:t>9/8/2013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35C0-EB6D-4DBB-B3ED-64D4820D6E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462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nessa.gaston@clark.wa.gov" TargetMode="External"/><Relationship Id="rId2" Type="http://schemas.openxmlformats.org/officeDocument/2006/relationships/hyperlink" Target="mailto:jrtph@comcast.net" TargetMode="External"/><Relationship Id="rId1" Type="http://schemas.openxmlformats.org/officeDocument/2006/relationships/slideLayout" Target="../slideLayouts/slideLayout2.xml"/><Relationship Id="rId4" Type="http://schemas.openxmlformats.org/officeDocument/2006/relationships/hyperlink" Target="mailto:melanieg@chef.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cid:6980093E-8F17-4C40-8567-0B4ACF264219@hsd1.wa.comcast.net."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Vanessa.gaston@clark.w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365126"/>
            <a:ext cx="11386868" cy="2171040"/>
          </a:xfrm>
        </p:spPr>
        <p:txBody>
          <a:bodyPr>
            <a:noAutofit/>
          </a:bodyPr>
          <a:lstStyle/>
          <a:p>
            <a:pPr algn="ctr"/>
            <a:r>
              <a:rPr lang="en-US" sz="4800" b="1" dirty="0"/>
              <a:t>Community Based Strategies to Address the Challenges of Reform</a:t>
            </a:r>
            <a:endParaRPr lang="en-US" sz="4800" dirty="0"/>
          </a:p>
        </p:txBody>
      </p:sp>
      <p:sp>
        <p:nvSpPr>
          <p:cNvPr id="3" name="Content Placeholder 2"/>
          <p:cNvSpPr>
            <a:spLocks noGrp="1"/>
          </p:cNvSpPr>
          <p:nvPr>
            <p:ph idx="1"/>
          </p:nvPr>
        </p:nvSpPr>
        <p:spPr>
          <a:xfrm>
            <a:off x="327804" y="2415396"/>
            <a:ext cx="11473132" cy="3761566"/>
          </a:xfrm>
        </p:spPr>
        <p:txBody>
          <a:bodyPr/>
          <a:lstStyle/>
          <a:p>
            <a:pPr lvl="1">
              <a:spcBef>
                <a:spcPts val="2400"/>
              </a:spcBef>
            </a:pPr>
            <a:endParaRPr lang="en-US" b="1" dirty="0" smtClean="0"/>
          </a:p>
          <a:p>
            <a:pPr lvl="1">
              <a:spcBef>
                <a:spcPts val="2400"/>
              </a:spcBef>
            </a:pPr>
            <a:r>
              <a:rPr lang="en-US" b="1" dirty="0" smtClean="0"/>
              <a:t>Jack </a:t>
            </a:r>
            <a:r>
              <a:rPr lang="en-US" b="1" dirty="0"/>
              <a:t>Thompson: </a:t>
            </a:r>
            <a:r>
              <a:rPr lang="en-US" dirty="0" smtClean="0"/>
              <a:t>Cedar Rivers Group </a:t>
            </a:r>
            <a:r>
              <a:rPr lang="en-US" u="sng" dirty="0">
                <a:hlinkClick r:id="rId2"/>
              </a:rPr>
              <a:t>jrtph@comcast.net</a:t>
            </a:r>
            <a:endParaRPr lang="en-US" dirty="0"/>
          </a:p>
          <a:p>
            <a:pPr lvl="1">
              <a:spcBef>
                <a:spcPts val="2400"/>
              </a:spcBef>
            </a:pPr>
            <a:r>
              <a:rPr lang="en-US" b="1" dirty="0"/>
              <a:t>Vanessa Gaston: </a:t>
            </a:r>
            <a:r>
              <a:rPr lang="en-US" dirty="0"/>
              <a:t>Director, Community Services of Clark </a:t>
            </a:r>
            <a:r>
              <a:rPr lang="en-US" dirty="0" smtClean="0"/>
              <a:t>County</a:t>
            </a:r>
            <a:br>
              <a:rPr lang="en-US" dirty="0" smtClean="0"/>
            </a:br>
            <a:r>
              <a:rPr lang="en-US" dirty="0" smtClean="0"/>
              <a:t>			  </a:t>
            </a:r>
            <a:r>
              <a:rPr lang="en-US" altLang="en-US" dirty="0" smtClean="0">
                <a:hlinkClick r:id="rId3"/>
              </a:rPr>
              <a:t>Vanessa.gaston@clark.wa.gov</a:t>
            </a:r>
            <a:endParaRPr lang="en-US" dirty="0"/>
          </a:p>
          <a:p>
            <a:pPr lvl="1">
              <a:spcBef>
                <a:spcPts val="2400"/>
              </a:spcBef>
            </a:pPr>
            <a:r>
              <a:rPr lang="en-US" b="1" dirty="0"/>
              <a:t>Melanie Gillespie:</a:t>
            </a:r>
            <a:r>
              <a:rPr lang="en-US" dirty="0"/>
              <a:t> Executive Director, Community Health Education </a:t>
            </a:r>
            <a:r>
              <a:rPr lang="en-US" dirty="0" smtClean="0"/>
              <a:t>Foundation</a:t>
            </a:r>
            <a:br>
              <a:rPr lang="en-US" dirty="0" smtClean="0"/>
            </a:br>
            <a:r>
              <a:rPr lang="en-US" dirty="0" smtClean="0"/>
              <a:t>			    </a:t>
            </a:r>
            <a:r>
              <a:rPr lang="en-US" dirty="0" smtClean="0">
                <a:hlinkClick r:id="rId4"/>
              </a:rPr>
              <a:t>melanieg@chef.org</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407726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ELC_map_for_survey__1363901551_209.210.238.30.jpg"/>
          <p:cNvPicPr/>
          <p:nvPr/>
        </p:nvPicPr>
        <p:blipFill>
          <a:blip r:embed="rId2" cstate="print"/>
          <a:stretch>
            <a:fillRect/>
          </a:stretch>
        </p:blipFill>
        <p:spPr>
          <a:xfrm>
            <a:off x="2458403" y="457200"/>
            <a:ext cx="7275195" cy="5943600"/>
          </a:xfrm>
          <a:prstGeom prst="rect">
            <a:avLst/>
          </a:prstGeom>
        </p:spPr>
      </p:pic>
    </p:spTree>
    <p:extLst>
      <p:ext uri="{BB962C8B-B14F-4D97-AF65-F5344CB8AC3E}">
        <p14:creationId xmlns:p14="http://schemas.microsoft.com/office/powerpoint/2010/main" val="306552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2800" y="6248400"/>
            <a:ext cx="10566400" cy="304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2800" y="1676400"/>
            <a:ext cx="10566400" cy="4572000"/>
          </a:xfrm>
          <a:prstGeom prst="rect">
            <a:avLst/>
          </a:prstGeom>
          <a:solidFill>
            <a:schemeClr val="accent3">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16000" y="2057400"/>
            <a:ext cx="10363200" cy="2514600"/>
          </a:xfrm>
        </p:spPr>
        <p:txBody>
          <a:bodyPr>
            <a:noAutofit/>
          </a:bodyPr>
          <a:lstStyle/>
          <a:p>
            <a:r>
              <a:rPr lang="en-US" sz="3600" b="1" i="1" dirty="0" smtClean="0">
                <a:solidFill>
                  <a:schemeClr val="accent6">
                    <a:lumMod val="75000"/>
                  </a:schemeClr>
                </a:solidFill>
              </a:rPr>
              <a:t>Place Based Health: </a:t>
            </a:r>
          </a:p>
          <a:p>
            <a:endParaRPr lang="en-US" sz="1400" b="1" i="1" dirty="0" smtClean="0">
              <a:solidFill>
                <a:srgbClr val="1B9D9A"/>
              </a:solidFill>
            </a:endParaRPr>
          </a:p>
          <a:p>
            <a:pPr>
              <a:spcBef>
                <a:spcPts val="0"/>
              </a:spcBef>
            </a:pPr>
            <a:r>
              <a:rPr lang="en-US" dirty="0" smtClean="0">
                <a:solidFill>
                  <a:schemeClr val="tx1"/>
                </a:solidFill>
              </a:rPr>
              <a:t>Building Healthy Communities </a:t>
            </a:r>
          </a:p>
          <a:p>
            <a:pPr>
              <a:spcBef>
                <a:spcPts val="0"/>
              </a:spcBef>
            </a:pPr>
            <a:r>
              <a:rPr lang="en-US" dirty="0" smtClean="0">
                <a:solidFill>
                  <a:schemeClr val="tx1"/>
                </a:solidFill>
              </a:rPr>
              <a:t>from the Ground UP!</a:t>
            </a:r>
          </a:p>
          <a:p>
            <a:pPr>
              <a:spcBef>
                <a:spcPts val="0"/>
              </a:spcBef>
            </a:pPr>
            <a:endParaRPr lang="en-US" sz="2800" dirty="0" smtClean="0">
              <a:solidFill>
                <a:schemeClr val="tx1">
                  <a:lumMod val="75000"/>
                  <a:lumOff val="25000"/>
                </a:schemeClr>
              </a:solidFill>
            </a:endParaRPr>
          </a:p>
          <a:p>
            <a:pPr>
              <a:spcBef>
                <a:spcPts val="0"/>
              </a:spcBef>
            </a:pPr>
            <a:endParaRPr lang="en-US" sz="2800" dirty="0" smtClean="0">
              <a:solidFill>
                <a:schemeClr val="tx1">
                  <a:lumMod val="75000"/>
                  <a:lumOff val="25000"/>
                </a:schemeClr>
              </a:solidFill>
            </a:endParaRPr>
          </a:p>
          <a:p>
            <a:pPr>
              <a:spcBef>
                <a:spcPts val="0"/>
              </a:spcBef>
            </a:pPr>
            <a:r>
              <a:rPr lang="en-US" sz="2000" dirty="0" smtClean="0">
                <a:solidFill>
                  <a:schemeClr val="tx1"/>
                </a:solidFill>
              </a:rPr>
              <a:t>Melanie Gillespie, MBA</a:t>
            </a:r>
          </a:p>
          <a:p>
            <a:pPr>
              <a:spcBef>
                <a:spcPts val="0"/>
              </a:spcBef>
            </a:pPr>
            <a:r>
              <a:rPr lang="en-US" sz="2000" dirty="0" smtClean="0">
                <a:solidFill>
                  <a:schemeClr val="tx1"/>
                </a:solidFill>
              </a:rPr>
              <a:t>Executive Director</a:t>
            </a:r>
          </a:p>
          <a:p>
            <a:pPr>
              <a:spcBef>
                <a:spcPts val="0"/>
              </a:spcBef>
            </a:pPr>
            <a:r>
              <a:rPr lang="en-US" sz="2000" dirty="0" smtClean="0">
                <a:solidFill>
                  <a:schemeClr val="tx1"/>
                </a:solidFill>
              </a:rPr>
              <a:t>melanieg@chef.org  l  206.832.1917</a:t>
            </a:r>
          </a:p>
        </p:txBody>
      </p:sp>
      <p:sp>
        <p:nvSpPr>
          <p:cNvPr id="6" name="Flowchart: Process 5"/>
          <p:cNvSpPr/>
          <p:nvPr/>
        </p:nvSpPr>
        <p:spPr>
          <a:xfrm>
            <a:off x="0" y="1447800"/>
            <a:ext cx="12192000" cy="228600"/>
          </a:xfrm>
          <a:prstGeom prst="flowChartProcess">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A155"/>
              </a:solidFill>
            </a:endParaRPr>
          </a:p>
        </p:txBody>
      </p:sp>
      <p:sp>
        <p:nvSpPr>
          <p:cNvPr id="8" name="TextBox 7"/>
          <p:cNvSpPr txBox="1"/>
          <p:nvPr/>
        </p:nvSpPr>
        <p:spPr>
          <a:xfrm>
            <a:off x="914400" y="6248403"/>
            <a:ext cx="3149600" cy="246221"/>
          </a:xfrm>
          <a:prstGeom prst="rect">
            <a:avLst/>
          </a:prstGeom>
          <a:noFill/>
        </p:spPr>
        <p:txBody>
          <a:bodyPr wrap="square" rtlCol="0">
            <a:spAutoFit/>
          </a:bodyPr>
          <a:lstStyle/>
          <a:p>
            <a:r>
              <a:rPr lang="en-US" sz="1000" dirty="0" smtClean="0">
                <a:solidFill>
                  <a:schemeClr val="tx1">
                    <a:lumMod val="65000"/>
                    <a:lumOff val="35000"/>
                  </a:schemeClr>
                </a:solidFill>
              </a:rPr>
              <a:t>© C.H.E.F. 2013</a:t>
            </a:r>
            <a:endParaRPr lang="en-US" sz="1000" dirty="0">
              <a:solidFill>
                <a:schemeClr val="tx1">
                  <a:lumMod val="65000"/>
                  <a:lumOff val="35000"/>
                </a:schemeClr>
              </a:solidFill>
            </a:endParaRPr>
          </a:p>
        </p:txBody>
      </p:sp>
      <p:pic>
        <p:nvPicPr>
          <p:cNvPr id="9" name="Picture 8" descr="CHEF logo color.jpg"/>
          <p:cNvPicPr>
            <a:picLocks noChangeAspect="1"/>
          </p:cNvPicPr>
          <p:nvPr/>
        </p:nvPicPr>
        <p:blipFill>
          <a:blip r:embed="rId3" cstate="print"/>
          <a:stretch>
            <a:fillRect/>
          </a:stretch>
        </p:blipFill>
        <p:spPr>
          <a:xfrm>
            <a:off x="1016000" y="228600"/>
            <a:ext cx="3759200" cy="993055"/>
          </a:xfrm>
          <a:prstGeom prst="rect">
            <a:avLst/>
          </a:prstGeom>
        </p:spPr>
      </p:pic>
    </p:spTree>
    <p:extLst>
      <p:ext uri="{BB962C8B-B14F-4D97-AF65-F5344CB8AC3E}">
        <p14:creationId xmlns:p14="http://schemas.microsoft.com/office/powerpoint/2010/main" val="195732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0" y="2057400"/>
            <a:ext cx="10363200" cy="2514600"/>
          </a:xfrm>
        </p:spPr>
        <p:txBody>
          <a:bodyPr>
            <a:normAutofit/>
          </a:bodyPr>
          <a:lstStyle/>
          <a:p>
            <a:endParaRPr lang="en-US" sz="2800" dirty="0" smtClean="0"/>
          </a:p>
          <a:p>
            <a:endParaRPr lang="en-US" sz="2800" dirty="0" smtClean="0">
              <a:solidFill>
                <a:schemeClr val="tx1">
                  <a:lumMod val="75000"/>
                  <a:lumOff val="25000"/>
                </a:schemeClr>
              </a:solidFill>
            </a:endParaRPr>
          </a:p>
          <a:p>
            <a:endParaRPr lang="en-US" sz="2800" dirty="0" smtClean="0">
              <a:solidFill>
                <a:schemeClr val="tx1">
                  <a:lumMod val="75000"/>
                  <a:lumOff val="25000"/>
                </a:schemeClr>
              </a:solidFill>
            </a:endParaRPr>
          </a:p>
        </p:txBody>
      </p:sp>
      <p:sp>
        <p:nvSpPr>
          <p:cNvPr id="6" name="Flowchart: Process 5"/>
          <p:cNvSpPr/>
          <p:nvPr/>
        </p:nvSpPr>
        <p:spPr>
          <a:xfrm>
            <a:off x="0" y="1447800"/>
            <a:ext cx="12192000" cy="228600"/>
          </a:xfrm>
          <a:prstGeom prst="flowChartProcess">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BA155"/>
              </a:solidFill>
            </a:endParaRPr>
          </a:p>
        </p:txBody>
      </p:sp>
      <p:pic>
        <p:nvPicPr>
          <p:cNvPr id="9" name="Picture 8" descr="CHEF logo color.jpg"/>
          <p:cNvPicPr>
            <a:picLocks noChangeAspect="1"/>
          </p:cNvPicPr>
          <p:nvPr/>
        </p:nvPicPr>
        <p:blipFill>
          <a:blip r:embed="rId3" cstate="print"/>
          <a:stretch>
            <a:fillRect/>
          </a:stretch>
        </p:blipFill>
        <p:spPr>
          <a:xfrm>
            <a:off x="1016000" y="228600"/>
            <a:ext cx="3759200" cy="993055"/>
          </a:xfrm>
          <a:prstGeom prst="rect">
            <a:avLst/>
          </a:prstGeom>
        </p:spPr>
      </p:pic>
      <p:pic>
        <p:nvPicPr>
          <p:cNvPr id="8" name="7c9eb8b4-9f3c-48b9-bde2-7e8619193573" descr="cid:6980093E-8F17-4C40-8567-0B4ACF264219@hsd1.wa.comcast.net."/>
          <p:cNvPicPr/>
          <p:nvPr/>
        </p:nvPicPr>
        <p:blipFill>
          <a:blip r:embed="rId4" r:link="rId5" cstate="print"/>
          <a:srcRect t="7500" b="13077"/>
          <a:stretch>
            <a:fillRect/>
          </a:stretch>
        </p:blipFill>
        <p:spPr bwMode="auto">
          <a:xfrm>
            <a:off x="3149600" y="1905000"/>
            <a:ext cx="5994400" cy="4495800"/>
          </a:xfrm>
          <a:prstGeom prst="rect">
            <a:avLst/>
          </a:prstGeom>
          <a:noFill/>
          <a:ln w="9525">
            <a:noFill/>
            <a:miter lim="800000"/>
            <a:headEnd/>
            <a:tailEnd/>
          </a:ln>
        </p:spPr>
      </p:pic>
    </p:spTree>
    <p:extLst>
      <p:ext uri="{BB962C8B-B14F-4D97-AF65-F5344CB8AC3E}">
        <p14:creationId xmlns:p14="http://schemas.microsoft.com/office/powerpoint/2010/main" val="3104885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8"/>
          <p:cNvSpPr>
            <a:spLocks noChangeArrowheads="1"/>
          </p:cNvSpPr>
          <p:nvPr/>
        </p:nvSpPr>
        <p:spPr bwMode="auto">
          <a:xfrm>
            <a:off x="1"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p:cNvPicPr>
            <a:picLocks noChangeAspect="1"/>
          </p:cNvPicPr>
          <p:nvPr/>
        </p:nvPicPr>
        <p:blipFill>
          <a:blip r:embed="rId2"/>
          <a:stretch>
            <a:fillRect/>
          </a:stretch>
        </p:blipFill>
        <p:spPr>
          <a:xfrm>
            <a:off x="1847852" y="166904"/>
            <a:ext cx="8505825" cy="6531509"/>
          </a:xfrm>
          <a:prstGeom prst="rect">
            <a:avLst/>
          </a:prstGeom>
        </p:spPr>
      </p:pic>
    </p:spTree>
    <p:extLst>
      <p:ext uri="{BB962C8B-B14F-4D97-AF65-F5344CB8AC3E}">
        <p14:creationId xmlns:p14="http://schemas.microsoft.com/office/powerpoint/2010/main" val="312255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8580"/>
          </a:xfrm>
        </p:spPr>
        <p:txBody>
          <a:bodyPr/>
          <a:lstStyle/>
          <a:p>
            <a:pPr algn="ctr"/>
            <a:r>
              <a:rPr lang="en-US" dirty="0" smtClean="0"/>
              <a:t>Community Health Workers</a:t>
            </a:r>
            <a:endParaRPr lang="en-US" dirty="0"/>
          </a:p>
        </p:txBody>
      </p:sp>
      <p:sp>
        <p:nvSpPr>
          <p:cNvPr id="4" name="Rectangle 2"/>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4" descr="http://www.bcbsmnfoundation.org/objects/Perspectives/Pg4%20graphic.jpg"/>
          <p:cNvPicPr>
            <a:picLocks noChangeAspect="1" noChangeArrowheads="1"/>
          </p:cNvPicPr>
          <p:nvPr/>
        </p:nvPicPr>
        <p:blipFill>
          <a:blip r:embed="rId2">
            <a:extLst>
              <a:ext uri="{28A0092B-C50C-407E-A947-70E740481C1C}">
                <a14:useLocalDpi xmlns:a14="http://schemas.microsoft.com/office/drawing/2010/main" val="0"/>
              </a:ext>
            </a:extLst>
          </a:blip>
          <a:srcRect l="3693" t="11995" r="8347" b="6216"/>
          <a:stretch>
            <a:fillRect/>
          </a:stretch>
        </p:blipFill>
        <p:spPr bwMode="auto">
          <a:xfrm>
            <a:off x="1946193" y="1283690"/>
            <a:ext cx="8299617" cy="5149434"/>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5011" y="6523111"/>
            <a:ext cx="3320140" cy="246221"/>
          </a:xfrm>
          <a:prstGeom prst="rect">
            <a:avLst/>
          </a:prstGeom>
        </p:spPr>
        <p:txBody>
          <a:bodyPr wrap="none">
            <a:spAutoFit/>
          </a:bodyPr>
          <a:lstStyle/>
          <a:p>
            <a:r>
              <a:rPr lang="en-US" sz="1000" dirty="0">
                <a:latin typeface="Calibri" panose="020F0502020204030204" pitchFamily="34" charset="0"/>
                <a:ea typeface="Times New Roman" panose="02020603050405020304" pitchFamily="18" charset="0"/>
                <a:cs typeface="Tahoma" panose="020B0604030504040204" pitchFamily="34" charset="0"/>
              </a:rPr>
              <a:t>Source: Blue Cross and Blue Shield of Minnesota Foundation</a:t>
            </a:r>
            <a:endParaRPr lang="en-US" sz="1000" dirty="0">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72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2800" y="1371600"/>
            <a:ext cx="10566400" cy="5334000"/>
          </a:xfrm>
          <a:prstGeom prst="rect">
            <a:avLst/>
          </a:prstGeom>
          <a:solidFill>
            <a:schemeClr val="accent3">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EF logo color.jpg"/>
          <p:cNvPicPr>
            <a:picLocks noChangeAspect="1"/>
          </p:cNvPicPr>
          <p:nvPr/>
        </p:nvPicPr>
        <p:blipFill>
          <a:blip r:embed="rId3" cstate="print"/>
          <a:stretch>
            <a:fillRect/>
          </a:stretch>
        </p:blipFill>
        <p:spPr>
          <a:xfrm>
            <a:off x="1016000" y="228600"/>
            <a:ext cx="3759200" cy="993055"/>
          </a:xfrm>
          <a:prstGeom prst="rect">
            <a:avLst/>
          </a:prstGeom>
        </p:spPr>
      </p:pic>
      <p:sp>
        <p:nvSpPr>
          <p:cNvPr id="14" name="TextBox 13"/>
          <p:cNvSpPr txBox="1"/>
          <p:nvPr/>
        </p:nvSpPr>
        <p:spPr>
          <a:xfrm>
            <a:off x="1016000" y="1447802"/>
            <a:ext cx="10261600" cy="2585323"/>
          </a:xfrm>
          <a:prstGeom prst="rect">
            <a:avLst/>
          </a:prstGeom>
          <a:noFill/>
        </p:spPr>
        <p:txBody>
          <a:bodyPr wrap="square" rtlCol="0">
            <a:spAutoFit/>
          </a:bodyPr>
          <a:lstStyle/>
          <a:p>
            <a:pPr algn="ctr"/>
            <a:r>
              <a:rPr lang="en-US" sz="1600" b="1" dirty="0" smtClean="0">
                <a:ea typeface="Calibri"/>
                <a:cs typeface="Times New Roman"/>
              </a:rPr>
              <a:t>Community Health Workers in Low Income Housing Communities</a:t>
            </a:r>
            <a:endParaRPr lang="en-US" sz="1600" dirty="0" smtClean="0">
              <a:ea typeface="Calibri"/>
              <a:cs typeface="Times New Roman"/>
            </a:endParaRPr>
          </a:p>
          <a:p>
            <a:pPr marL="342900" marR="0" lvl="0" indent="-342900">
              <a:spcBef>
                <a:spcPts val="900"/>
              </a:spcBef>
              <a:spcAft>
                <a:spcPts val="0"/>
              </a:spcAft>
              <a:buFont typeface="Symbol"/>
              <a:buChar char=""/>
            </a:pPr>
            <a:r>
              <a:rPr lang="en-US" sz="1400" dirty="0" smtClean="0">
                <a:ea typeface="Calibri"/>
                <a:cs typeface="Times New Roman"/>
              </a:rPr>
              <a:t>The community health worker model is a well-tested program that works.</a:t>
            </a:r>
          </a:p>
          <a:p>
            <a:pPr marL="342900" marR="0" lvl="0" indent="-342900">
              <a:spcBef>
                <a:spcPts val="900"/>
              </a:spcBef>
              <a:spcAft>
                <a:spcPts val="0"/>
              </a:spcAft>
              <a:buFont typeface="Symbol"/>
              <a:buChar char=""/>
            </a:pPr>
            <a:r>
              <a:rPr lang="en-US" sz="1400" dirty="0" smtClean="0">
                <a:ea typeface="Calibri"/>
                <a:cs typeface="Times New Roman"/>
              </a:rPr>
              <a:t>We hire a trusted member of the community to act as a “Coach” who facilitates health promotion, disease prevention, and community development initiatives in their community.</a:t>
            </a:r>
          </a:p>
          <a:p>
            <a:pPr marL="342900" marR="0" lvl="0" indent="-342900">
              <a:spcBef>
                <a:spcPts val="900"/>
              </a:spcBef>
              <a:spcAft>
                <a:spcPts val="0"/>
              </a:spcAft>
              <a:buFont typeface="Symbol"/>
              <a:buChar char=""/>
            </a:pPr>
            <a:r>
              <a:rPr lang="en-US" sz="1400" dirty="0" smtClean="0">
                <a:ea typeface="Calibri"/>
                <a:cs typeface="Times New Roman"/>
              </a:rPr>
              <a:t>Community health workers stimulate grassroots health improvement efforts like community gardens, community kitchens, walking programs, and smoke free policies in public housing.</a:t>
            </a:r>
          </a:p>
          <a:p>
            <a:pPr marL="342900" marR="0" lvl="0" indent="-342900">
              <a:spcBef>
                <a:spcPts val="900"/>
              </a:spcBef>
              <a:spcAft>
                <a:spcPts val="0"/>
              </a:spcAft>
              <a:buFont typeface="Symbol"/>
              <a:buChar char=""/>
            </a:pPr>
            <a:r>
              <a:rPr lang="en-US" sz="1400" dirty="0" smtClean="0">
                <a:ea typeface="Calibri"/>
                <a:cs typeface="Times New Roman"/>
              </a:rPr>
              <a:t>Community health workers also provide an </a:t>
            </a:r>
            <a:r>
              <a:rPr lang="en-US" sz="1400" dirty="0" err="1" smtClean="0">
                <a:ea typeface="Calibri"/>
                <a:cs typeface="Times New Roman"/>
              </a:rPr>
              <a:t>entré</a:t>
            </a:r>
            <a:r>
              <a:rPr lang="en-US" sz="1400" dirty="0" smtClean="0">
                <a:ea typeface="Calibri"/>
                <a:cs typeface="Times New Roman"/>
              </a:rPr>
              <a:t> into the community for a wide variety of other programs and initiatives (e.g. school health, immunization, cancer screening, medical home)</a:t>
            </a:r>
          </a:p>
          <a:p>
            <a:endParaRPr lang="en-US" dirty="0"/>
          </a:p>
        </p:txBody>
      </p:sp>
      <p:graphicFrame>
        <p:nvGraphicFramePr>
          <p:cNvPr id="15" name="D 1"/>
          <p:cNvGraphicFramePr/>
          <p:nvPr/>
        </p:nvGraphicFramePr>
        <p:xfrm>
          <a:off x="2032002" y="3886200"/>
          <a:ext cx="7983220" cy="2762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5732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nvGraphicFramePr>
        <p:xfrm>
          <a:off x="406400" y="914400"/>
          <a:ext cx="11480800" cy="573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1828800" y="228600"/>
            <a:ext cx="9245600" cy="369332"/>
          </a:xfrm>
          <a:prstGeom prst="rect">
            <a:avLst/>
          </a:prstGeom>
          <a:noFill/>
        </p:spPr>
        <p:txBody>
          <a:bodyPr wrap="square" rtlCol="0">
            <a:spAutoFit/>
          </a:bodyPr>
          <a:lstStyle/>
          <a:p>
            <a:r>
              <a:rPr lang="en-US" b="1" dirty="0" smtClean="0">
                <a:solidFill>
                  <a:prstClr val="black"/>
                </a:solidFill>
              </a:rPr>
              <a:t>CHEF’s Model for Community Health Workers in Affordable Housing</a:t>
            </a:r>
            <a:endParaRPr lang="en-US" b="1" dirty="0">
              <a:solidFill>
                <a:prstClr val="black"/>
              </a:solidFill>
            </a:endParaRPr>
          </a:p>
        </p:txBody>
      </p:sp>
    </p:spTree>
    <p:extLst>
      <p:ext uri="{BB962C8B-B14F-4D97-AF65-F5344CB8AC3E}">
        <p14:creationId xmlns:p14="http://schemas.microsoft.com/office/powerpoint/2010/main" val="4150693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White Paper Recommendation: CHW Task Force for State</a:t>
            </a:r>
            <a:endParaRPr lang="en-US" sz="2800" dirty="0"/>
          </a:p>
        </p:txBody>
      </p:sp>
      <p:sp>
        <p:nvSpPr>
          <p:cNvPr id="3" name="Content Placeholder 2"/>
          <p:cNvSpPr>
            <a:spLocks noGrp="1"/>
          </p:cNvSpPr>
          <p:nvPr>
            <p:ph idx="1"/>
          </p:nvPr>
        </p:nvSpPr>
        <p:spPr>
          <a:xfrm>
            <a:off x="838200" y="1449238"/>
            <a:ext cx="10515600" cy="4727725"/>
          </a:xfrm>
        </p:spPr>
        <p:txBody>
          <a:bodyPr>
            <a:normAutofit fontScale="70000" lnSpcReduction="20000"/>
          </a:bodyPr>
          <a:lstStyle/>
          <a:p>
            <a:pPr marL="0" indent="0">
              <a:spcAft>
                <a:spcPts val="1800"/>
              </a:spcAft>
              <a:buNone/>
            </a:pPr>
            <a:r>
              <a:rPr lang="en-US" b="1" dirty="0"/>
              <a:t>Task Force Responsibilities and Questions to Consider: </a:t>
            </a:r>
          </a:p>
          <a:p>
            <a:r>
              <a:rPr lang="en-US" dirty="0"/>
              <a:t>1. Define CHW scope of practice: What are CHW roles? What activities can they perform? What skills are required? </a:t>
            </a:r>
          </a:p>
          <a:p>
            <a:endParaRPr lang="en-US" dirty="0"/>
          </a:p>
          <a:p>
            <a:r>
              <a:rPr lang="en-US" dirty="0"/>
              <a:t>2. Define training standards: What is the optimal training methodology, development, and delivery? Who should provide training? What is the core content? Should specialized training be provided to address specific diseases or levels of practice? How can training be effective yet also honor the CHW tradition and not create barriers to workforce entry? </a:t>
            </a:r>
          </a:p>
          <a:p>
            <a:endParaRPr lang="en-US" dirty="0"/>
          </a:p>
          <a:p>
            <a:r>
              <a:rPr lang="en-US" dirty="0"/>
              <a:t>3. Identify stable financing models for CHWs: What is the business case for CHWs? What outcome or performance measures should be used to fairly assess their work and value? What are the feasible funding sources? </a:t>
            </a:r>
          </a:p>
          <a:p>
            <a:pPr marL="0" indent="0">
              <a:buNone/>
            </a:pPr>
            <a:endParaRPr lang="en-US" dirty="0"/>
          </a:p>
          <a:p>
            <a:pPr marL="0" indent="0">
              <a:buNone/>
            </a:pPr>
            <a:r>
              <a:rPr lang="en-US" dirty="0"/>
              <a:t>If we are to achieve Washington State’s goals of improving individual and population health and reducing health care costs, then we must support, develop, and utilize the CHW workforce now. </a:t>
            </a:r>
          </a:p>
        </p:txBody>
      </p:sp>
    </p:spTree>
    <p:extLst>
      <p:ext uri="{BB962C8B-B14F-4D97-AF65-F5344CB8AC3E}">
        <p14:creationId xmlns:p14="http://schemas.microsoft.com/office/powerpoint/2010/main" val="279751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914400" y="2130428"/>
            <a:ext cx="10363200" cy="2136775"/>
          </a:xfrm>
        </p:spPr>
        <p:txBody>
          <a:bodyPr>
            <a:normAutofit fontScale="90000"/>
          </a:bodyPr>
          <a:lstStyle/>
          <a:p>
            <a:r>
              <a:rPr lang="en-US" altLang="en-US" smtClean="0"/>
              <a:t>Southwest Washington Regional Health Alliance (RHA)</a:t>
            </a:r>
            <a:br>
              <a:rPr lang="en-US" altLang="en-US" smtClean="0"/>
            </a:br>
            <a:endParaRPr lang="en-US" altLang="en-US" smtClean="0"/>
          </a:p>
        </p:txBody>
      </p:sp>
    </p:spTree>
    <p:extLst>
      <p:ext uri="{BB962C8B-B14F-4D97-AF65-F5344CB8AC3E}">
        <p14:creationId xmlns:p14="http://schemas.microsoft.com/office/powerpoint/2010/main" val="336416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3284" y="990600"/>
            <a:ext cx="4978400" cy="5334000"/>
          </a:xfrm>
        </p:spPr>
        <p:txBody>
          <a:bodyPr/>
          <a:lstStyle/>
          <a:p>
            <a:pPr eaLnBrk="1" hangingPunct="1"/>
            <a:r>
              <a:rPr lang="en-US" altLang="en-US" sz="2800" smtClean="0"/>
              <a:t>Two-Part Idea started Sept 2010:</a:t>
            </a:r>
          </a:p>
          <a:p>
            <a:pPr lvl="1" eaLnBrk="1" hangingPunct="1"/>
            <a:r>
              <a:rPr lang="en-US" altLang="en-US" sz="2500" smtClean="0"/>
              <a:t>A Regional Health Alliance to organize the payors/funders to create a supportive payment and regulatory system</a:t>
            </a:r>
          </a:p>
          <a:p>
            <a:pPr lvl="1" eaLnBrk="1" hangingPunct="1"/>
            <a:r>
              <a:rPr lang="en-US" altLang="en-US" sz="2500" smtClean="0"/>
              <a:t>In order to support organizing the delivery system into accountable systems of care</a:t>
            </a:r>
          </a:p>
        </p:txBody>
      </p:sp>
      <p:sp>
        <p:nvSpPr>
          <p:cNvPr id="2" name="Slide Number Placeholder 1"/>
          <p:cNvSpPr>
            <a:spLocks noGrp="1"/>
          </p:cNvSpPr>
          <p:nvPr>
            <p:ph type="sldNum" sz="quarter" idx="12"/>
          </p:nvPr>
        </p:nvSpPr>
        <p:spPr>
          <a:xfrm>
            <a:off x="9042400" y="6408741"/>
            <a:ext cx="2844800" cy="365125"/>
          </a:xfrm>
        </p:spPr>
        <p:txBody>
          <a:bodyPr/>
          <a:lstStyle/>
          <a:p>
            <a:pPr>
              <a:defRPr/>
            </a:pPr>
            <a:fld id="{D353556C-2A3F-41FD-A079-A9C67AB365E0}" type="slidenum">
              <a:rPr lang="en-US" smtClean="0"/>
              <a:pPr>
                <a:defRPr/>
              </a:pPr>
              <a:t>19</a:t>
            </a:fld>
            <a:endParaRPr lang="en-US" dirty="0"/>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2" y="228600"/>
            <a:ext cx="6481233"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Social Determinants Of Health and Community Strategies for Health</a:t>
            </a:r>
            <a:endParaRPr lang="en-US" b="1" dirty="0"/>
          </a:p>
        </p:txBody>
      </p:sp>
      <p:sp>
        <p:nvSpPr>
          <p:cNvPr id="3" name="Subtitle 2"/>
          <p:cNvSpPr>
            <a:spLocks noGrp="1"/>
          </p:cNvSpPr>
          <p:nvPr>
            <p:ph type="subTitle" idx="1"/>
          </p:nvPr>
        </p:nvSpPr>
        <p:spPr/>
        <p:txBody>
          <a:bodyPr/>
          <a:lstStyle/>
          <a:p>
            <a:endParaRPr lang="en-US" dirty="0" smtClean="0"/>
          </a:p>
          <a:p>
            <a:r>
              <a:rPr lang="en-US" dirty="0" smtClean="0"/>
              <a:t>JACK THOMPSON</a:t>
            </a:r>
          </a:p>
          <a:p>
            <a:r>
              <a:rPr lang="en-US" i="1" dirty="0" smtClean="0"/>
              <a:t>Cedar River Group</a:t>
            </a:r>
            <a:endParaRPr lang="en-US" i="1" dirty="0"/>
          </a:p>
        </p:txBody>
      </p:sp>
    </p:spTree>
    <p:extLst>
      <p:ext uri="{BB962C8B-B14F-4D97-AF65-F5344CB8AC3E}">
        <p14:creationId xmlns:p14="http://schemas.microsoft.com/office/powerpoint/2010/main" val="2853645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06400" y="228600"/>
            <a:ext cx="5384800" cy="730250"/>
          </a:xfrm>
        </p:spPr>
        <p:txBody>
          <a:bodyPr/>
          <a:lstStyle/>
          <a:p>
            <a:pPr eaLnBrk="1" hangingPunct="1"/>
            <a:r>
              <a:rPr lang="en-US" altLang="en-US" sz="3600" smtClean="0">
                <a:ea typeface="ＭＳ Ｐゴシック" pitchFamily="34" charset="-128"/>
              </a:rPr>
              <a:t>Key RHA Tasks</a:t>
            </a:r>
          </a:p>
        </p:txBody>
      </p:sp>
      <p:sp>
        <p:nvSpPr>
          <p:cNvPr id="4099" name="Content Placeholder 2"/>
          <p:cNvSpPr>
            <a:spLocks noGrp="1"/>
          </p:cNvSpPr>
          <p:nvPr>
            <p:ph idx="1"/>
          </p:nvPr>
        </p:nvSpPr>
        <p:spPr>
          <a:xfrm>
            <a:off x="304800" y="917576"/>
            <a:ext cx="6096000" cy="5788025"/>
          </a:xfrm>
        </p:spPr>
        <p:txBody>
          <a:bodyPr/>
          <a:lstStyle/>
          <a:p>
            <a:pPr marL="457200" indent="-457200" eaLnBrk="1" hangingPunct="1">
              <a:spcBef>
                <a:spcPct val="0"/>
              </a:spcBef>
              <a:buFont typeface="Calibri" pitchFamily="34" charset="0"/>
              <a:buAutoNum type="arabicPeriod"/>
            </a:pPr>
            <a:r>
              <a:rPr lang="en-US" altLang="en-US" sz="2200" smtClean="0"/>
              <a:t>Community-wide needs assessment and improvement plan</a:t>
            </a:r>
          </a:p>
          <a:p>
            <a:pPr marL="457200" indent="-457200" eaLnBrk="1" hangingPunct="1">
              <a:spcBef>
                <a:spcPct val="0"/>
              </a:spcBef>
              <a:buFont typeface="Calibri" pitchFamily="34" charset="0"/>
              <a:buAutoNum type="arabicPeriod"/>
            </a:pPr>
            <a:r>
              <a:rPr lang="en-US" altLang="en-US" sz="2200" smtClean="0"/>
              <a:t>Multi-Payer “virtual” budget development</a:t>
            </a:r>
          </a:p>
          <a:p>
            <a:pPr marL="457200" indent="-457200" eaLnBrk="1" hangingPunct="1">
              <a:spcBef>
                <a:spcPct val="0"/>
              </a:spcBef>
              <a:buFont typeface="Calibri" pitchFamily="34" charset="0"/>
              <a:buAutoNum type="arabicPeriod"/>
            </a:pPr>
            <a:r>
              <a:rPr lang="en-US" altLang="en-US" sz="2200" smtClean="0"/>
              <a:t>Community health improvement projects/hot spotting</a:t>
            </a:r>
          </a:p>
          <a:p>
            <a:pPr marL="457200" indent="-457200" eaLnBrk="1" hangingPunct="1">
              <a:spcBef>
                <a:spcPct val="0"/>
              </a:spcBef>
              <a:buFont typeface="Calibri" pitchFamily="34" charset="0"/>
              <a:buAutoNum type="arabicPeriod"/>
            </a:pPr>
            <a:r>
              <a:rPr lang="en-US" altLang="en-US" sz="2200" smtClean="0"/>
              <a:t>Multi-Payer payment, contracting, and performance measure models</a:t>
            </a:r>
          </a:p>
          <a:p>
            <a:pPr marL="457200" indent="-457200" eaLnBrk="1" hangingPunct="1">
              <a:spcBef>
                <a:spcPct val="0"/>
              </a:spcBef>
              <a:buFont typeface="Calibri" pitchFamily="34" charset="0"/>
              <a:buAutoNum type="arabicPeriod"/>
            </a:pPr>
            <a:r>
              <a:rPr lang="en-US" altLang="en-US" sz="2200" smtClean="0"/>
              <a:t>Person-Centered Healthcare Home development support</a:t>
            </a:r>
          </a:p>
          <a:p>
            <a:pPr marL="457200" indent="-457200" eaLnBrk="1" hangingPunct="1">
              <a:spcBef>
                <a:spcPct val="0"/>
              </a:spcBef>
              <a:buFont typeface="Calibri" pitchFamily="34" charset="0"/>
              <a:buAutoNum type="arabicPeriod"/>
            </a:pPr>
            <a:r>
              <a:rPr lang="en-US" altLang="en-US" sz="2200" smtClean="0"/>
              <a:t>Local ACO development support</a:t>
            </a:r>
          </a:p>
          <a:p>
            <a:pPr marL="457200" indent="-457200" eaLnBrk="1" hangingPunct="1">
              <a:spcBef>
                <a:spcPct val="0"/>
              </a:spcBef>
              <a:buFont typeface="Calibri" pitchFamily="34" charset="0"/>
              <a:buAutoNum type="arabicPeriod"/>
            </a:pPr>
            <a:r>
              <a:rPr lang="en-US" altLang="en-US" sz="2200" smtClean="0"/>
              <a:t>Support Patient Registry, EHR, Health Information Exchange development</a:t>
            </a:r>
          </a:p>
          <a:p>
            <a:pPr marL="457200" indent="-457200" eaLnBrk="1" hangingPunct="1">
              <a:spcBef>
                <a:spcPct val="0"/>
              </a:spcBef>
              <a:buFont typeface="Calibri" pitchFamily="34" charset="0"/>
              <a:buAutoNum type="arabicPeriod"/>
            </a:pPr>
            <a:r>
              <a:rPr lang="en-US" altLang="en-US" sz="2200" smtClean="0"/>
              <a:t>Community-wide performance measurement</a:t>
            </a:r>
          </a:p>
        </p:txBody>
      </p:sp>
      <p:sp>
        <p:nvSpPr>
          <p:cNvPr id="2" name="Slide Number Placeholder 1"/>
          <p:cNvSpPr>
            <a:spLocks noGrp="1"/>
          </p:cNvSpPr>
          <p:nvPr>
            <p:ph type="sldNum" sz="quarter" idx="12"/>
          </p:nvPr>
        </p:nvSpPr>
        <p:spPr/>
        <p:txBody>
          <a:bodyPr/>
          <a:lstStyle/>
          <a:p>
            <a:pPr>
              <a:defRPr/>
            </a:pPr>
            <a:fld id="{AA6307C6-9B07-44E3-8A28-B1DF5CC062C1}" type="slidenum">
              <a:rPr lang="en-US" smtClean="0"/>
              <a:pPr>
                <a:defRPr/>
              </a:pPr>
              <a:t>20</a:t>
            </a:fld>
            <a:endParaRPr lang="en-US" dirty="0"/>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838200"/>
            <a:ext cx="5454651"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8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04800" y="1066800"/>
            <a:ext cx="12192000" cy="1143000"/>
          </a:xfrm>
        </p:spPr>
        <p:txBody>
          <a:bodyPr>
            <a:normAutofit fontScale="90000"/>
          </a:bodyPr>
          <a:lstStyle/>
          <a:p>
            <a:r>
              <a:rPr lang="en-US" altLang="en-US" sz="4000" smtClean="0">
                <a:latin typeface="Times New Roman" pitchFamily="18" charset="0"/>
              </a:rPr>
              <a:t/>
            </a:r>
            <a:br>
              <a:rPr lang="en-US" altLang="en-US" sz="4000" smtClean="0">
                <a:latin typeface="Times New Roman" pitchFamily="18" charset="0"/>
              </a:rPr>
            </a:br>
            <a:r>
              <a:rPr lang="en-US" altLang="en-US" sz="3600" b="1" smtClean="0"/>
              <a:t>RHA Partners</a:t>
            </a:r>
            <a:br>
              <a:rPr lang="en-US" altLang="en-US" sz="3600" b="1" smtClean="0"/>
            </a:br>
            <a:r>
              <a:rPr lang="en-US" altLang="en-US" sz="2800" smtClean="0"/>
              <a:t>Project Consultant – Wilson Strategic Communications</a:t>
            </a:r>
            <a:r>
              <a:rPr lang="en-US" altLang="en-US" sz="3200" smtClean="0"/>
              <a:t/>
            </a:r>
            <a:br>
              <a:rPr lang="en-US" altLang="en-US" sz="3200" smtClean="0"/>
            </a:br>
            <a:r>
              <a:rPr lang="en-US" altLang="ja-JP" sz="2000" smtClean="0">
                <a:latin typeface="Times New Roman" pitchFamily="18" charset="0"/>
              </a:rPr>
              <a:t/>
            </a:r>
            <a:br>
              <a:rPr lang="en-US" altLang="ja-JP" sz="2000" smtClean="0">
                <a:latin typeface="Times New Roman" pitchFamily="18" charset="0"/>
              </a:rPr>
            </a:br>
            <a:r>
              <a:rPr lang="en-US" altLang="en-US" sz="4000" smtClean="0"/>
              <a:t/>
            </a:r>
            <a:br>
              <a:rPr lang="en-US" altLang="en-US" sz="4000" smtClean="0"/>
            </a:br>
            <a:endParaRPr lang="en-US" altLang="en-US" sz="4000" smtClean="0"/>
          </a:p>
        </p:txBody>
      </p:sp>
      <p:sp>
        <p:nvSpPr>
          <p:cNvPr id="4" name="Slide Number Placeholder 3"/>
          <p:cNvSpPr txBox="1">
            <a:spLocks noGrp="1"/>
          </p:cNvSpPr>
          <p:nvPr/>
        </p:nvSpPr>
        <p:spPr>
          <a:xfrm>
            <a:off x="8737600" y="6356353"/>
            <a:ext cx="2844800" cy="365125"/>
          </a:xfrm>
          <a:prstGeom prst="rect">
            <a:avLst/>
          </a:prstGeom>
          <a:noFill/>
        </p:spPr>
        <p:txBody>
          <a:bodyPr anchor="ctr"/>
          <a:lstStyle/>
          <a:p>
            <a:pPr algn="r">
              <a:defRPr/>
            </a:pPr>
            <a:fld id="{270BA304-0DD3-47C6-8011-509A2BFBABD9}" type="slidenum">
              <a:rPr lang="en-US" sz="1200">
                <a:solidFill>
                  <a:schemeClr val="tx1">
                    <a:tint val="75000"/>
                  </a:schemeClr>
                </a:solidFill>
                <a:latin typeface="Arial" pitchFamily="34" charset="0"/>
                <a:ea typeface="ヒラギノ角ゴ Pro W3" pitchFamily="1" charset="-128"/>
              </a:rPr>
              <a:pPr algn="r">
                <a:defRPr/>
              </a:pPr>
              <a:t>21</a:t>
            </a:fld>
            <a:endParaRPr lang="en-US" sz="1200" dirty="0">
              <a:solidFill>
                <a:schemeClr val="tx1">
                  <a:tint val="75000"/>
                </a:schemeClr>
              </a:solidFill>
              <a:latin typeface="Arial" pitchFamily="34" charset="0"/>
              <a:ea typeface="ヒラギノ角ゴ Pro W3" pitchFamily="1" charset="-128"/>
            </a:endParaRPr>
          </a:p>
        </p:txBody>
      </p:sp>
      <p:sp>
        <p:nvSpPr>
          <p:cNvPr id="5124" name="Rectangle 4"/>
          <p:cNvSpPr>
            <a:spLocks noChangeArrowheads="1"/>
          </p:cNvSpPr>
          <p:nvPr/>
        </p:nvSpPr>
        <p:spPr bwMode="auto">
          <a:xfrm>
            <a:off x="914400" y="2022078"/>
            <a:ext cx="10668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endParaRPr lang="en-US" altLang="en-US" sz="1600"/>
          </a:p>
          <a:p>
            <a:pPr marL="457200" indent="-457200">
              <a:buFontTx/>
              <a:buChar char="•"/>
            </a:pPr>
            <a:r>
              <a:rPr lang="en-US" altLang="ja-JP">
                <a:latin typeface="Calibri" pitchFamily="34" charset="0"/>
              </a:rPr>
              <a:t>FQHCs, Free Clinics &amp; Rural Health </a:t>
            </a:r>
            <a:r>
              <a:rPr lang="en-US" altLang="ja-JP" sz="2000">
                <a:latin typeface="Calibri" pitchFamily="34" charset="0"/>
              </a:rPr>
              <a:t>Clinics</a:t>
            </a:r>
            <a:r>
              <a:rPr lang="en-US" altLang="ja-JP">
                <a:latin typeface="Calibri" pitchFamily="34" charset="0"/>
              </a:rPr>
              <a:t> </a:t>
            </a:r>
          </a:p>
          <a:p>
            <a:pPr marL="457200" indent="-457200">
              <a:buFontTx/>
              <a:buChar char="•"/>
            </a:pPr>
            <a:r>
              <a:rPr lang="en-US" altLang="ja-JP">
                <a:latin typeface="Calibri" pitchFamily="34" charset="0"/>
              </a:rPr>
              <a:t>County Public Health </a:t>
            </a:r>
          </a:p>
          <a:p>
            <a:pPr marL="457200" indent="-457200">
              <a:buFontTx/>
              <a:buChar char="•"/>
            </a:pPr>
            <a:r>
              <a:rPr lang="en-US" altLang="ja-JP">
                <a:latin typeface="Calibri" pitchFamily="34" charset="0"/>
              </a:rPr>
              <a:t>County Human Services </a:t>
            </a:r>
          </a:p>
          <a:p>
            <a:pPr marL="457200" indent="-457200">
              <a:buFontTx/>
              <a:buChar char="•"/>
            </a:pPr>
            <a:r>
              <a:rPr lang="en-US" altLang="ja-JP">
                <a:latin typeface="Calibri" pitchFamily="34" charset="0"/>
              </a:rPr>
              <a:t>SW Area Aging and Disability </a:t>
            </a:r>
          </a:p>
          <a:p>
            <a:pPr marL="457200" indent="-457200">
              <a:buFontTx/>
              <a:buChar char="•"/>
            </a:pPr>
            <a:r>
              <a:rPr lang="en-US" altLang="ja-JP">
                <a:latin typeface="Calibri" pitchFamily="34" charset="0"/>
              </a:rPr>
              <a:t>Hospitals/health systems</a:t>
            </a:r>
          </a:p>
          <a:p>
            <a:pPr marL="457200" indent="-457200">
              <a:buFontTx/>
              <a:buChar char="•"/>
            </a:pPr>
            <a:r>
              <a:rPr lang="en-US" altLang="ja-JP">
                <a:latin typeface="Calibri" pitchFamily="34" charset="0"/>
              </a:rPr>
              <a:t>Medicaid Health plans </a:t>
            </a:r>
          </a:p>
          <a:p>
            <a:pPr marL="457200" indent="-457200">
              <a:buFontTx/>
              <a:buChar char="•"/>
            </a:pPr>
            <a:r>
              <a:rPr lang="en-US" altLang="ja-JP">
                <a:latin typeface="Calibri" pitchFamily="34" charset="0"/>
              </a:rPr>
              <a:t>Cowlitz Indian Tribe </a:t>
            </a:r>
          </a:p>
          <a:p>
            <a:pPr marL="457200" indent="-457200">
              <a:buFontTx/>
              <a:buChar char="•"/>
            </a:pPr>
            <a:r>
              <a:rPr lang="en-US" altLang="ja-JP">
                <a:latin typeface="Calibri" pitchFamily="34" charset="0"/>
              </a:rPr>
              <a:t>Clark College and Lower Columbia College</a:t>
            </a:r>
          </a:p>
          <a:p>
            <a:pPr marL="457200" indent="-457200">
              <a:buFontTx/>
              <a:buChar char="•"/>
            </a:pPr>
            <a:r>
              <a:rPr lang="en-US" altLang="ja-JP">
                <a:latin typeface="Calibri" pitchFamily="34" charset="0"/>
              </a:rPr>
              <a:t>ESD 112</a:t>
            </a:r>
          </a:p>
          <a:p>
            <a:pPr marL="457200" indent="-457200">
              <a:buFontTx/>
              <a:buChar char="•"/>
            </a:pPr>
            <a:r>
              <a:rPr lang="en-US" altLang="ja-JP">
                <a:latin typeface="Calibri" pitchFamily="34" charset="0"/>
              </a:rPr>
              <a:t>Consumer representatives and advocates</a:t>
            </a:r>
          </a:p>
          <a:p>
            <a:pPr marL="457200" indent="-457200">
              <a:buFontTx/>
              <a:buChar char="•"/>
            </a:pPr>
            <a:r>
              <a:rPr lang="en-US" altLang="ja-JP">
                <a:latin typeface="Calibri" pitchFamily="34" charset="0"/>
              </a:rPr>
              <a:t>Behavioral Health providers</a:t>
            </a:r>
          </a:p>
          <a:p>
            <a:pPr marL="457200" indent="-457200">
              <a:buFontTx/>
              <a:buChar char="•"/>
            </a:pPr>
            <a:r>
              <a:rPr lang="en-US" altLang="ja-JP">
                <a:latin typeface="Calibri" pitchFamily="34" charset="0"/>
              </a:rPr>
              <a:t>Housing and emergency assistance providers </a:t>
            </a:r>
          </a:p>
        </p:txBody>
      </p:sp>
    </p:spTree>
    <p:extLst>
      <p:ext uri="{BB962C8B-B14F-4D97-AF65-F5344CB8AC3E}">
        <p14:creationId xmlns:p14="http://schemas.microsoft.com/office/powerpoint/2010/main" val="295491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p:cNvSpPr>
          <p:nvPr>
            <p:ph type="ctrTitle"/>
          </p:nvPr>
        </p:nvSpPr>
        <p:spPr>
          <a:xfrm>
            <a:off x="609600" y="1600203"/>
            <a:ext cx="10972800" cy="1470025"/>
          </a:xfrm>
        </p:spPr>
        <p:txBody>
          <a:bodyPr/>
          <a:lstStyle/>
          <a:p>
            <a:r>
              <a:rPr lang="en-US" altLang="en-US" sz="3200" smtClean="0"/>
              <a:t>For More Information</a:t>
            </a:r>
            <a:r>
              <a:rPr lang="en-US" altLang="en-US" sz="4000" smtClean="0"/>
              <a:t>:</a:t>
            </a:r>
            <a:br>
              <a:rPr lang="en-US" altLang="en-US" sz="4000" smtClean="0"/>
            </a:br>
            <a:r>
              <a:rPr lang="en-US" sz="2800" smtClean="0"/>
              <a:t>http://www.swhealth-alliance.org/</a:t>
            </a:r>
            <a:br>
              <a:rPr lang="en-US" sz="2800" smtClean="0"/>
            </a:br>
            <a:endParaRPr lang="en-US" altLang="en-US" sz="2800" smtClean="0">
              <a:latin typeface="Times New Roman" pitchFamily="18" charset="0"/>
            </a:endParaRPr>
          </a:p>
        </p:txBody>
      </p:sp>
      <p:sp>
        <p:nvSpPr>
          <p:cNvPr id="6147" name="Rectangle 5"/>
          <p:cNvSpPr>
            <a:spLocks noGrp="1"/>
          </p:cNvSpPr>
          <p:nvPr>
            <p:ph type="subTitle" idx="1"/>
          </p:nvPr>
        </p:nvSpPr>
        <p:spPr/>
        <p:txBody>
          <a:bodyPr/>
          <a:lstStyle/>
          <a:p>
            <a:r>
              <a:rPr lang="en-US" altLang="en-US" sz="2400" dirty="0" smtClean="0">
                <a:solidFill>
                  <a:schemeClr val="tx1"/>
                </a:solidFill>
              </a:rPr>
              <a:t>Vanessa Gaston-</a:t>
            </a:r>
            <a:r>
              <a:rPr lang="en-US" altLang="en-US" sz="2400" dirty="0" smtClean="0">
                <a:solidFill>
                  <a:schemeClr val="tx1"/>
                </a:solidFill>
                <a:hlinkClick r:id="rId2"/>
              </a:rPr>
              <a:t>Vanessa.gaston@clark.wa.gov</a:t>
            </a:r>
            <a:endParaRPr lang="en-US" altLang="en-US" sz="2400" dirty="0" smtClean="0">
              <a:solidFill>
                <a:schemeClr val="tx1"/>
              </a:solidFill>
            </a:endParaRPr>
          </a:p>
          <a:p>
            <a:r>
              <a:rPr lang="en-US" altLang="en-US" sz="2400" dirty="0" smtClean="0">
                <a:solidFill>
                  <a:schemeClr val="tx1"/>
                </a:solidFill>
              </a:rPr>
              <a:t>DJ Wilson – DJWilson@Wilsonstrategic.com</a:t>
            </a:r>
          </a:p>
          <a:p>
            <a:r>
              <a:rPr lang="en-US" altLang="en-US" sz="2400" dirty="0" smtClean="0">
                <a:solidFill>
                  <a:schemeClr val="tx1"/>
                </a:solidFill>
              </a:rPr>
              <a:t>Erin Thurston-Erin@wilsonstrategic.com</a:t>
            </a:r>
          </a:p>
        </p:txBody>
      </p:sp>
    </p:spTree>
    <p:extLst>
      <p:ext uri="{BB962C8B-B14F-4D97-AF65-F5344CB8AC3E}">
        <p14:creationId xmlns:p14="http://schemas.microsoft.com/office/powerpoint/2010/main" val="140392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76200"/>
            <a:ext cx="7239000" cy="990600"/>
          </a:xfrm>
        </p:spPr>
        <p:txBody>
          <a:bodyPr/>
          <a:lstStyle/>
          <a:p>
            <a:pPr algn="l" eaLnBrk="1" hangingPunct="1">
              <a:defRPr/>
            </a:pPr>
            <a:r>
              <a:rPr lang="en-US" sz="4800" b="1" i="1">
                <a:solidFill>
                  <a:srgbClr val="FFA3A3"/>
                </a:solidFill>
                <a:effectLst>
                  <a:outerShdw blurRad="38100" dist="38100" dir="2700000" algn="tl">
                    <a:srgbClr val="C0C0C0"/>
                  </a:outerShdw>
                </a:effectLst>
              </a:rPr>
              <a:t>Approach and rationale</a:t>
            </a:r>
            <a:endParaRPr lang="en-US" smtClean="0"/>
          </a:p>
        </p:txBody>
      </p:sp>
      <p:sp>
        <p:nvSpPr>
          <p:cNvPr id="20483" name="Text Box 3"/>
          <p:cNvSpPr txBox="1">
            <a:spLocks noChangeArrowheads="1"/>
          </p:cNvSpPr>
          <p:nvPr/>
        </p:nvSpPr>
        <p:spPr bwMode="auto">
          <a:xfrm>
            <a:off x="1676401" y="990603"/>
            <a:ext cx="79295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a:t>A guide to thinking about the determinants of population health</a:t>
            </a:r>
          </a:p>
        </p:txBody>
      </p:sp>
      <p:grpSp>
        <p:nvGrpSpPr>
          <p:cNvPr id="20484" name="Group 4"/>
          <p:cNvGrpSpPr>
            <a:grpSpLocks/>
          </p:cNvGrpSpPr>
          <p:nvPr/>
        </p:nvGrpSpPr>
        <p:grpSpPr bwMode="auto">
          <a:xfrm>
            <a:off x="1905000" y="1524000"/>
            <a:ext cx="8229600" cy="4572000"/>
            <a:chOff x="240" y="960"/>
            <a:chExt cx="5184" cy="2880"/>
          </a:xfrm>
        </p:grpSpPr>
        <p:sp>
          <p:nvSpPr>
            <p:cNvPr id="20485" name="Text Box 5"/>
            <p:cNvSpPr txBox="1">
              <a:spLocks noChangeArrowheads="1"/>
            </p:cNvSpPr>
            <p:nvPr/>
          </p:nvSpPr>
          <p:spPr bwMode="auto">
            <a:xfrm>
              <a:off x="3072" y="2976"/>
              <a:ext cx="2352"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3333CC"/>
                  </a:solidFill>
                  <a:latin typeface="Times New Roman" pitchFamily="18" charset="0"/>
                </a:rPr>
                <a:t>NOTES: Adapted from Dahlgren and Whitehead, 1991.  The dotted lines denote interaction effects between and among the various levels of health determinants (Worthman, 1999).</a:t>
              </a:r>
            </a:p>
            <a:p>
              <a:pPr eaLnBrk="1" hangingPunct="1"/>
              <a:endParaRPr lang="en-US" sz="1000">
                <a:solidFill>
                  <a:srgbClr val="3333CC"/>
                </a:solidFill>
                <a:latin typeface="Footlight MT Light" pitchFamily="18" charset="0"/>
              </a:endParaRPr>
            </a:p>
          </p:txBody>
        </p:sp>
        <p:sp>
          <p:nvSpPr>
            <p:cNvPr id="20486" name="Oval 6"/>
            <p:cNvSpPr>
              <a:spLocks noChangeArrowheads="1"/>
            </p:cNvSpPr>
            <p:nvPr/>
          </p:nvSpPr>
          <p:spPr bwMode="auto">
            <a:xfrm rot="5026276">
              <a:off x="224" y="991"/>
              <a:ext cx="2880" cy="2817"/>
            </a:xfrm>
            <a:prstGeom prst="ellipse">
              <a:avLst/>
            </a:prstGeom>
            <a:gradFill rotWithShape="0">
              <a:gsLst>
                <a:gs pos="0">
                  <a:srgbClr val="86A0E8"/>
                </a:gs>
                <a:gs pos="100000">
                  <a:srgbClr val="FFFFFF"/>
                </a:gs>
              </a:gsLst>
              <a:path path="shape">
                <a:fillToRect l="50000" t="50000" r="50000" b="50000"/>
              </a:path>
            </a:gradFill>
            <a:ln w="6350">
              <a:solidFill>
                <a:srgbClr val="000000"/>
              </a:solidFill>
              <a:round/>
              <a:headEnd/>
              <a:tailEnd/>
            </a:ln>
          </p:spPr>
          <p:txBody>
            <a:bodyPr/>
            <a:lstStyle/>
            <a:p>
              <a:endParaRPr lang="en-US"/>
            </a:p>
          </p:txBody>
        </p:sp>
        <p:sp>
          <p:nvSpPr>
            <p:cNvPr id="20487" name="WordArt 7"/>
            <p:cNvSpPr>
              <a:spLocks noChangeArrowheads="1" noChangeShapeType="1" noTextEdit="1"/>
            </p:cNvSpPr>
            <p:nvPr/>
          </p:nvSpPr>
          <p:spPr bwMode="auto">
            <a:xfrm rot="-1123411">
              <a:off x="366" y="1087"/>
              <a:ext cx="2612" cy="2622"/>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spcFirstLastPara="1" wrap="none" fromWordArt="1">
              <a:prstTxWarp prst="textCircle">
                <a:avLst>
                  <a:gd name="adj" fmla="val 12248604"/>
                </a:avLst>
              </a:prstTxWarp>
            </a:bodyPr>
            <a:lstStyle/>
            <a:p>
              <a:pPr algn="ctr"/>
              <a:r>
                <a:rPr lang="en-US" sz="3600" kern="10">
                  <a:solidFill>
                    <a:srgbClr val="000000"/>
                  </a:solidFill>
                  <a:latin typeface="Times New Roman"/>
                  <a:cs typeface="Times New Roman"/>
                </a:rPr>
                <a:t>        Broad social,   economic, cultural, health, and environmental           conditions and policies at the global, national, state, and local levels</a:t>
              </a:r>
            </a:p>
          </p:txBody>
        </p:sp>
        <p:sp>
          <p:nvSpPr>
            <p:cNvPr id="20488" name="Oval 8"/>
            <p:cNvSpPr>
              <a:spLocks noChangeArrowheads="1"/>
            </p:cNvSpPr>
            <p:nvPr/>
          </p:nvSpPr>
          <p:spPr bwMode="auto">
            <a:xfrm>
              <a:off x="541" y="1225"/>
              <a:ext cx="2290" cy="2342"/>
            </a:xfrm>
            <a:prstGeom prst="ellipse">
              <a:avLst/>
            </a:prstGeom>
            <a:solidFill>
              <a:srgbClr val="EAEAEA"/>
            </a:solidFill>
            <a:ln w="6350">
              <a:solidFill>
                <a:srgbClr val="000000"/>
              </a:solidFill>
              <a:prstDash val="dash"/>
              <a:round/>
              <a:headEnd/>
              <a:tailEnd/>
            </a:ln>
          </p:spPr>
          <p:txBody>
            <a:bodyPr/>
            <a:lstStyle/>
            <a:p>
              <a:endParaRPr lang="en-US"/>
            </a:p>
          </p:txBody>
        </p:sp>
        <p:sp>
          <p:nvSpPr>
            <p:cNvPr id="20489" name="WordArt 9"/>
            <p:cNvSpPr>
              <a:spLocks noChangeArrowheads="1" noChangeShapeType="1" noTextEdit="1"/>
            </p:cNvSpPr>
            <p:nvPr/>
          </p:nvSpPr>
          <p:spPr bwMode="auto">
            <a:xfrm rot="4753">
              <a:off x="866" y="1348"/>
              <a:ext cx="1672" cy="1343"/>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spcFirstLastPara="1" wrap="none" fromWordArt="1">
              <a:prstTxWarp prst="textArchUp">
                <a:avLst>
                  <a:gd name="adj" fmla="val 11899196"/>
                </a:avLst>
              </a:prstTxWarp>
            </a:bodyPr>
            <a:lstStyle/>
            <a:p>
              <a:pPr algn="ctr"/>
              <a:r>
                <a:rPr lang="en-US" sz="900" kern="10">
                  <a:solidFill>
                    <a:srgbClr val="000000"/>
                  </a:solidFill>
                  <a:latin typeface="Times New Roman"/>
                  <a:cs typeface="Times New Roman"/>
                </a:rPr>
                <a:t>    Living and working conditions    </a:t>
              </a:r>
            </a:p>
          </p:txBody>
        </p:sp>
        <p:sp>
          <p:nvSpPr>
            <p:cNvPr id="20490" name="Oval 10"/>
            <p:cNvSpPr>
              <a:spLocks noChangeArrowheads="1"/>
            </p:cNvSpPr>
            <p:nvPr/>
          </p:nvSpPr>
          <p:spPr bwMode="auto">
            <a:xfrm>
              <a:off x="798" y="1513"/>
              <a:ext cx="1792" cy="1790"/>
            </a:xfrm>
            <a:prstGeom prst="ellipse">
              <a:avLst/>
            </a:prstGeom>
            <a:solidFill>
              <a:srgbClr val="DDDDDD"/>
            </a:solidFill>
            <a:ln w="6350">
              <a:solidFill>
                <a:srgbClr val="000000"/>
              </a:solidFill>
              <a:prstDash val="dash"/>
              <a:round/>
              <a:headEnd/>
              <a:tailEnd/>
            </a:ln>
          </p:spPr>
          <p:txBody>
            <a:bodyPr/>
            <a:lstStyle/>
            <a:p>
              <a:endParaRPr lang="en-US"/>
            </a:p>
          </p:txBody>
        </p:sp>
        <p:sp>
          <p:nvSpPr>
            <p:cNvPr id="20491" name="WordArt 11"/>
            <p:cNvSpPr>
              <a:spLocks noChangeArrowheads="1" noChangeShapeType="1" noTextEdit="1"/>
            </p:cNvSpPr>
            <p:nvPr/>
          </p:nvSpPr>
          <p:spPr bwMode="auto">
            <a:xfrm>
              <a:off x="949" y="1632"/>
              <a:ext cx="1530" cy="1566"/>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spcFirstLastPara="1" wrap="none" fromWordArt="1">
              <a:prstTxWarp prst="textArchUp">
                <a:avLst>
                  <a:gd name="adj" fmla="val 11843244"/>
                </a:avLst>
              </a:prstTxWarp>
            </a:bodyPr>
            <a:lstStyle/>
            <a:p>
              <a:pPr algn="ctr"/>
              <a:r>
                <a:rPr lang="en-US" sz="3600" kern="10">
                  <a:solidFill>
                    <a:srgbClr val="000000"/>
                  </a:solidFill>
                  <a:latin typeface="Times New Roman"/>
                  <a:cs typeface="Times New Roman"/>
                </a:rPr>
                <a:t>Social, family and community networks</a:t>
              </a:r>
            </a:p>
          </p:txBody>
        </p:sp>
        <p:sp>
          <p:nvSpPr>
            <p:cNvPr id="20492" name="Oval 12"/>
            <p:cNvSpPr>
              <a:spLocks noChangeArrowheads="1"/>
            </p:cNvSpPr>
            <p:nvPr/>
          </p:nvSpPr>
          <p:spPr bwMode="auto">
            <a:xfrm>
              <a:off x="1100" y="1782"/>
              <a:ext cx="1249" cy="1253"/>
            </a:xfrm>
            <a:prstGeom prst="ellipse">
              <a:avLst/>
            </a:prstGeom>
            <a:solidFill>
              <a:srgbClr val="C0C0C0"/>
            </a:solidFill>
            <a:ln w="6350">
              <a:solidFill>
                <a:srgbClr val="000000"/>
              </a:solidFill>
              <a:prstDash val="dash"/>
              <a:round/>
              <a:headEnd/>
              <a:tailEnd/>
            </a:ln>
          </p:spPr>
          <p:txBody>
            <a:bodyPr/>
            <a:lstStyle/>
            <a:p>
              <a:endParaRPr lang="en-US"/>
            </a:p>
          </p:txBody>
        </p:sp>
        <p:sp>
          <p:nvSpPr>
            <p:cNvPr id="20493" name="WordArt 13"/>
            <p:cNvSpPr>
              <a:spLocks noChangeArrowheads="1" noChangeShapeType="1" noTextEdit="1"/>
            </p:cNvSpPr>
            <p:nvPr/>
          </p:nvSpPr>
          <p:spPr bwMode="auto">
            <a:xfrm>
              <a:off x="1301" y="1901"/>
              <a:ext cx="853" cy="761"/>
            </a:xfrm>
            <a:prstGeom prst="rect">
              <a:avLst/>
            </a:prstGeom>
            <a:extLst>
              <a:ext uri="{91240B29-F687-4F45-9708-019B960494DF}">
                <a14:hiddenLine xmlns:a14="http://schemas.microsoft.com/office/drawing/2010/main" w="0">
                  <a:solidFill>
                    <a:srgbClr val="000000"/>
                  </a:solidFill>
                  <a:round/>
                  <a:headEnd/>
                  <a:tailEnd/>
                </a14:hiddenLine>
              </a:ext>
            </a:extLst>
          </p:spPr>
          <p:txBody>
            <a:bodyPr spcFirstLastPara="1" wrap="none" fromWordArt="1">
              <a:prstTxWarp prst="textArchUp">
                <a:avLst>
                  <a:gd name="adj" fmla="val 11538300"/>
                </a:avLst>
              </a:prstTxWarp>
            </a:bodyPr>
            <a:lstStyle/>
            <a:p>
              <a:pPr algn="ctr"/>
              <a:r>
                <a:rPr lang="en-US" sz="3600" kern="10">
                  <a:solidFill>
                    <a:srgbClr val="000000"/>
                  </a:solidFill>
                  <a:latin typeface="Times New Roman"/>
                  <a:cs typeface="Times New Roman"/>
                </a:rPr>
                <a:t>  Individual behavior  </a:t>
              </a:r>
            </a:p>
          </p:txBody>
        </p:sp>
        <p:sp>
          <p:nvSpPr>
            <p:cNvPr id="20494" name="Oval 14"/>
            <p:cNvSpPr>
              <a:spLocks noChangeArrowheads="1"/>
            </p:cNvSpPr>
            <p:nvPr/>
          </p:nvSpPr>
          <p:spPr bwMode="auto">
            <a:xfrm>
              <a:off x="1370" y="2049"/>
              <a:ext cx="710" cy="716"/>
            </a:xfrm>
            <a:prstGeom prst="ellipse">
              <a:avLst/>
            </a:prstGeom>
            <a:solidFill>
              <a:srgbClr val="EAEAEA"/>
            </a:solidFill>
            <a:ln w="6350">
              <a:solidFill>
                <a:srgbClr val="000000"/>
              </a:solidFill>
              <a:prstDash val="dash"/>
              <a:round/>
              <a:headEnd/>
              <a:tailEnd/>
            </a:ln>
          </p:spPr>
          <p:txBody>
            <a:bodyPr/>
            <a:lstStyle/>
            <a:p>
              <a:endParaRPr lang="en-US"/>
            </a:p>
          </p:txBody>
        </p:sp>
        <p:sp>
          <p:nvSpPr>
            <p:cNvPr id="20495" name="WordArt 15"/>
            <p:cNvSpPr>
              <a:spLocks noChangeArrowheads="1" noChangeShapeType="1" noTextEdit="1"/>
            </p:cNvSpPr>
            <p:nvPr/>
          </p:nvSpPr>
          <p:spPr bwMode="auto">
            <a:xfrm>
              <a:off x="1426" y="2100"/>
              <a:ext cx="593" cy="612"/>
            </a:xfrm>
            <a:prstGeom prst="rect">
              <a:avLst/>
            </a:prstGeom>
            <a:extLst>
              <a:ext uri="{91240B29-F687-4F45-9708-019B960494DF}">
                <a14:hiddenLine xmlns:a14="http://schemas.microsoft.com/office/drawing/2010/main" w="127">
                  <a:solidFill>
                    <a:srgbClr val="000000"/>
                  </a:solidFill>
                  <a:round/>
                  <a:headEnd/>
                  <a:tailEnd/>
                </a14:hiddenLine>
              </a:ext>
            </a:extLst>
          </p:spPr>
          <p:txBody>
            <a:bodyPr wrap="none" fromWordArt="1">
              <a:prstTxWarp prst="textPlain">
                <a:avLst>
                  <a:gd name="adj" fmla="val 50000"/>
                </a:avLst>
              </a:prstTxWarp>
            </a:bodyPr>
            <a:lstStyle/>
            <a:p>
              <a:pPr algn="ctr"/>
              <a:r>
                <a:rPr lang="en-US" sz="800" kern="10">
                  <a:solidFill>
                    <a:srgbClr val="000000"/>
                  </a:solidFill>
                  <a:latin typeface="Times New Roman"/>
                  <a:cs typeface="Times New Roman"/>
                </a:rPr>
                <a:t>Innate</a:t>
              </a:r>
            </a:p>
            <a:p>
              <a:pPr algn="ctr"/>
              <a:r>
                <a:rPr lang="en-US" sz="800" kern="10">
                  <a:solidFill>
                    <a:srgbClr val="000000"/>
                  </a:solidFill>
                  <a:latin typeface="Times New Roman"/>
                  <a:cs typeface="Times New Roman"/>
                </a:rPr>
                <a:t>individual traits:</a:t>
              </a:r>
            </a:p>
            <a:p>
              <a:pPr algn="ctr"/>
              <a:r>
                <a:rPr lang="en-US" sz="800" kern="10">
                  <a:solidFill>
                    <a:srgbClr val="000000"/>
                  </a:solidFill>
                  <a:latin typeface="Times New Roman"/>
                  <a:cs typeface="Times New Roman"/>
                </a:rPr>
                <a:t>age, sex, race, and</a:t>
              </a:r>
            </a:p>
            <a:p>
              <a:pPr algn="ctr"/>
              <a:r>
                <a:rPr lang="en-US" sz="800" kern="10">
                  <a:solidFill>
                    <a:srgbClr val="000000"/>
                  </a:solidFill>
                  <a:latin typeface="Times New Roman"/>
                  <a:cs typeface="Times New Roman"/>
                </a:rPr>
                <a:t>biological</a:t>
              </a:r>
            </a:p>
            <a:p>
              <a:pPr algn="ctr"/>
              <a:r>
                <a:rPr lang="en-US" sz="800" kern="10">
                  <a:solidFill>
                    <a:srgbClr val="000000"/>
                  </a:solidFill>
                  <a:latin typeface="Times New Roman"/>
                  <a:cs typeface="Times New Roman"/>
                </a:rPr>
                <a:t>factors</a:t>
              </a:r>
            </a:p>
            <a:p>
              <a:pPr algn="ctr"/>
              <a:r>
                <a:rPr lang="en-US" sz="800" kern="10">
                  <a:solidFill>
                    <a:srgbClr val="000000"/>
                  </a:solidFill>
                  <a:latin typeface="Times New Roman"/>
                  <a:cs typeface="Times New Roman"/>
                </a:rPr>
                <a:t>---</a:t>
              </a:r>
            </a:p>
            <a:p>
              <a:pPr algn="ctr"/>
              <a:r>
                <a:rPr lang="en-US" sz="800" kern="10">
                  <a:solidFill>
                    <a:srgbClr val="000000"/>
                  </a:solidFill>
                  <a:latin typeface="Times New Roman"/>
                  <a:cs typeface="Times New Roman"/>
                </a:rPr>
                <a:t>The biology of </a:t>
              </a:r>
            </a:p>
            <a:p>
              <a:pPr algn="ctr"/>
              <a:r>
                <a:rPr lang="en-US" sz="800" kern="10">
                  <a:solidFill>
                    <a:srgbClr val="000000"/>
                  </a:solidFill>
                  <a:latin typeface="Times New Roman"/>
                  <a:cs typeface="Times New Roman"/>
                </a:rPr>
                <a:t>disease</a:t>
              </a:r>
            </a:p>
          </p:txBody>
        </p:sp>
        <p:sp>
          <p:nvSpPr>
            <p:cNvPr id="20496" name="AutoShape 16"/>
            <p:cNvSpPr>
              <a:spLocks noChangeArrowheads="1"/>
            </p:cNvSpPr>
            <p:nvPr/>
          </p:nvSpPr>
          <p:spPr bwMode="auto">
            <a:xfrm flipH="1">
              <a:off x="240" y="2209"/>
              <a:ext cx="1161" cy="4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6237 h 21600"/>
                <a:gd name="T14" fmla="*/ 20335 w 21600"/>
                <a:gd name="T15" fmla="*/ 15363 h 21600"/>
              </a:gdLst>
              <a:ahLst/>
              <a:cxnLst>
                <a:cxn ang="T8">
                  <a:pos x="T0" y="T1"/>
                </a:cxn>
                <a:cxn ang="T9">
                  <a:pos x="T2" y="T3"/>
                </a:cxn>
                <a:cxn ang="T10">
                  <a:pos x="T4" y="T5"/>
                </a:cxn>
                <a:cxn ang="T11">
                  <a:pos x="T6" y="T7"/>
                </a:cxn>
              </a:cxnLst>
              <a:rect l="T12" t="T13" r="T14" b="T15"/>
              <a:pathLst>
                <a:path w="21600" h="21600">
                  <a:moveTo>
                    <a:pt x="18580" y="0"/>
                  </a:moveTo>
                  <a:lnTo>
                    <a:pt x="18580" y="6245"/>
                  </a:lnTo>
                  <a:lnTo>
                    <a:pt x="3375" y="6245"/>
                  </a:lnTo>
                  <a:lnTo>
                    <a:pt x="3375" y="15355"/>
                  </a:lnTo>
                  <a:lnTo>
                    <a:pt x="18580" y="15355"/>
                  </a:lnTo>
                  <a:lnTo>
                    <a:pt x="18580" y="21600"/>
                  </a:lnTo>
                  <a:lnTo>
                    <a:pt x="21600" y="10800"/>
                  </a:lnTo>
                  <a:close/>
                </a:path>
                <a:path w="21600" h="21600">
                  <a:moveTo>
                    <a:pt x="1350" y="6245"/>
                  </a:moveTo>
                  <a:lnTo>
                    <a:pt x="1350" y="15355"/>
                  </a:lnTo>
                  <a:lnTo>
                    <a:pt x="2700" y="15355"/>
                  </a:lnTo>
                  <a:lnTo>
                    <a:pt x="2700" y="6245"/>
                  </a:lnTo>
                  <a:close/>
                </a:path>
                <a:path w="21600" h="21600">
                  <a:moveTo>
                    <a:pt x="0" y="6245"/>
                  </a:moveTo>
                  <a:lnTo>
                    <a:pt x="0" y="15355"/>
                  </a:lnTo>
                  <a:lnTo>
                    <a:pt x="675" y="15355"/>
                  </a:lnTo>
                  <a:lnTo>
                    <a:pt x="675" y="6245"/>
                  </a:lnTo>
                  <a:close/>
                </a:path>
              </a:pathLst>
            </a:custGeom>
            <a:solidFill>
              <a:srgbClr val="FFFFFF"/>
            </a:solidFill>
            <a:ln w="9525">
              <a:solidFill>
                <a:srgbClr val="000000"/>
              </a:solidFill>
              <a:miter lim="800000"/>
              <a:headEnd/>
              <a:tailEnd/>
            </a:ln>
          </p:spPr>
          <p:txBody>
            <a:bodyPr lIns="0" tIns="0" rIns="0" bIns="0"/>
            <a:lstStyle/>
            <a:p>
              <a:endParaRPr lang="en-US" sz="400" b="1" i="1"/>
            </a:p>
            <a:p>
              <a:r>
                <a:rPr lang="en-US" sz="1200" b="1">
                  <a:latin typeface="Times New Roman" pitchFamily="18" charset="0"/>
                </a:rPr>
                <a:t>    Over the life span</a:t>
              </a:r>
              <a:endParaRPr lang="en-US" sz="800">
                <a:latin typeface="Times New Roman" pitchFamily="18" charset="0"/>
              </a:endParaRPr>
            </a:p>
          </p:txBody>
        </p:sp>
        <p:sp>
          <p:nvSpPr>
            <p:cNvPr id="20497" name="WordArt 17"/>
            <p:cNvSpPr>
              <a:spLocks noChangeArrowheads="1" noChangeShapeType="1" noTextEdit="1"/>
            </p:cNvSpPr>
            <p:nvPr/>
          </p:nvSpPr>
          <p:spPr bwMode="auto">
            <a:xfrm rot="-2127523">
              <a:off x="652" y="1414"/>
              <a:ext cx="46" cy="51"/>
            </a:xfrm>
            <a:prstGeom prst="rect">
              <a:avLst/>
            </a:prstGeom>
            <a:extLst>
              <a:ext uri="{91240B29-F687-4F45-9708-019B960494DF}">
                <a14:hiddenLine xmlns:a14="http://schemas.microsoft.com/office/drawing/2010/main" w="635">
                  <a:solidFill>
                    <a:srgbClr val="000000"/>
                  </a:solidFill>
                  <a:round/>
                  <a:headEnd/>
                  <a:tailEnd/>
                </a14:hiddenLine>
              </a:ext>
            </a:extLst>
          </p:spPr>
          <p:txBody>
            <a:bodyPr wrap="none" fromWordArt="1">
              <a:prstTxWarp prst="textPlain">
                <a:avLst>
                  <a:gd name="adj" fmla="val 50000"/>
                </a:avLst>
              </a:prstTxWarp>
            </a:bodyPr>
            <a:lstStyle/>
            <a:p>
              <a:pPr algn="ctr"/>
              <a:r>
                <a:rPr lang="en-US" sz="800" kern="10">
                  <a:solidFill>
                    <a:srgbClr val="000000"/>
                  </a:solidFill>
                  <a:latin typeface="Arial Narrow"/>
                </a:rPr>
                <a:t>a</a:t>
              </a:r>
            </a:p>
          </p:txBody>
        </p:sp>
        <p:sp>
          <p:nvSpPr>
            <p:cNvPr id="20498" name="WordArt 18"/>
            <p:cNvSpPr>
              <a:spLocks noChangeArrowheads="1" noChangeShapeType="1" noTextEdit="1"/>
            </p:cNvSpPr>
            <p:nvPr/>
          </p:nvSpPr>
          <p:spPr bwMode="auto">
            <a:xfrm rot="5922328">
              <a:off x="2977" y="2436"/>
              <a:ext cx="45" cy="35"/>
            </a:xfrm>
            <a:prstGeom prst="rect">
              <a:avLst/>
            </a:prstGeom>
            <a:extLst>
              <a:ext uri="{91240B29-F687-4F45-9708-019B960494DF}">
                <a14:hiddenLine xmlns:a14="http://schemas.microsoft.com/office/drawing/2010/main" w="635">
                  <a:solidFill>
                    <a:srgbClr val="000000"/>
                  </a:solidFill>
                  <a:round/>
                  <a:headEnd/>
                  <a:tailEnd/>
                </a14:hiddenLine>
              </a:ext>
            </a:extLst>
          </p:spPr>
          <p:txBody>
            <a:bodyPr wrap="none" fromWordArt="1">
              <a:prstTxWarp prst="textPlain">
                <a:avLst>
                  <a:gd name="adj" fmla="val 50000"/>
                </a:avLst>
              </a:prstTxWarp>
            </a:bodyPr>
            <a:lstStyle/>
            <a:p>
              <a:pPr algn="ctr"/>
              <a:r>
                <a:rPr lang="en-US" sz="800" kern="10">
                  <a:solidFill>
                    <a:srgbClr val="000000"/>
                  </a:solidFill>
                  <a:latin typeface="Arial Narrow"/>
                </a:rPr>
                <a:t>b</a:t>
              </a:r>
            </a:p>
          </p:txBody>
        </p:sp>
        <p:sp>
          <p:nvSpPr>
            <p:cNvPr id="20499" name="AutoShape 19"/>
            <p:cNvSpPr>
              <a:spLocks noChangeArrowheads="1"/>
            </p:cNvSpPr>
            <p:nvPr/>
          </p:nvSpPr>
          <p:spPr bwMode="auto">
            <a:xfrm>
              <a:off x="3216" y="1296"/>
              <a:ext cx="1776" cy="1536"/>
            </a:xfrm>
            <a:prstGeom prst="wedgeRectCallout">
              <a:avLst>
                <a:gd name="adj1" fmla="val -84685"/>
                <a:gd name="adj2" fmla="val -13931"/>
              </a:avLst>
            </a:prstGeom>
            <a:solidFill>
              <a:srgbClr val="EAEAEA"/>
            </a:solidFill>
            <a:ln w="3175">
              <a:solidFill>
                <a:srgbClr val="000000"/>
              </a:solidFill>
              <a:miter lim="800000"/>
              <a:headEnd/>
              <a:tailEnd/>
            </a:ln>
          </p:spPr>
          <p:txBody>
            <a:bodyPr/>
            <a:lstStyle/>
            <a:p>
              <a:pPr marL="228600" lvl="1">
                <a:lnSpc>
                  <a:spcPct val="90000"/>
                </a:lnSpc>
              </a:pPr>
              <a:r>
                <a:rPr lang="en-US" sz="1400">
                  <a:solidFill>
                    <a:srgbClr val="3333CC"/>
                  </a:solidFill>
                  <a:latin typeface="Times New Roman" pitchFamily="18" charset="0"/>
                </a:rPr>
                <a:t>Living and working conditions may include:</a:t>
              </a:r>
            </a:p>
            <a:p>
              <a:pPr marL="228600" lvl="1">
                <a:lnSpc>
                  <a:spcPct val="90000"/>
                </a:lnSpc>
              </a:pPr>
              <a:endParaRPr lang="en-US" sz="1400">
                <a:solidFill>
                  <a:srgbClr val="3333CC"/>
                </a:solidFill>
                <a:latin typeface="Times New Roman" pitchFamily="18" charset="0"/>
              </a:endParaRPr>
            </a:p>
            <a:p>
              <a:pPr marL="228600" lvl="1">
                <a:lnSpc>
                  <a:spcPct val="90000"/>
                </a:lnSpc>
                <a:buFontTx/>
                <a:buChar char="•"/>
              </a:pPr>
              <a:r>
                <a:rPr lang="en-US" sz="1400">
                  <a:solidFill>
                    <a:srgbClr val="3333CC"/>
                  </a:solidFill>
                  <a:latin typeface="Times New Roman" pitchFamily="18" charset="0"/>
                </a:rPr>
                <a:t> Psychosocial factors</a:t>
              </a:r>
            </a:p>
            <a:p>
              <a:pPr marL="228600" lvl="1">
                <a:lnSpc>
                  <a:spcPct val="90000"/>
                </a:lnSpc>
                <a:buFontTx/>
                <a:buChar char="•"/>
              </a:pPr>
              <a:r>
                <a:rPr lang="en-US" sz="1400">
                  <a:solidFill>
                    <a:srgbClr val="3333CC"/>
                  </a:solidFill>
                  <a:latin typeface="Times New Roman" pitchFamily="18" charset="0"/>
                </a:rPr>
                <a:t> Employment status and occupational factors </a:t>
              </a:r>
            </a:p>
            <a:p>
              <a:pPr marL="228600" lvl="1">
                <a:lnSpc>
                  <a:spcPct val="90000"/>
                </a:lnSpc>
                <a:buFontTx/>
                <a:buChar char="•"/>
              </a:pPr>
              <a:r>
                <a:rPr lang="en-US" sz="1400">
                  <a:solidFill>
                    <a:srgbClr val="3333CC"/>
                  </a:solidFill>
                  <a:latin typeface="Times New Roman" pitchFamily="18" charset="0"/>
                </a:rPr>
                <a:t> Socioeconomic status (income, education, occupation)</a:t>
              </a:r>
            </a:p>
            <a:p>
              <a:pPr marL="228600" lvl="1">
                <a:lnSpc>
                  <a:spcPct val="90000"/>
                </a:lnSpc>
                <a:buFontTx/>
                <a:buChar char="•"/>
              </a:pPr>
              <a:r>
                <a:rPr lang="en-US" sz="1400">
                  <a:solidFill>
                    <a:srgbClr val="3333CC"/>
                  </a:solidFill>
                  <a:latin typeface="Times New Roman" pitchFamily="18" charset="0"/>
                </a:rPr>
                <a:t> The natural and built</a:t>
              </a:r>
              <a:r>
                <a:rPr lang="en-US" sz="1400" baseline="30000">
                  <a:solidFill>
                    <a:srgbClr val="3333CC"/>
                  </a:solidFill>
                  <a:latin typeface="Times New Roman" pitchFamily="18" charset="0"/>
                </a:rPr>
                <a:t>c</a:t>
              </a:r>
              <a:r>
                <a:rPr lang="en-US" sz="1400">
                  <a:solidFill>
                    <a:srgbClr val="3333CC"/>
                  </a:solidFill>
                  <a:latin typeface="Times New Roman" pitchFamily="18" charset="0"/>
                </a:rPr>
                <a:t> environments</a:t>
              </a:r>
            </a:p>
            <a:p>
              <a:pPr marL="228600" lvl="1">
                <a:lnSpc>
                  <a:spcPct val="90000"/>
                </a:lnSpc>
                <a:buFontTx/>
                <a:buChar char="•"/>
              </a:pPr>
              <a:r>
                <a:rPr lang="en-US" sz="1400">
                  <a:solidFill>
                    <a:srgbClr val="3333CC"/>
                  </a:solidFill>
                  <a:latin typeface="Times New Roman" pitchFamily="18" charset="0"/>
                </a:rPr>
                <a:t> Public health services</a:t>
              </a:r>
            </a:p>
            <a:p>
              <a:pPr marL="228600" lvl="1">
                <a:lnSpc>
                  <a:spcPct val="90000"/>
                </a:lnSpc>
                <a:buFontTx/>
                <a:buChar char="•"/>
              </a:pPr>
              <a:r>
                <a:rPr lang="en-US" sz="1400">
                  <a:solidFill>
                    <a:srgbClr val="3333CC"/>
                  </a:solidFill>
                  <a:latin typeface="Times New Roman" pitchFamily="18" charset="0"/>
                </a:rPr>
                <a:t> Health care services</a:t>
              </a:r>
            </a:p>
          </p:txBody>
        </p:sp>
      </p:grpSp>
    </p:spTree>
    <p:extLst>
      <p:ext uri="{BB962C8B-B14F-4D97-AF65-F5344CB8AC3E}">
        <p14:creationId xmlns:p14="http://schemas.microsoft.com/office/powerpoint/2010/main" val="992459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2">
              <a:buNone/>
            </a:pPr>
            <a:r>
              <a:rPr lang="en-US" sz="1000" dirty="0"/>
              <a:t>					</a:t>
            </a:r>
          </a:p>
          <a:p>
            <a:pPr lvl="2">
              <a:buNone/>
            </a:pPr>
            <a:r>
              <a:rPr lang="en-US" sz="1000" dirty="0"/>
              <a:t>					</a:t>
            </a:r>
          </a:p>
          <a:p>
            <a:pPr lvl="2">
              <a:buNone/>
            </a:pPr>
            <a:r>
              <a:rPr lang="en-US" sz="1000" dirty="0"/>
              <a:t>					</a:t>
            </a:r>
          </a:p>
          <a:p>
            <a:pPr lvl="2">
              <a:buNone/>
            </a:pPr>
            <a:r>
              <a:rPr lang="en-US" sz="1000" dirty="0"/>
              <a:t>					</a:t>
            </a:r>
          </a:p>
          <a:p>
            <a:pPr lvl="2">
              <a:buNone/>
            </a:pPr>
            <a:r>
              <a:rPr lang="en-US" sz="1000" dirty="0"/>
              <a:t>					</a:t>
            </a:r>
          </a:p>
          <a:p>
            <a:pPr lvl="2">
              <a:buNone/>
            </a:pPr>
            <a:r>
              <a:rPr lang="en-US" sz="1000" dirty="0"/>
              <a:t>					</a:t>
            </a:r>
          </a:p>
          <a:p>
            <a:pPr>
              <a:buNone/>
            </a:pPr>
            <a:r>
              <a:rPr lang="en-US" sz="1000" dirty="0"/>
              <a:t> </a:t>
            </a:r>
          </a:p>
          <a:p>
            <a:pPr>
              <a:buNone/>
            </a:pPr>
            <a:r>
              <a:rPr lang="en-US" dirty="0" smtClean="0"/>
              <a:t> </a:t>
            </a:r>
          </a:p>
          <a:p>
            <a:pPr>
              <a:buNone/>
            </a:pPr>
            <a:endParaRPr lang="en-US" dirty="0"/>
          </a:p>
        </p:txBody>
      </p:sp>
      <p:grpSp>
        <p:nvGrpSpPr>
          <p:cNvPr id="18" name="Group 17"/>
          <p:cNvGrpSpPr/>
          <p:nvPr/>
        </p:nvGrpSpPr>
        <p:grpSpPr>
          <a:xfrm>
            <a:off x="2895600" y="1828800"/>
            <a:ext cx="6553200" cy="3657600"/>
            <a:chOff x="1371600" y="1828800"/>
            <a:chExt cx="6553200" cy="3657600"/>
          </a:xfrm>
        </p:grpSpPr>
        <p:sp>
          <p:nvSpPr>
            <p:cNvPr id="7" name="Oval 6"/>
            <p:cNvSpPr/>
            <p:nvPr/>
          </p:nvSpPr>
          <p:spPr>
            <a:xfrm>
              <a:off x="1371600" y="2743200"/>
              <a:ext cx="2743200" cy="2743200"/>
            </a:xfrm>
            <a:prstGeom prst="ellips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19072" y="3090672"/>
              <a:ext cx="2057400" cy="2057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7400" y="3429000"/>
              <a:ext cx="1371600" cy="1371600"/>
            </a:xfrm>
            <a:prstGeom prst="ellipse">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404872" y="3776472"/>
              <a:ext cx="685800" cy="685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1828800"/>
              <a:ext cx="4495800" cy="369332"/>
            </a:xfrm>
            <a:prstGeom prst="rect">
              <a:avLst/>
            </a:prstGeom>
            <a:solidFill>
              <a:schemeClr val="accent1">
                <a:lumMod val="40000"/>
                <a:lumOff val="60000"/>
              </a:schemeClr>
            </a:solidFill>
            <a:ln>
              <a:solidFill>
                <a:schemeClr val="tx1"/>
              </a:solidFill>
            </a:ln>
          </p:spPr>
          <p:txBody>
            <a:bodyPr wrap="square" rtlCol="0">
              <a:spAutoFit/>
            </a:bodyPr>
            <a:lstStyle/>
            <a:p>
              <a:r>
                <a:rPr lang="en-US" dirty="0"/>
                <a:t>Community planning and development</a:t>
              </a:r>
            </a:p>
          </p:txBody>
        </p:sp>
        <p:sp>
          <p:nvSpPr>
            <p:cNvPr id="9" name="TextBox 8"/>
            <p:cNvSpPr txBox="1"/>
            <p:nvPr/>
          </p:nvSpPr>
          <p:spPr>
            <a:xfrm>
              <a:off x="3429000" y="2362200"/>
              <a:ext cx="358140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a:t>Partnerships on social determinants</a:t>
              </a:r>
            </a:p>
          </p:txBody>
        </p:sp>
        <p:sp>
          <p:nvSpPr>
            <p:cNvPr id="10" name="TextBox 9"/>
            <p:cNvSpPr txBox="1"/>
            <p:nvPr/>
          </p:nvSpPr>
          <p:spPr>
            <a:xfrm>
              <a:off x="4038600" y="2895600"/>
              <a:ext cx="3886200" cy="369332"/>
            </a:xfrm>
            <a:prstGeom prst="rect">
              <a:avLst/>
            </a:prstGeom>
            <a:solidFill>
              <a:schemeClr val="accent3">
                <a:lumMod val="40000"/>
                <a:lumOff val="60000"/>
              </a:schemeClr>
            </a:solidFill>
            <a:ln>
              <a:solidFill>
                <a:schemeClr val="tx1"/>
              </a:solidFill>
            </a:ln>
          </p:spPr>
          <p:txBody>
            <a:bodyPr wrap="square" rtlCol="0">
              <a:spAutoFit/>
            </a:bodyPr>
            <a:lstStyle/>
            <a:p>
              <a:r>
                <a:rPr lang="en-US" dirty="0"/>
                <a:t>Incorporate preventive strategies</a:t>
              </a:r>
            </a:p>
          </p:txBody>
        </p:sp>
        <p:sp>
          <p:nvSpPr>
            <p:cNvPr id="11" name="TextBox 10"/>
            <p:cNvSpPr txBox="1"/>
            <p:nvPr/>
          </p:nvSpPr>
          <p:spPr>
            <a:xfrm>
              <a:off x="4343400" y="3962400"/>
              <a:ext cx="3429000" cy="369332"/>
            </a:xfrm>
            <a:prstGeom prst="rect">
              <a:avLst/>
            </a:prstGeom>
            <a:noFill/>
          </p:spPr>
          <p:txBody>
            <a:bodyPr wrap="square" rtlCol="0">
              <a:spAutoFit/>
            </a:bodyPr>
            <a:lstStyle/>
            <a:p>
              <a:r>
                <a:rPr lang="en-US" dirty="0"/>
                <a:t>Patient care/population health</a:t>
              </a:r>
            </a:p>
          </p:txBody>
        </p:sp>
        <p:sp>
          <p:nvSpPr>
            <p:cNvPr id="12" name="TextBox 11"/>
            <p:cNvSpPr txBox="1"/>
            <p:nvPr/>
          </p:nvSpPr>
          <p:spPr>
            <a:xfrm>
              <a:off x="4419600" y="3429000"/>
              <a:ext cx="3429000" cy="369332"/>
            </a:xfrm>
            <a:prstGeom prst="rect">
              <a:avLst/>
            </a:prstGeom>
            <a:solidFill>
              <a:schemeClr val="accent6">
                <a:lumMod val="40000"/>
                <a:lumOff val="60000"/>
              </a:schemeClr>
            </a:solidFill>
            <a:ln w="12700">
              <a:solidFill>
                <a:schemeClr val="tx1"/>
              </a:solidFill>
            </a:ln>
          </p:spPr>
          <p:txBody>
            <a:bodyPr wrap="square" rtlCol="0">
              <a:spAutoFit/>
            </a:bodyPr>
            <a:lstStyle/>
            <a:p>
              <a:r>
                <a:rPr lang="en-US" dirty="0"/>
                <a:t>Integrate clinical practices</a:t>
              </a:r>
            </a:p>
          </p:txBody>
        </p:sp>
        <p:cxnSp>
          <p:nvCxnSpPr>
            <p:cNvPr id="14" name="Straight Connector 13"/>
            <p:cNvCxnSpPr/>
            <p:nvPr/>
          </p:nvCxnSpPr>
          <p:spPr>
            <a:xfrm>
              <a:off x="2895600" y="22098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1"/>
            </p:cNvCxnSpPr>
            <p:nvPr/>
          </p:nvCxnSpPr>
          <p:spPr>
            <a:xfrm flipH="1">
              <a:off x="3124200" y="2546866"/>
              <a:ext cx="304800" cy="805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48000" y="3048000"/>
              <a:ext cx="990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819400" y="3581400"/>
              <a:ext cx="1600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6"/>
              <a:endCxn id="7" idx="6"/>
            </p:cNvCxnSpPr>
            <p:nvPr/>
          </p:nvCxnSpPr>
          <p:spPr>
            <a:xfrm flipV="1">
              <a:off x="3090672" y="4114800"/>
              <a:ext cx="1024128" cy="457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450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659315" y="2262188"/>
            <a:ext cx="4594225" cy="2070100"/>
          </a:xfrm>
        </p:spPr>
        <p:txBody>
          <a:bodyPr/>
          <a:lstStyle/>
          <a:p>
            <a:pPr marL="68263" indent="0">
              <a:buNone/>
              <a:defRPr/>
            </a:pPr>
            <a:r>
              <a:rPr lang="en-US" sz="1600" dirty="0">
                <a:solidFill>
                  <a:schemeClr val="accent4">
                    <a:lumMod val="50000"/>
                  </a:schemeClr>
                </a:solidFill>
              </a:rPr>
              <a:t>The </a:t>
            </a:r>
            <a:r>
              <a:rPr lang="en-US" sz="1600" b="1" dirty="0">
                <a:solidFill>
                  <a:schemeClr val="accent4">
                    <a:lumMod val="50000"/>
                  </a:schemeClr>
                </a:solidFill>
              </a:rPr>
              <a:t>State Innovation Models </a:t>
            </a:r>
            <a:r>
              <a:rPr lang="en-US" sz="1600" dirty="0">
                <a:solidFill>
                  <a:schemeClr val="accent4">
                    <a:lumMod val="50000"/>
                  </a:schemeClr>
                </a:solidFill>
              </a:rPr>
              <a:t>initiative is a national effort and grant program of the Center for Medicare and Medicaid Innovation (CMMI) to identify and spread health practices that result in </a:t>
            </a:r>
            <a:r>
              <a:rPr lang="en-US" sz="1600" b="1" dirty="0">
                <a:solidFill>
                  <a:schemeClr val="accent4">
                    <a:lumMod val="50000"/>
                  </a:schemeClr>
                </a:solidFill>
              </a:rPr>
              <a:t>better health and better care at lower costs. </a:t>
            </a:r>
            <a:endParaRPr lang="en-US" sz="1700" b="1" dirty="0">
              <a:solidFill>
                <a:schemeClr val="accent4">
                  <a:lumMod val="50000"/>
                </a:schemeClr>
              </a:solidFill>
            </a:endParaRPr>
          </a:p>
          <a:p>
            <a:pPr marL="68263" indent="0">
              <a:buNone/>
              <a:defRPr/>
            </a:pPr>
            <a:r>
              <a:rPr lang="en-US" sz="1600" dirty="0">
                <a:solidFill>
                  <a:schemeClr val="accent4">
                    <a:lumMod val="50000"/>
                  </a:schemeClr>
                </a:solidFill>
              </a:rPr>
              <a:t/>
            </a:r>
            <a:br>
              <a:rPr lang="en-US" sz="1600" dirty="0">
                <a:solidFill>
                  <a:schemeClr val="accent4">
                    <a:lumMod val="50000"/>
                  </a:schemeClr>
                </a:solidFill>
              </a:rPr>
            </a:br>
            <a:endParaRPr lang="en-US" sz="1800" b="1" dirty="0">
              <a:solidFill>
                <a:schemeClr val="accent4">
                  <a:lumMod val="50000"/>
                </a:schemeClr>
              </a:solidFill>
            </a:endParaRPr>
          </a:p>
        </p:txBody>
      </p:sp>
      <p:cxnSp>
        <p:nvCxnSpPr>
          <p:cNvPr id="6" name="Straight Arrow Connector 5"/>
          <p:cNvCxnSpPr/>
          <p:nvPr/>
        </p:nvCxnSpPr>
        <p:spPr>
          <a:xfrm flipV="1">
            <a:off x="2701927" y="1576388"/>
            <a:ext cx="3914775" cy="0"/>
          </a:xfrm>
          <a:prstGeom prst="straightConnector1">
            <a:avLst/>
          </a:prstGeom>
          <a:ln w="25400">
            <a:solidFill>
              <a:srgbClr val="D6A3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98727" y="1587500"/>
            <a:ext cx="7635875" cy="438150"/>
          </a:xfrm>
        </p:spPr>
        <p:txBody>
          <a:bodyPr rtlCol="0">
            <a:noAutofit/>
          </a:bodyPr>
          <a:lstStyle/>
          <a:p>
            <a:pPr marL="69850">
              <a:lnSpc>
                <a:spcPts val="2900"/>
              </a:lnSpc>
              <a:defRPr/>
            </a:pPr>
            <a:r>
              <a:rPr lang="en-US" sz="2800" b="1" dirty="0">
                <a:solidFill>
                  <a:schemeClr val="accent1">
                    <a:lumMod val="75000"/>
                  </a:schemeClr>
                </a:solidFill>
                <a:cs typeface="+mn-cs"/>
              </a:rPr>
              <a:t>State Innovation Models</a:t>
            </a:r>
            <a:br>
              <a:rPr lang="en-US" sz="2800" b="1" dirty="0">
                <a:solidFill>
                  <a:schemeClr val="accent1">
                    <a:lumMod val="75000"/>
                  </a:schemeClr>
                </a:solidFill>
                <a:cs typeface="+mn-cs"/>
              </a:rPr>
            </a:br>
            <a:r>
              <a:rPr lang="en-US" sz="2800" b="1" dirty="0">
                <a:solidFill>
                  <a:schemeClr val="accent1">
                    <a:lumMod val="75000"/>
                  </a:schemeClr>
                </a:solidFill>
              </a:rPr>
              <a:t>&amp; </a:t>
            </a:r>
            <a:r>
              <a:rPr lang="en-US" sz="2800" b="1" dirty="0">
                <a:solidFill>
                  <a:schemeClr val="accent1">
                    <a:lumMod val="75000"/>
                  </a:schemeClr>
                </a:solidFill>
                <a:cs typeface="+mn-cs"/>
              </a:rPr>
              <a:t>State Health Care Innovation Planning </a:t>
            </a:r>
          </a:p>
        </p:txBody>
      </p:sp>
      <p:sp>
        <p:nvSpPr>
          <p:cNvPr id="13317" name="TextBox 7"/>
          <p:cNvSpPr txBox="1">
            <a:spLocks noChangeArrowheads="1"/>
          </p:cNvSpPr>
          <p:nvPr/>
        </p:nvSpPr>
        <p:spPr bwMode="auto">
          <a:xfrm>
            <a:off x="2701927" y="2328863"/>
            <a:ext cx="1795463" cy="400050"/>
          </a:xfrm>
          <a:prstGeom prst="rect">
            <a:avLst/>
          </a:prstGeom>
          <a:solidFill>
            <a:srgbClr val="7C726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en-US" sz="200" b="1">
                <a:solidFill>
                  <a:srgbClr val="FFFFFF"/>
                </a:solidFill>
                <a:ea typeface="MS PGothic" pitchFamily="34" charset="-128"/>
              </a:rPr>
              <a:t/>
            </a:r>
            <a:br>
              <a:rPr lang="en-US" sz="200" b="1">
                <a:solidFill>
                  <a:srgbClr val="FFFFFF"/>
                </a:solidFill>
                <a:ea typeface="MS PGothic" pitchFamily="34" charset="-128"/>
              </a:rPr>
            </a:br>
            <a:r>
              <a:rPr lang="en-US" b="1">
                <a:solidFill>
                  <a:srgbClr val="FFFFFF"/>
                </a:solidFill>
                <a:ea typeface="MS PGothic" pitchFamily="34" charset="-128"/>
              </a:rPr>
              <a:t>SIM</a:t>
            </a:r>
            <a:endParaRPr lang="en-US" sz="700" b="1">
              <a:solidFill>
                <a:srgbClr val="FFFFFF"/>
              </a:solidFill>
              <a:ea typeface="MS PGothic" pitchFamily="34" charset="-128"/>
            </a:endParaRPr>
          </a:p>
        </p:txBody>
      </p:sp>
      <p:sp>
        <p:nvSpPr>
          <p:cNvPr id="13318" name="TextBox 8"/>
          <p:cNvSpPr txBox="1">
            <a:spLocks noChangeArrowheads="1"/>
          </p:cNvSpPr>
          <p:nvPr/>
        </p:nvSpPr>
        <p:spPr bwMode="auto">
          <a:xfrm>
            <a:off x="2703513" y="4187825"/>
            <a:ext cx="1797051" cy="369888"/>
          </a:xfrm>
          <a:prstGeom prst="rect">
            <a:avLst/>
          </a:prstGeom>
          <a:solidFill>
            <a:srgbClr val="7C726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en-US" b="1">
                <a:solidFill>
                  <a:srgbClr val="FFFFFF"/>
                </a:solidFill>
                <a:ea typeface="MS PGothic" pitchFamily="34" charset="-128"/>
              </a:rPr>
              <a:t>SHCIP</a:t>
            </a:r>
          </a:p>
        </p:txBody>
      </p:sp>
      <p:sp>
        <p:nvSpPr>
          <p:cNvPr id="13319" name="Content Placeholder 2"/>
          <p:cNvSpPr txBox="1">
            <a:spLocks/>
          </p:cNvSpPr>
          <p:nvPr/>
        </p:nvSpPr>
        <p:spPr bwMode="auto">
          <a:xfrm>
            <a:off x="4668837" y="4110038"/>
            <a:ext cx="5084763"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263"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spcBef>
                <a:spcPct val="20000"/>
              </a:spcBef>
              <a:buClr>
                <a:srgbClr val="94C600"/>
              </a:buClr>
              <a:buSzPct val="76000"/>
              <a:buFont typeface="Wingdings 2" pitchFamily="18" charset="2"/>
              <a:buNone/>
            </a:pPr>
            <a:r>
              <a:rPr lang="en-US" sz="1600">
                <a:solidFill>
                  <a:srgbClr val="484A33"/>
                </a:solidFill>
                <a:ea typeface="MS PGothic" pitchFamily="34" charset="-128"/>
              </a:rPr>
              <a:t>Washington State was one of three states awarded a nearly </a:t>
            </a:r>
            <a:r>
              <a:rPr lang="en-US" sz="1600" b="1">
                <a:solidFill>
                  <a:srgbClr val="484A33"/>
                </a:solidFill>
                <a:ea typeface="MS PGothic" pitchFamily="34" charset="-128"/>
              </a:rPr>
              <a:t>$1 million model pre-testing grant</a:t>
            </a:r>
            <a:r>
              <a:rPr lang="en-US" sz="1600">
                <a:solidFill>
                  <a:srgbClr val="484A33"/>
                </a:solidFill>
                <a:ea typeface="MS PGothic" pitchFamily="34" charset="-128"/>
              </a:rPr>
              <a:t> to fund collaborative development of a five-year plan for health innovation. Other states have received “model design” grants, and are engaged in similar work.   The effort is called:</a:t>
            </a:r>
            <a:br>
              <a:rPr lang="en-US" sz="1600">
                <a:solidFill>
                  <a:srgbClr val="484A33"/>
                </a:solidFill>
                <a:ea typeface="MS PGothic" pitchFamily="34" charset="-128"/>
              </a:rPr>
            </a:br>
            <a:r>
              <a:rPr lang="en-US" sz="1600">
                <a:solidFill>
                  <a:srgbClr val="484A33"/>
                </a:solidFill>
                <a:ea typeface="MS PGothic" pitchFamily="34" charset="-128"/>
              </a:rPr>
              <a:t> </a:t>
            </a:r>
            <a:r>
              <a:rPr lang="en-US" b="1">
                <a:solidFill>
                  <a:srgbClr val="484A33"/>
                </a:solidFill>
                <a:ea typeface="MS PGothic" pitchFamily="34" charset="-128"/>
              </a:rPr>
              <a:t>State Health Care Innovation Planning</a:t>
            </a:r>
          </a:p>
        </p:txBody>
      </p:sp>
      <p:pic>
        <p:nvPicPr>
          <p:cNvPr id="13320" name="Picture 2"/>
          <p:cNvPicPr>
            <a:picLocks noChangeAspect="1"/>
          </p:cNvPicPr>
          <p:nvPr/>
        </p:nvPicPr>
        <p:blipFill>
          <a:blip r:embed="rId3">
            <a:extLst>
              <a:ext uri="{28A0092B-C50C-407E-A947-70E740481C1C}">
                <a14:useLocalDpi xmlns:a14="http://schemas.microsoft.com/office/drawing/2010/main" val="0"/>
              </a:ext>
            </a:extLst>
          </a:blip>
          <a:srcRect l="7536" t="10022" r="10571" b="15033"/>
          <a:stretch>
            <a:fillRect/>
          </a:stretch>
        </p:blipFill>
        <p:spPr bwMode="auto">
          <a:xfrm>
            <a:off x="7292977" y="153988"/>
            <a:ext cx="18510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46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b="1" smtClean="0">
                <a:solidFill>
                  <a:srgbClr val="C00000"/>
                </a:solidFill>
              </a:rPr>
              <a:t>The Triple Aim</a:t>
            </a:r>
          </a:p>
        </p:txBody>
      </p:sp>
      <p:sp>
        <p:nvSpPr>
          <p:cNvPr id="62467" name="Content Placeholder 2"/>
          <p:cNvSpPr>
            <a:spLocks noGrp="1"/>
          </p:cNvSpPr>
          <p:nvPr>
            <p:ph idx="1"/>
          </p:nvPr>
        </p:nvSpPr>
        <p:spPr/>
        <p:txBody>
          <a:bodyPr/>
          <a:lstStyle/>
          <a:p>
            <a:pPr marL="514350" indent="-514350">
              <a:buFontTx/>
              <a:buAutoNum type="arabicPeriod"/>
            </a:pPr>
            <a:r>
              <a:rPr lang="en-US" dirty="0"/>
              <a:t>Improve patient care according to the six aims enunciated by the IOM (care is safe, effective, patient-centered, timely, efficient, and equitable)</a:t>
            </a:r>
          </a:p>
          <a:p>
            <a:pPr marL="514350" indent="-514350">
              <a:buFontTx/>
              <a:buAutoNum type="arabicPeriod"/>
            </a:pPr>
            <a:r>
              <a:rPr lang="en-US" dirty="0" smtClean="0"/>
              <a:t>Lower the per capital costs of healthcare</a:t>
            </a:r>
            <a:endParaRPr lang="en-US" dirty="0"/>
          </a:p>
          <a:p>
            <a:pPr marL="514350" indent="-514350">
              <a:buNone/>
            </a:pPr>
            <a:r>
              <a:rPr lang="en-US" dirty="0" smtClean="0"/>
              <a:t>3.	</a:t>
            </a:r>
            <a:r>
              <a:rPr lang="en-US" sz="4000" dirty="0" smtClean="0"/>
              <a:t>Improve the health of patient populations and communities</a:t>
            </a:r>
            <a:endParaRPr lang="en-US" sz="4000" dirty="0"/>
          </a:p>
          <a:p>
            <a:pPr marL="514350" indent="-514350">
              <a:buNone/>
            </a:pPr>
            <a:r>
              <a:rPr lang="en-US" sz="2000" dirty="0">
                <a:solidFill>
                  <a:srgbClr val="C00000"/>
                </a:solidFill>
              </a:rPr>
              <a:t>Berwick, Nolan and </a:t>
            </a:r>
            <a:r>
              <a:rPr lang="en-US" sz="2000" dirty="0" err="1">
                <a:solidFill>
                  <a:srgbClr val="C00000"/>
                </a:solidFill>
              </a:rPr>
              <a:t>Whittingham</a:t>
            </a:r>
            <a:r>
              <a:rPr lang="en-US" sz="2000" dirty="0">
                <a:solidFill>
                  <a:srgbClr val="C00000"/>
                </a:solidFill>
              </a:rPr>
              <a:t>. </a:t>
            </a:r>
            <a:r>
              <a:rPr lang="en-US" sz="2000" i="1" dirty="0">
                <a:solidFill>
                  <a:srgbClr val="C00000"/>
                </a:solidFill>
              </a:rPr>
              <a:t>The Triple aim: Care, Health, and Cost. </a:t>
            </a:r>
            <a:r>
              <a:rPr lang="en-US" sz="2000" u="sng" dirty="0">
                <a:solidFill>
                  <a:srgbClr val="C00000"/>
                </a:solidFill>
              </a:rPr>
              <a:t>Health Affairs; </a:t>
            </a:r>
            <a:r>
              <a:rPr lang="en-US" sz="2000" dirty="0">
                <a:solidFill>
                  <a:srgbClr val="C00000"/>
                </a:solidFill>
              </a:rPr>
              <a:t>May 2008 759-769</a:t>
            </a:r>
          </a:p>
        </p:txBody>
      </p:sp>
    </p:spTree>
    <p:extLst>
      <p:ext uri="{BB962C8B-B14F-4D97-AF65-F5344CB8AC3E}">
        <p14:creationId xmlns:p14="http://schemas.microsoft.com/office/powerpoint/2010/main" val="26385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To Achieve the Triple Aim, Social Determinants of Health Must be Addressed</a:t>
            </a:r>
            <a:endParaRPr lang="en-US" b="1" dirty="0"/>
          </a:p>
        </p:txBody>
      </p:sp>
      <p:sp>
        <p:nvSpPr>
          <p:cNvPr id="3" name="Content Placeholder 2"/>
          <p:cNvSpPr>
            <a:spLocks noGrp="1"/>
          </p:cNvSpPr>
          <p:nvPr>
            <p:ph idx="1"/>
          </p:nvPr>
        </p:nvSpPr>
        <p:spPr/>
        <p:txBody>
          <a:bodyPr>
            <a:normAutofit/>
          </a:bodyPr>
          <a:lstStyle/>
          <a:p>
            <a:r>
              <a:rPr lang="en-US" i="1" dirty="0" smtClean="0"/>
              <a:t>Income/employment</a:t>
            </a:r>
          </a:p>
          <a:p>
            <a:r>
              <a:rPr lang="en-US" i="1" dirty="0" smtClean="0"/>
              <a:t>Racial, cultural and language barriers</a:t>
            </a:r>
          </a:p>
          <a:p>
            <a:r>
              <a:rPr lang="en-US" i="1" dirty="0" smtClean="0"/>
              <a:t>Educational attainment</a:t>
            </a:r>
          </a:p>
          <a:p>
            <a:r>
              <a:rPr lang="en-US" i="1" dirty="0" smtClean="0"/>
              <a:t>Housing </a:t>
            </a:r>
          </a:p>
          <a:p>
            <a:r>
              <a:rPr lang="en-US" i="1" dirty="0" smtClean="0"/>
              <a:t>Nutrition</a:t>
            </a:r>
          </a:p>
          <a:p>
            <a:r>
              <a:rPr lang="en-US" i="1" dirty="0" smtClean="0"/>
              <a:t>Transportation</a:t>
            </a:r>
          </a:p>
          <a:p>
            <a:r>
              <a:rPr lang="en-US" i="1" dirty="0" smtClean="0"/>
              <a:t>Neighborhood quality</a:t>
            </a:r>
          </a:p>
          <a:p>
            <a:r>
              <a:rPr lang="en-US" i="1" dirty="0" smtClean="0"/>
              <a:t>Access to parks and recreational opportunities</a:t>
            </a:r>
            <a:endParaRPr lang="en-US" i="1" dirty="0"/>
          </a:p>
        </p:txBody>
      </p:sp>
    </p:spTree>
    <p:extLst>
      <p:ext uri="{BB962C8B-B14F-4D97-AF65-F5344CB8AC3E}">
        <p14:creationId xmlns:p14="http://schemas.microsoft.com/office/powerpoint/2010/main" val="2177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Our Charge</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Ensure that the SIM grant proposal encompasses changes in the health care system and related services that address the social determinants of health and improve the health and well-being of vulnerable families</a:t>
            </a:r>
            <a:endParaRPr lang="en-US" sz="3600" dirty="0"/>
          </a:p>
        </p:txBody>
      </p:sp>
    </p:spTree>
    <p:extLst>
      <p:ext uri="{BB962C8B-B14F-4D97-AF65-F5344CB8AC3E}">
        <p14:creationId xmlns:p14="http://schemas.microsoft.com/office/powerpoint/2010/main" val="60394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Our Work to Date Suggests the Following</a:t>
            </a:r>
            <a:endParaRPr lang="en-US" dirty="0"/>
          </a:p>
        </p:txBody>
      </p:sp>
      <p:sp>
        <p:nvSpPr>
          <p:cNvPr id="3" name="Content Placeholder 2"/>
          <p:cNvSpPr>
            <a:spLocks noGrp="1"/>
          </p:cNvSpPr>
          <p:nvPr>
            <p:ph idx="1"/>
          </p:nvPr>
        </p:nvSpPr>
        <p:spPr/>
        <p:txBody>
          <a:bodyPr>
            <a:normAutofit/>
          </a:bodyPr>
          <a:lstStyle/>
          <a:p>
            <a:r>
              <a:rPr lang="en-US" sz="3200" i="1" dirty="0" smtClean="0"/>
              <a:t>There are opportunities to involve providers from many sectors in outreach and enrollment in health coverage</a:t>
            </a:r>
          </a:p>
          <a:p>
            <a:r>
              <a:rPr lang="en-US" sz="3200" i="1" dirty="0" smtClean="0"/>
              <a:t>Such efforts can lead to inter-sectorial communities to improve community health</a:t>
            </a:r>
          </a:p>
          <a:p>
            <a:r>
              <a:rPr lang="en-US" sz="3200" i="1" dirty="0" smtClean="0"/>
              <a:t>Such strategies have implications for workforce development</a:t>
            </a:r>
          </a:p>
          <a:p>
            <a:r>
              <a:rPr lang="en-US" sz="3200" i="1" dirty="0" smtClean="0"/>
              <a:t>Local strategies are best, but there is a need for statewide consistency in approaches</a:t>
            </a:r>
            <a:endParaRPr lang="en-US" sz="3200" i="1" dirty="0"/>
          </a:p>
        </p:txBody>
      </p:sp>
    </p:spTree>
    <p:extLst>
      <p:ext uri="{BB962C8B-B14F-4D97-AF65-F5344CB8AC3E}">
        <p14:creationId xmlns:p14="http://schemas.microsoft.com/office/powerpoint/2010/main" val="229625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2053</Words>
  <Application>Microsoft Office PowerPoint</Application>
  <PresentationFormat>Custom</PresentationFormat>
  <Paragraphs>263</Paragraphs>
  <Slides>22</Slides>
  <Notes>16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Community Based Strategies to Address the Challenges of Reform</vt:lpstr>
      <vt:lpstr>Social Determinants Of Health and Community Strategies for Health</vt:lpstr>
      <vt:lpstr>Approach and rationale</vt:lpstr>
      <vt:lpstr>PowerPoint Presentation</vt:lpstr>
      <vt:lpstr>State Innovation Models &amp; State Health Care Innovation Planning </vt:lpstr>
      <vt:lpstr>The Triple Aim</vt:lpstr>
      <vt:lpstr>To Achieve the Triple Aim, Social Determinants of Health Must be Addressed</vt:lpstr>
      <vt:lpstr>Our Charge</vt:lpstr>
      <vt:lpstr>Our Work to Date Suggests the Following</vt:lpstr>
      <vt:lpstr>PowerPoint Presentation</vt:lpstr>
      <vt:lpstr>PowerPoint Presentation</vt:lpstr>
      <vt:lpstr>PowerPoint Presentation</vt:lpstr>
      <vt:lpstr>PowerPoint Presentation</vt:lpstr>
      <vt:lpstr>Community Health Workers</vt:lpstr>
      <vt:lpstr>PowerPoint Presentation</vt:lpstr>
      <vt:lpstr>PowerPoint Presentation</vt:lpstr>
      <vt:lpstr>White Paper Recommendation: CHW Task Force for State</vt:lpstr>
      <vt:lpstr>Southwest Washington Regional Health Alliance (RHA) </vt:lpstr>
      <vt:lpstr>PowerPoint Presentation</vt:lpstr>
      <vt:lpstr>Key RHA Tasks</vt:lpstr>
      <vt:lpstr> RHA Partners Project Consultant – Wilson Strategic Communications   </vt:lpstr>
      <vt:lpstr>For More Information: http://www.swhealth-alliance.org/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Thompson</dc:creator>
  <cp:lastModifiedBy>501commons</cp:lastModifiedBy>
  <cp:revision>18</cp:revision>
  <cp:lastPrinted>2013-08-28T15:58:47Z</cp:lastPrinted>
  <dcterms:created xsi:type="dcterms:W3CDTF">2013-08-27T17:33:17Z</dcterms:created>
  <dcterms:modified xsi:type="dcterms:W3CDTF">2013-09-08T14:22:01Z</dcterms:modified>
</cp:coreProperties>
</file>