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48" r:id="rId1"/>
    <p:sldMasterId id="2147483655" r:id="rId2"/>
  </p:sldMasterIdLst>
  <p:notesMasterIdLst>
    <p:notesMasterId r:id="rId25"/>
  </p:notesMasterIdLst>
  <p:handoutMasterIdLst>
    <p:handoutMasterId r:id="rId26"/>
  </p:handoutMasterIdLst>
  <p:sldIdLst>
    <p:sldId id="328" r:id="rId3"/>
    <p:sldId id="440" r:id="rId4"/>
    <p:sldId id="456" r:id="rId5"/>
    <p:sldId id="369" r:id="rId6"/>
    <p:sldId id="475" r:id="rId7"/>
    <p:sldId id="489" r:id="rId8"/>
    <p:sldId id="492" r:id="rId9"/>
    <p:sldId id="477" r:id="rId10"/>
    <p:sldId id="478" r:id="rId11"/>
    <p:sldId id="479" r:id="rId12"/>
    <p:sldId id="480" r:id="rId13"/>
    <p:sldId id="434" r:id="rId14"/>
    <p:sldId id="453" r:id="rId15"/>
    <p:sldId id="452" r:id="rId16"/>
    <p:sldId id="481" r:id="rId17"/>
    <p:sldId id="482" r:id="rId18"/>
    <p:sldId id="448" r:id="rId19"/>
    <p:sldId id="490" r:id="rId20"/>
    <p:sldId id="491" r:id="rId21"/>
    <p:sldId id="483" r:id="rId22"/>
    <p:sldId id="427" r:id="rId23"/>
    <p:sldId id="488"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363064"/>
    <a:srgbClr val="FF6600"/>
    <a:srgbClr val="6C7728"/>
    <a:srgbClr val="9B3236"/>
    <a:srgbClr val="CCCC99"/>
    <a:srgbClr val="CC6600"/>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86421" autoAdjust="0"/>
  </p:normalViewPr>
  <p:slideViewPr>
    <p:cSldViewPr snapToGrid="0">
      <p:cViewPr varScale="1">
        <p:scale>
          <a:sx n="98" d="100"/>
          <a:sy n="98" d="100"/>
        </p:scale>
        <p:origin x="184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85" d="100"/>
          <a:sy n="85" d="100"/>
        </p:scale>
        <p:origin x="3846"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5138"/>
          </a:xfrm>
          <a:prstGeom prst="rect">
            <a:avLst/>
          </a:prstGeom>
        </p:spPr>
        <p:txBody>
          <a:bodyPr vert="horz" lIns="92633" tIns="46317" rIns="92633" bIns="46317" rtlCol="0"/>
          <a:lstStyle>
            <a:lvl1pPr algn="l">
              <a:defRPr sz="1200">
                <a:latin typeface="Arial" pitchFamily="34" charset="0"/>
                <a:ea typeface="+mn-ea"/>
              </a:defRPr>
            </a:lvl1pPr>
          </a:lstStyle>
          <a:p>
            <a:pPr>
              <a:defRPr/>
            </a:pPr>
            <a:endParaRPr lang="en-US" dirty="0"/>
          </a:p>
        </p:txBody>
      </p:sp>
      <p:sp>
        <p:nvSpPr>
          <p:cNvPr id="3" name="Date Placeholder 2"/>
          <p:cNvSpPr>
            <a:spLocks noGrp="1"/>
          </p:cNvSpPr>
          <p:nvPr>
            <p:ph type="dt" sz="quarter" idx="1"/>
          </p:nvPr>
        </p:nvSpPr>
        <p:spPr>
          <a:xfrm>
            <a:off x="3970939" y="1"/>
            <a:ext cx="3037840" cy="465138"/>
          </a:xfrm>
          <a:prstGeom prst="rect">
            <a:avLst/>
          </a:prstGeom>
        </p:spPr>
        <p:txBody>
          <a:bodyPr vert="horz" wrap="square" lIns="92633" tIns="46317" rIns="92633" bIns="46317" numCol="1" anchor="t" anchorCtr="0" compatLnSpc="1">
            <a:prstTxWarp prst="textNoShape">
              <a:avLst/>
            </a:prstTxWarp>
          </a:bodyPr>
          <a:lstStyle>
            <a:lvl1pPr algn="r">
              <a:defRPr sz="1200" smtClean="0"/>
            </a:lvl1pPr>
          </a:lstStyle>
          <a:p>
            <a:pPr>
              <a:defRPr/>
            </a:pPr>
            <a:fld id="{49C245B6-ABE6-46E0-9852-BF3EE5717A5A}" type="datetime1">
              <a:rPr lang="en-US"/>
              <a:pPr>
                <a:defRPr/>
              </a:pPr>
              <a:t>2/26/2021</a:t>
            </a:fld>
            <a:endParaRPr lang="en-US" dirty="0"/>
          </a:p>
        </p:txBody>
      </p:sp>
      <p:sp>
        <p:nvSpPr>
          <p:cNvPr id="4" name="Footer Placeholder 3"/>
          <p:cNvSpPr>
            <a:spLocks noGrp="1"/>
          </p:cNvSpPr>
          <p:nvPr>
            <p:ph type="ftr" sz="quarter" idx="2"/>
          </p:nvPr>
        </p:nvSpPr>
        <p:spPr>
          <a:xfrm>
            <a:off x="0" y="8829676"/>
            <a:ext cx="3037840" cy="465138"/>
          </a:xfrm>
          <a:prstGeom prst="rect">
            <a:avLst/>
          </a:prstGeom>
        </p:spPr>
        <p:txBody>
          <a:bodyPr vert="horz" lIns="92633" tIns="46317" rIns="92633" bIns="46317" rtlCol="0" anchor="b"/>
          <a:lstStyle>
            <a:lvl1pPr algn="l">
              <a:defRPr sz="1200">
                <a:latin typeface="Arial" pitchFamily="34" charset="0"/>
                <a:ea typeface="+mn-ea"/>
              </a:defRPr>
            </a:lvl1pPr>
          </a:lstStyle>
          <a:p>
            <a:pPr>
              <a:defRPr/>
            </a:pPr>
            <a:endParaRPr lang="en-US" dirty="0"/>
          </a:p>
        </p:txBody>
      </p:sp>
      <p:sp>
        <p:nvSpPr>
          <p:cNvPr id="5" name="Slide Number Placeholder 4"/>
          <p:cNvSpPr>
            <a:spLocks noGrp="1"/>
          </p:cNvSpPr>
          <p:nvPr>
            <p:ph type="sldNum" sz="quarter" idx="3"/>
          </p:nvPr>
        </p:nvSpPr>
        <p:spPr>
          <a:xfrm>
            <a:off x="3970939" y="8829676"/>
            <a:ext cx="3037840" cy="465138"/>
          </a:xfrm>
          <a:prstGeom prst="rect">
            <a:avLst/>
          </a:prstGeom>
        </p:spPr>
        <p:txBody>
          <a:bodyPr vert="horz" wrap="square" lIns="92633" tIns="46317" rIns="92633" bIns="46317" numCol="1" anchor="b" anchorCtr="0" compatLnSpc="1">
            <a:prstTxWarp prst="textNoShape">
              <a:avLst/>
            </a:prstTxWarp>
          </a:bodyPr>
          <a:lstStyle>
            <a:lvl1pPr algn="r">
              <a:defRPr sz="1200" smtClean="0"/>
            </a:lvl1pPr>
          </a:lstStyle>
          <a:p>
            <a:pPr>
              <a:defRPr/>
            </a:pPr>
            <a:fld id="{E5ED8865-E5BF-45D7-8DD9-247B4AB6D818}" type="slidenum">
              <a:rPr lang="en-US"/>
              <a:pPr>
                <a:defRPr/>
              </a:pPr>
              <a:t>‹#›</a:t>
            </a:fld>
            <a:endParaRPr lang="en-US" dirty="0"/>
          </a:p>
        </p:txBody>
      </p:sp>
    </p:spTree>
    <p:extLst>
      <p:ext uri="{BB962C8B-B14F-4D97-AF65-F5344CB8AC3E}">
        <p14:creationId xmlns:p14="http://schemas.microsoft.com/office/powerpoint/2010/main" val="22029664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1"/>
            <a:ext cx="3037840" cy="465138"/>
          </a:xfrm>
          <a:prstGeom prst="rect">
            <a:avLst/>
          </a:prstGeom>
          <a:noFill/>
          <a:ln w="9525">
            <a:noFill/>
            <a:miter lim="800000"/>
            <a:headEnd/>
            <a:tailEnd/>
          </a:ln>
          <a:effectLst/>
        </p:spPr>
        <p:txBody>
          <a:bodyPr vert="horz" wrap="square" lIns="92633" tIns="46317" rIns="92633" bIns="46317" numCol="1" anchor="t" anchorCtr="0" compatLnSpc="1">
            <a:prstTxWarp prst="textNoShape">
              <a:avLst/>
            </a:prstTxWarp>
          </a:bodyPr>
          <a:lstStyle>
            <a:lvl1pPr>
              <a:defRPr sz="1200">
                <a:latin typeface="Arial" charset="0"/>
                <a:ea typeface="+mn-ea"/>
              </a:defRPr>
            </a:lvl1pPr>
          </a:lstStyle>
          <a:p>
            <a:pPr>
              <a:defRPr/>
            </a:pPr>
            <a:endParaRPr lang="en-US" dirty="0"/>
          </a:p>
        </p:txBody>
      </p:sp>
      <p:sp>
        <p:nvSpPr>
          <p:cNvPr id="105475" name="Rectangle 3"/>
          <p:cNvSpPr>
            <a:spLocks noGrp="1" noChangeArrowheads="1"/>
          </p:cNvSpPr>
          <p:nvPr>
            <p:ph type="dt" idx="1"/>
          </p:nvPr>
        </p:nvSpPr>
        <p:spPr bwMode="auto">
          <a:xfrm>
            <a:off x="3970939" y="1"/>
            <a:ext cx="3037840" cy="465138"/>
          </a:xfrm>
          <a:prstGeom prst="rect">
            <a:avLst/>
          </a:prstGeom>
          <a:noFill/>
          <a:ln w="9525">
            <a:noFill/>
            <a:miter lim="800000"/>
            <a:headEnd/>
            <a:tailEnd/>
          </a:ln>
          <a:effectLst/>
        </p:spPr>
        <p:txBody>
          <a:bodyPr vert="horz" wrap="square" lIns="92633" tIns="46317" rIns="92633" bIns="46317" numCol="1" anchor="t" anchorCtr="0" compatLnSpc="1">
            <a:prstTxWarp prst="textNoShape">
              <a:avLst/>
            </a:prstTxWarp>
          </a:bodyPr>
          <a:lstStyle>
            <a:lvl1pPr algn="r">
              <a:defRPr sz="1200">
                <a:latin typeface="Arial" charset="0"/>
                <a:ea typeface="+mn-ea"/>
              </a:defRPr>
            </a:lvl1pPr>
          </a:lstStyle>
          <a:p>
            <a:pPr>
              <a:defRPr/>
            </a:pPr>
            <a:endParaRPr lang="en-US" dirty="0"/>
          </a:p>
        </p:txBody>
      </p:sp>
      <p:sp>
        <p:nvSpPr>
          <p:cNvPr id="92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05477" name="Rectangle 5"/>
          <p:cNvSpPr>
            <a:spLocks noGrp="1" noChangeArrowheads="1"/>
          </p:cNvSpPr>
          <p:nvPr>
            <p:ph type="body" sz="quarter" idx="3"/>
          </p:nvPr>
        </p:nvSpPr>
        <p:spPr bwMode="auto">
          <a:xfrm>
            <a:off x="701040" y="4416427"/>
            <a:ext cx="5608320" cy="4183063"/>
          </a:xfrm>
          <a:prstGeom prst="rect">
            <a:avLst/>
          </a:prstGeom>
          <a:noFill/>
          <a:ln w="9525">
            <a:noFill/>
            <a:miter lim="800000"/>
            <a:headEnd/>
            <a:tailEnd/>
          </a:ln>
          <a:effectLst/>
        </p:spPr>
        <p:txBody>
          <a:bodyPr vert="horz" wrap="square" lIns="92633" tIns="46317" rIns="92633" bIns="4631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5478" name="Rectangle 6"/>
          <p:cNvSpPr>
            <a:spLocks noGrp="1" noChangeArrowheads="1"/>
          </p:cNvSpPr>
          <p:nvPr>
            <p:ph type="ftr" sz="quarter" idx="4"/>
          </p:nvPr>
        </p:nvSpPr>
        <p:spPr bwMode="auto">
          <a:xfrm>
            <a:off x="0" y="8829676"/>
            <a:ext cx="3037840" cy="465138"/>
          </a:xfrm>
          <a:prstGeom prst="rect">
            <a:avLst/>
          </a:prstGeom>
          <a:noFill/>
          <a:ln w="9525">
            <a:noFill/>
            <a:miter lim="800000"/>
            <a:headEnd/>
            <a:tailEnd/>
          </a:ln>
          <a:effectLst/>
        </p:spPr>
        <p:txBody>
          <a:bodyPr vert="horz" wrap="square" lIns="92633" tIns="46317" rIns="92633" bIns="46317" numCol="1" anchor="b" anchorCtr="0" compatLnSpc="1">
            <a:prstTxWarp prst="textNoShape">
              <a:avLst/>
            </a:prstTxWarp>
          </a:bodyPr>
          <a:lstStyle>
            <a:lvl1pPr>
              <a:defRPr sz="1200">
                <a:latin typeface="Arial" charset="0"/>
                <a:ea typeface="+mn-ea"/>
              </a:defRPr>
            </a:lvl1pPr>
          </a:lstStyle>
          <a:p>
            <a:pPr>
              <a:defRPr/>
            </a:pPr>
            <a:endParaRPr lang="en-US" dirty="0"/>
          </a:p>
        </p:txBody>
      </p:sp>
      <p:sp>
        <p:nvSpPr>
          <p:cNvPr id="105479" name="Rectangle 7"/>
          <p:cNvSpPr>
            <a:spLocks noGrp="1" noChangeArrowheads="1"/>
          </p:cNvSpPr>
          <p:nvPr>
            <p:ph type="sldNum" sz="quarter" idx="5"/>
          </p:nvPr>
        </p:nvSpPr>
        <p:spPr bwMode="auto">
          <a:xfrm>
            <a:off x="3970939" y="8829676"/>
            <a:ext cx="3037840" cy="465138"/>
          </a:xfrm>
          <a:prstGeom prst="rect">
            <a:avLst/>
          </a:prstGeom>
          <a:noFill/>
          <a:ln w="9525">
            <a:noFill/>
            <a:miter lim="800000"/>
            <a:headEnd/>
            <a:tailEnd/>
          </a:ln>
          <a:effectLst/>
        </p:spPr>
        <p:txBody>
          <a:bodyPr vert="horz" wrap="square" lIns="92633" tIns="46317" rIns="92633" bIns="46317" numCol="1" anchor="b" anchorCtr="0" compatLnSpc="1">
            <a:prstTxWarp prst="textNoShape">
              <a:avLst/>
            </a:prstTxWarp>
          </a:bodyPr>
          <a:lstStyle>
            <a:lvl1pPr algn="r">
              <a:defRPr sz="1200" smtClean="0"/>
            </a:lvl1pPr>
          </a:lstStyle>
          <a:p>
            <a:pPr>
              <a:defRPr/>
            </a:pPr>
            <a:fld id="{A74C8261-DCB7-42C6-9526-0D2888591F16}" type="slidenum">
              <a:rPr lang="en-US"/>
              <a:pPr>
                <a:defRPr/>
              </a:pPr>
              <a:t>‹#›</a:t>
            </a:fld>
            <a:endParaRPr lang="en-US" dirty="0"/>
          </a:p>
        </p:txBody>
      </p:sp>
    </p:spTree>
    <p:extLst>
      <p:ext uri="{BB962C8B-B14F-4D97-AF65-F5344CB8AC3E}">
        <p14:creationId xmlns:p14="http://schemas.microsoft.com/office/powerpoint/2010/main" val="353455347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esd.wa.gov/labormarketinfo" TargetMode="External"/><Relationship Id="rId2" Type="http://schemas.openxmlformats.org/officeDocument/2006/relationships/slide" Target="../slides/slide21.xml"/><Relationship Id="rId1" Type="http://schemas.openxmlformats.org/officeDocument/2006/relationships/notesMaster" Target="../notesMasters/notesMaster1.xml"/><Relationship Id="rId5" Type="http://schemas.openxmlformats.org/officeDocument/2006/relationships/hyperlink" Target="https://esd.wa.gov/labormarketinfo/county-profiles/okanogan" TargetMode="External"/><Relationship Id="rId4" Type="http://schemas.openxmlformats.org/officeDocument/2006/relationships/hyperlink" Target="https://www.youtube.com/watch?v=5PV3Kkmop8Y"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p:spPr>
        <p:txBody>
          <a:bodyPr/>
          <a:lstStyle/>
          <a:p>
            <a:r>
              <a:rPr lang="en-US" dirty="0">
                <a:latin typeface="Arial" pitchFamily="34" charset="0"/>
                <a:cs typeface="Arial" pitchFamily="34" charset="0"/>
              </a:rPr>
              <a:t>My name is Don Meseck, Regional Labor Economist, assigned to the Labor Market and Economic Analysis Branch (LMEA), Washington State Employment Security Department.  </a:t>
            </a:r>
          </a:p>
          <a:p>
            <a:r>
              <a:rPr lang="en-US" dirty="0">
                <a:latin typeface="Arial" pitchFamily="34" charset="0"/>
                <a:cs typeface="Arial" pitchFamily="34" charset="0"/>
              </a:rPr>
              <a:t>I provide economic analysis services and Labor Market Information (LMI) for a seven-county area in Washington State.  Some of our major clients are: WorkSource offices, the North- and South-Central Washington Workforce Development Councils, economic development councils, Job Corps centers, chambers of commerce, ports, public and private sector schools, rotary and Kiwanis clubs, elected officials, the media, banks, realtors, other businesses, etc. primarily in Adams, Chelan, Douglas, Grant, Kittitas, Okanogan, and Yakima counties. </a:t>
            </a:r>
          </a:p>
        </p:txBody>
      </p:sp>
      <p:sp>
        <p:nvSpPr>
          <p:cNvPr id="10244" name="Slide Number Placeholder 3"/>
          <p:cNvSpPr>
            <a:spLocks noGrp="1"/>
          </p:cNvSpPr>
          <p:nvPr>
            <p:ph type="sldNum" sz="quarter" idx="5"/>
          </p:nvPr>
        </p:nvSpPr>
        <p:spPr>
          <a:noFill/>
        </p:spPr>
        <p:txBody>
          <a:bodyPr/>
          <a:lstStyle/>
          <a:p>
            <a:fld id="{CF93A1F1-5400-4485-A2D8-B3805E7D79BB}" type="slidenum">
              <a:rPr lang="en-US"/>
              <a:pPr/>
              <a:t>1</a:t>
            </a:fld>
            <a:endParaRPr lang="en-US" dirty="0"/>
          </a:p>
        </p:txBody>
      </p:sp>
    </p:spTree>
    <p:extLst>
      <p:ext uri="{BB962C8B-B14F-4D97-AF65-F5344CB8AC3E}">
        <p14:creationId xmlns:p14="http://schemas.microsoft.com/office/powerpoint/2010/main" val="275610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10</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a:tabLst>
                <a:tab pos="692521" algn="l"/>
              </a:tabLst>
            </a:pPr>
            <a:r>
              <a:rPr lang="en-US" dirty="0">
                <a:solidFill>
                  <a:srgbClr val="000000"/>
                </a:solidFill>
                <a:latin typeface="Arial" pitchFamily="34" charset="0"/>
                <a:ea typeface="Times New Roman" pitchFamily="18" charset="0"/>
                <a:cs typeface="Times New Roman" pitchFamily="18" charset="0"/>
              </a:rPr>
              <a:t>This slide compares the “Top 5” industries (i.e., the sectors that provided the most jobs in Okanogan County in 2019) with the wages/payrolls these sectors pumped into the local economy.</a:t>
            </a:r>
            <a:r>
              <a:rPr lang="en-US" dirty="0">
                <a:ea typeface="ＭＳ Ｐゴシック" pitchFamily="34" charset="-128"/>
                <a:cs typeface="Times New Roman" pitchFamily="18" charset="0"/>
              </a:rPr>
              <a:t> </a:t>
            </a:r>
          </a:p>
          <a:p>
            <a:pPr>
              <a:tabLst>
                <a:tab pos="692521" algn="l"/>
              </a:tabLst>
            </a:pPr>
            <a:r>
              <a:rPr lang="en-US" dirty="0">
                <a:solidFill>
                  <a:srgbClr val="000000"/>
                </a:solidFill>
                <a:latin typeface="Arial" pitchFamily="34" charset="0"/>
                <a:ea typeface="ＭＳ Ｐゴシック" pitchFamily="34" charset="-128"/>
                <a:cs typeface="Times New Roman" pitchFamily="18" charset="0"/>
              </a:rPr>
              <a:t>In 2019 the average annual wage in Okanogan County was $35,368, which was 50.8 percent of the average annual wage in Washington state of $69,606. Please note that Washington State’s average annual wage is relatively high primarily, although not entirely, due to higher wages/payrolls (especially in King and Snohomish counties) from the aircraft manufacturing and software publishing industries.   </a:t>
            </a:r>
          </a:p>
          <a:p>
            <a:pPr>
              <a:tabLst>
                <a:tab pos="692521" algn="l"/>
              </a:tabLst>
            </a:pPr>
            <a:r>
              <a:rPr lang="en-US" dirty="0">
                <a:solidFill>
                  <a:srgbClr val="000000"/>
                </a:solidFill>
                <a:latin typeface="Arial" pitchFamily="34" charset="0"/>
                <a:ea typeface="ＭＳ Ｐゴシック" pitchFamily="34" charset="-128"/>
                <a:cs typeface="Times New Roman" pitchFamily="18" charset="0"/>
              </a:rPr>
              <a:t>Although the agricultural industry provided well over one-fourth (or 26.2 percent) of all covered jobs countywide in 2019, it tallied only 17.8 percent of total covered payroll.  </a:t>
            </a:r>
            <a:r>
              <a:rPr lang="en-US" dirty="0">
                <a:solidFill>
                  <a:srgbClr val="000000"/>
                </a:solidFill>
                <a:latin typeface="Arial" pitchFamily="34" charset="0"/>
                <a:ea typeface="Times New Roman" pitchFamily="18" charset="0"/>
                <a:cs typeface="Times New Roman" pitchFamily="18" charset="0"/>
              </a:rPr>
              <a:t>Why?  Many jobs in agriculture are seasonal.  </a:t>
            </a:r>
          </a:p>
          <a:p>
            <a:pPr>
              <a:tabLst>
                <a:tab pos="692521" algn="l"/>
              </a:tabLst>
            </a:pPr>
            <a:r>
              <a:rPr lang="en-US" dirty="0">
                <a:solidFill>
                  <a:srgbClr val="000000"/>
                </a:solidFill>
                <a:latin typeface="Arial" pitchFamily="34" charset="0"/>
                <a:ea typeface="Times New Roman" pitchFamily="18" charset="0"/>
                <a:cs typeface="Times New Roman" pitchFamily="18" charset="0"/>
              </a:rPr>
              <a:t>In calendar year 2019, local government (i.e., public schools, public utility districts, police and fire departments, courts, libraries, public health districts, Native American organizations/businesses, etc.) ranked 1</a:t>
            </a:r>
            <a:r>
              <a:rPr lang="en-US" baseline="30000" dirty="0">
                <a:solidFill>
                  <a:srgbClr val="000000"/>
                </a:solidFill>
                <a:latin typeface="Arial" pitchFamily="34" charset="0"/>
                <a:ea typeface="Times New Roman" pitchFamily="18" charset="0"/>
                <a:cs typeface="Times New Roman" pitchFamily="18" charset="0"/>
              </a:rPr>
              <a:t>st</a:t>
            </a:r>
            <a:r>
              <a:rPr lang="en-US" dirty="0">
                <a:solidFill>
                  <a:srgbClr val="000000"/>
                </a:solidFill>
                <a:latin typeface="Arial" pitchFamily="34" charset="0"/>
                <a:ea typeface="Times New Roman" pitchFamily="18" charset="0"/>
                <a:cs typeface="Times New Roman" pitchFamily="18" charset="0"/>
              </a:rPr>
              <a:t> of the 22 NAICS sectors in terms of payroll dollars injected into the Okanogan County economy.  Over one of every three dollars (34.3 percent) of wage income earned locally in 2019 was earned by a person working at a local government organization. </a:t>
            </a:r>
            <a:endParaRPr lang="en-US" dirty="0">
              <a:ea typeface="ＭＳ Ｐゴシック" pitchFamily="34" charset="-128"/>
            </a:endParaRPr>
          </a:p>
        </p:txBody>
      </p:sp>
    </p:spTree>
    <p:extLst>
      <p:ext uri="{BB962C8B-B14F-4D97-AF65-F5344CB8AC3E}">
        <p14:creationId xmlns:p14="http://schemas.microsoft.com/office/powerpoint/2010/main" val="2459108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11</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r>
              <a:rPr lang="en-US" dirty="0"/>
              <a:t>Please note that during this most recent twelve-year period (2008-2020) not seasonally adjusted rates peaked in Okanogan County and in Washington State in 2010.  Since then:</a:t>
            </a:r>
          </a:p>
          <a:p>
            <a:pPr marL="170629" indent="-170629">
              <a:buFont typeface="Arial" panose="020B0604020202020204" pitchFamily="34" charset="0"/>
              <a:buChar char="•"/>
            </a:pPr>
            <a:r>
              <a:rPr lang="en-US" dirty="0"/>
              <a:t>Unemployment rates in Washington declined for nine consecutive years statewide (2011-2019, inclusive).  The 4.3-percent average annual unemployment rate for Washington State was the lowest unemployment rate for the Evergreen State in recent recorded history (since the Employment Security Department began compiling unemployment data electronically in 1990). However, between 2019 (4.3 percent) and 2020 (8.3 percent) the rate soared by four full percentage points.  This preliminary average annual 2020 rate for Washington State will likely be revised when </a:t>
            </a:r>
            <a:r>
              <a:rPr lang="en-US" i="1" dirty="0"/>
              <a:t>statewide</a:t>
            </a:r>
            <a:r>
              <a:rPr lang="en-US" dirty="0"/>
              <a:t> labor force data for January 2021 are released on 3 March 2021.  </a:t>
            </a:r>
          </a:p>
          <a:p>
            <a:pPr marL="170629" indent="-170629">
              <a:buFont typeface="Arial" panose="020B0604020202020204" pitchFamily="34" charset="0"/>
              <a:buChar char="•"/>
            </a:pPr>
            <a:r>
              <a:rPr lang="en-US" dirty="0"/>
              <a:t>Unemployment rates in Okanogan County stabilized or declined every year between 2011 and 2016 (inclusive).  The local unemployment rate then elevated </a:t>
            </a:r>
            <a:r>
              <a:rPr lang="en-US" dirty="0">
                <a:ea typeface="ＭＳ Ｐゴシック" pitchFamily="34" charset="-128"/>
              </a:rPr>
              <a:t>modestly in 2017 (primarily due to the layoffs caused by the closure of Omak Forest Products plant in Omak in February 2017).  Unemployment then dipped in 2018 but rose two-tenths of a point (to 6.8 percent) in 2019. T</a:t>
            </a:r>
            <a:r>
              <a:rPr lang="en-US" dirty="0"/>
              <a:t>he rate then jumped to 9.4 percent (up two and six-tenths points) in 2020. This preliminary 2020 rate for Okanogan County will likely be revised when </a:t>
            </a:r>
            <a:r>
              <a:rPr lang="en-US" i="1" dirty="0"/>
              <a:t>county-level</a:t>
            </a:r>
            <a:r>
              <a:rPr lang="en-US" dirty="0"/>
              <a:t> labor force data for January 2021 are released on 9 March 2021.</a:t>
            </a:r>
            <a:endParaRPr lang="en-US" dirty="0">
              <a:ea typeface="ＭＳ Ｐゴシック" pitchFamily="34" charset="-128"/>
            </a:endParaRPr>
          </a:p>
        </p:txBody>
      </p:sp>
    </p:spTree>
    <p:extLst>
      <p:ext uri="{BB962C8B-B14F-4D97-AF65-F5344CB8AC3E}">
        <p14:creationId xmlns:p14="http://schemas.microsoft.com/office/powerpoint/2010/main" val="263790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12</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r>
              <a:rPr lang="en-US" dirty="0"/>
              <a:t>Year over year, COVID-19 related layoffs pushed local rates upwards from April through November 2020 (as shown in this slide). However, the unemployment rate in Okanogan County stabilized at 8.0 percent between the Decembers of 2019 and 2020, a small step in the right direction for the local economy. </a:t>
            </a:r>
          </a:p>
        </p:txBody>
      </p:sp>
    </p:spTree>
    <p:extLst>
      <p:ext uri="{BB962C8B-B14F-4D97-AF65-F5344CB8AC3E}">
        <p14:creationId xmlns:p14="http://schemas.microsoft.com/office/powerpoint/2010/main" val="2268972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13</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r>
              <a:rPr lang="en-US" dirty="0"/>
              <a:t>Okanogan County's CLF drove downward by 7.9 percent in 2020. Year over year, the County’s labor force has been shrinking for 22 consecutive months (March 2019 through December 2020).</a:t>
            </a:r>
          </a:p>
          <a:p>
            <a:r>
              <a:rPr lang="en-US" dirty="0"/>
              <a:t>Washington's Civilian Labor Force (CLF) expanded by 18,131 residents (a modest 0.5-percent upturn) from 2019 to 2020, with most of this upturn occurring in the first half of 2020. The State’s labor force had a noticeably slow finish to 2020, retrenching year-over-year by a minus-3.3 percent in November 2020 and by minus-2.4 percent in December 2020. </a:t>
            </a:r>
          </a:p>
        </p:txBody>
      </p:sp>
    </p:spTree>
    <p:extLst>
      <p:ext uri="{BB962C8B-B14F-4D97-AF65-F5344CB8AC3E}">
        <p14:creationId xmlns:p14="http://schemas.microsoft.com/office/powerpoint/2010/main" val="40441178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14</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r>
              <a:rPr lang="en-US" dirty="0">
                <a:latin typeface="Arial" pitchFamily="34" charset="0"/>
                <a:cs typeface="Arial" pitchFamily="34" charset="0"/>
              </a:rPr>
              <a:t>The National Bureau of Economic Research (NBER) announced that the national recession occurred from December 2007-June 2009.  But the effects of this recession hit Okanogan County’s nonfarm market for five years (from 2009-2013, inclusive). </a:t>
            </a:r>
            <a:r>
              <a:rPr lang="en-US" dirty="0">
                <a:latin typeface="Arial" pitchFamily="34" charset="0"/>
                <a:ea typeface="ＭＳ Ｐゴシック" pitchFamily="34" charset="-128"/>
                <a:cs typeface="Arial" pitchFamily="34" charset="0"/>
              </a:rPr>
              <a:t>You can see that the “valley” of this local recession occurred in 2013.  Please keep in mind that these total covered employment and wage data, include nonagricultural </a:t>
            </a:r>
            <a:r>
              <a:rPr lang="en-US" i="1" dirty="0">
                <a:latin typeface="Arial" pitchFamily="34" charset="0"/>
                <a:ea typeface="ＭＳ Ｐゴシック" pitchFamily="34" charset="-128"/>
                <a:cs typeface="Arial" pitchFamily="34" charset="0"/>
              </a:rPr>
              <a:t>and</a:t>
            </a:r>
            <a:r>
              <a:rPr lang="en-US" dirty="0">
                <a:latin typeface="Arial" pitchFamily="34" charset="0"/>
                <a:ea typeface="ＭＳ Ｐゴシック" pitchFamily="34" charset="-128"/>
                <a:cs typeface="Arial" pitchFamily="34" charset="0"/>
              </a:rPr>
              <a:t> agricultural employers.  </a:t>
            </a:r>
          </a:p>
          <a:p>
            <a:pPr eaLnBrk="1" hangingPunct="1"/>
            <a:r>
              <a:rPr lang="en-US" dirty="0">
                <a:latin typeface="Arial" pitchFamily="34" charset="0"/>
                <a:ea typeface="ＭＳ Ｐゴシック" pitchFamily="34" charset="-128"/>
                <a:cs typeface="Arial" pitchFamily="34" charset="0"/>
              </a:rPr>
              <a:t>The pre-recession peak for total nonagricultural employment in Okanogan County was 13,040 jobs in 2008, but it fell for the next five consecutive years until it hit the ‘trough” of 12,120 jobs in calendar year 2013.  </a:t>
            </a:r>
          </a:p>
          <a:p>
            <a:pPr eaLnBrk="1" hangingPunct="1"/>
            <a:r>
              <a:rPr lang="en-US" dirty="0">
                <a:latin typeface="Arial" pitchFamily="34" charset="0"/>
                <a:ea typeface="ＭＳ Ｐゴシック" pitchFamily="34" charset="-128"/>
                <a:cs typeface="Arial" pitchFamily="34" charset="0"/>
              </a:rPr>
              <a:t>One of the differences that emerges when comparing total “nonfarm” employment versus total “covered” employment in Okanogan County since 2008 is that the local nonfarm economy has not yet “recovered” since the Great Recession (from Dec 07-Jun 09):</a:t>
            </a:r>
          </a:p>
          <a:p>
            <a:pPr marL="171450" indent="-171450" eaLnBrk="1" hangingPunct="1">
              <a:buFont typeface="Arial" panose="020B0604020202020204" pitchFamily="34" charset="0"/>
              <a:buChar char="•"/>
            </a:pPr>
            <a:r>
              <a:rPr lang="en-US" dirty="0">
                <a:latin typeface="Arial" pitchFamily="34" charset="0"/>
                <a:ea typeface="ＭＳ Ｐゴシック" pitchFamily="34" charset="-128"/>
                <a:cs typeface="Arial" pitchFamily="34" charset="0"/>
              </a:rPr>
              <a:t>The high point in Okanogan County’s “nonfarm” employment was 13,040 in 2008.  Although the economy moved upwards to 12,890 nonfarm jobs in 2016, it has generally diminished since then.</a:t>
            </a:r>
          </a:p>
          <a:p>
            <a:pPr marL="171450" indent="-171450" eaLnBrk="1" hangingPunct="1">
              <a:buFont typeface="Arial" panose="020B0604020202020204" pitchFamily="34" charset="0"/>
              <a:buChar char="•"/>
            </a:pPr>
            <a:r>
              <a:rPr lang="en-US" dirty="0">
                <a:latin typeface="Arial" pitchFamily="34" charset="0"/>
                <a:ea typeface="ＭＳ Ｐゴシック" pitchFamily="34" charset="-128"/>
                <a:cs typeface="Arial" pitchFamily="34" charset="0"/>
              </a:rPr>
              <a:t>Conversely, total “covered” employment (see Slide 5) had reached a pre-recession high 17,698 jobs in 2008; and from 2014-2016 “covered” employment rebounded – reaching levels above 18,000 jobs.     </a:t>
            </a:r>
          </a:p>
        </p:txBody>
      </p:sp>
    </p:spTree>
    <p:extLst>
      <p:ext uri="{BB962C8B-B14F-4D97-AF65-F5344CB8AC3E}">
        <p14:creationId xmlns:p14="http://schemas.microsoft.com/office/powerpoint/2010/main" val="34685937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15</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r>
              <a:rPr lang="en-US" dirty="0"/>
              <a:t>On an average annual basis, Okanogan County's nonfarm labor market has contracted in three of the past four years (2017 through 2020, inclusive). </a:t>
            </a:r>
          </a:p>
          <a:p>
            <a:r>
              <a:rPr lang="en-US" dirty="0"/>
              <a:t>Estimates show that the COVID-related job loss-rate in 2020 was particularly dismal, with the minus-5.6 percent loss-rate indicating a labor market slackening more severe than the minus-3.9 percent job loss-rate in 2009 - during the heyday of recent recession.  </a:t>
            </a:r>
          </a:p>
          <a:p>
            <a:r>
              <a:rPr lang="en-US" dirty="0"/>
              <a:t>Last year’s minus-5.6 percent loss-rate in Okanogan County was larger than Washington’s minus-4.6 percent nonfarm job loss-rate during 2020.</a:t>
            </a:r>
          </a:p>
        </p:txBody>
      </p:sp>
    </p:spTree>
    <p:extLst>
      <p:ext uri="{BB962C8B-B14F-4D97-AF65-F5344CB8AC3E}">
        <p14:creationId xmlns:p14="http://schemas.microsoft.com/office/powerpoint/2010/main" val="17859849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16</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a:spcBef>
                <a:spcPts val="606"/>
              </a:spcBef>
              <a:spcAft>
                <a:spcPts val="606"/>
              </a:spcAft>
            </a:pPr>
            <a:r>
              <a:rPr lang="en-US" dirty="0">
                <a:latin typeface="Arial" pitchFamily="34" charset="0"/>
                <a:cs typeface="Arial" pitchFamily="34" charset="0"/>
              </a:rPr>
              <a:t>The Okanogan County nonfarm market averaged 12,000 jobs in 2020 versus 12,710 in 2019, a 710-job and 5.6-percent downturn. </a:t>
            </a:r>
          </a:p>
          <a:p>
            <a:pPr>
              <a:spcBef>
                <a:spcPts val="606"/>
              </a:spcBef>
              <a:spcAft>
                <a:spcPts val="606"/>
              </a:spcAft>
            </a:pPr>
            <a:r>
              <a:rPr lang="en-US" dirty="0">
                <a:latin typeface="Arial" pitchFamily="34" charset="0"/>
                <a:cs typeface="Arial" pitchFamily="34" charset="0"/>
              </a:rPr>
              <a:t>Job losses in the following two categories accounted for over eighty percent of all nonfarm jobs lost in 2020: </a:t>
            </a:r>
          </a:p>
          <a:p>
            <a:pPr marL="171450" indent="-171450">
              <a:spcBef>
                <a:spcPts val="606"/>
              </a:spcBef>
              <a:spcAft>
                <a:spcPts val="606"/>
              </a:spcAft>
              <a:buFont typeface="Arial" panose="020B0604020202020204" pitchFamily="34" charset="0"/>
              <a:buChar char="•"/>
            </a:pPr>
            <a:r>
              <a:rPr lang="en-US" dirty="0">
                <a:latin typeface="Arial" pitchFamily="34" charset="0"/>
                <a:cs typeface="Arial" pitchFamily="34" charset="0"/>
              </a:rPr>
              <a:t>Leisure and hospitality (primarily hotels, eating and drinking places, and amusement and recreation services) lost 250 jobs last year (down 18.2 percent) accounting for over a third (35.2 percent) of all nonfarm jobs lost countywide in 2020.</a:t>
            </a:r>
          </a:p>
          <a:p>
            <a:pPr marL="171450" indent="-171450">
              <a:spcBef>
                <a:spcPts val="606"/>
              </a:spcBef>
              <a:spcAft>
                <a:spcPts val="606"/>
              </a:spcAft>
              <a:buFont typeface="Arial" panose="020B0604020202020204" pitchFamily="34" charset="0"/>
              <a:buChar char="•"/>
            </a:pPr>
            <a:r>
              <a:rPr lang="en-US" dirty="0">
                <a:latin typeface="Arial" pitchFamily="34" charset="0"/>
                <a:cs typeface="Arial" pitchFamily="34" charset="0"/>
              </a:rPr>
              <a:t>State and local government employment decreased by 6.8 percent, netting 330 fewer jobs in 2020 than in 2019.</a:t>
            </a:r>
          </a:p>
        </p:txBody>
      </p:sp>
    </p:spTree>
    <p:extLst>
      <p:ext uri="{BB962C8B-B14F-4D97-AF65-F5344CB8AC3E}">
        <p14:creationId xmlns:p14="http://schemas.microsoft.com/office/powerpoint/2010/main" val="7789303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17</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r>
              <a:rPr lang="en-US" dirty="0"/>
              <a:t>(See text box)</a:t>
            </a:r>
          </a:p>
        </p:txBody>
      </p:sp>
    </p:spTree>
    <p:extLst>
      <p:ext uri="{BB962C8B-B14F-4D97-AF65-F5344CB8AC3E}">
        <p14:creationId xmlns:p14="http://schemas.microsoft.com/office/powerpoint/2010/main" val="15533076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18</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a:spcBef>
                <a:spcPts val="606"/>
              </a:spcBef>
              <a:spcAft>
                <a:spcPts val="606"/>
              </a:spcAft>
            </a:pPr>
            <a:r>
              <a:rPr lang="en-US" dirty="0">
                <a:latin typeface="Arial" pitchFamily="34" charset="0"/>
                <a:cs typeface="Arial" pitchFamily="34" charset="0"/>
              </a:rPr>
              <a:t>The Okanogan County nonfarm market averaged only 12,020 jobs in December 2020 versus 12,530 in December 2019, a 510-job and 4.1-percent downturn.</a:t>
            </a:r>
          </a:p>
        </p:txBody>
      </p:sp>
    </p:spTree>
    <p:extLst>
      <p:ext uri="{BB962C8B-B14F-4D97-AF65-F5344CB8AC3E}">
        <p14:creationId xmlns:p14="http://schemas.microsoft.com/office/powerpoint/2010/main" val="34910837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19</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r>
              <a:rPr lang="en-US" dirty="0">
                <a:latin typeface="Arial" panose="020B0604020202020204" pitchFamily="34" charset="0"/>
                <a:cs typeface="Arial" panose="020B0604020202020204" pitchFamily="34" charset="0"/>
              </a:rPr>
              <a:t>(Self explanatory)</a:t>
            </a:r>
            <a:endParaRPr lang="en-US" dirty="0">
              <a:ea typeface="ＭＳ Ｐゴシック" pitchFamily="34" charset="-128"/>
            </a:endParaRPr>
          </a:p>
        </p:txBody>
      </p:sp>
    </p:spTree>
    <p:extLst>
      <p:ext uri="{BB962C8B-B14F-4D97-AF65-F5344CB8AC3E}">
        <p14:creationId xmlns:p14="http://schemas.microsoft.com/office/powerpoint/2010/main" val="2608707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2</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r>
              <a:rPr lang="en-US" dirty="0">
                <a:ea typeface="ＭＳ Ｐゴシック" pitchFamily="34" charset="-128"/>
              </a:rPr>
              <a:t>This is a map illustrating the seven Central Washington counties for which I provide Labor Market Information (LMI).  They are:  </a:t>
            </a:r>
          </a:p>
          <a:p>
            <a:pPr marL="171176" indent="-171176" eaLnBrk="1" hangingPunct="1">
              <a:buFont typeface="Arial" panose="020B0604020202020204" pitchFamily="34" charset="0"/>
              <a:buChar char="•"/>
            </a:pPr>
            <a:r>
              <a:rPr lang="en-US" dirty="0">
                <a:ea typeface="ＭＳ Ｐゴシック" pitchFamily="34" charset="-128"/>
              </a:rPr>
              <a:t>Adams County</a:t>
            </a:r>
          </a:p>
          <a:p>
            <a:pPr marL="171176" indent="-171176" eaLnBrk="1" hangingPunct="1">
              <a:buFont typeface="Arial" panose="020B0604020202020204" pitchFamily="34" charset="0"/>
              <a:buChar char="•"/>
            </a:pPr>
            <a:r>
              <a:rPr lang="en-US" dirty="0">
                <a:ea typeface="ＭＳ Ｐゴシック" pitchFamily="34" charset="-128"/>
              </a:rPr>
              <a:t>Chelan and Douglas counties (the Wenatchee Metropolitan Statistical Area or MSA)</a:t>
            </a:r>
          </a:p>
          <a:p>
            <a:pPr marL="171176" indent="-171176" eaLnBrk="1" hangingPunct="1">
              <a:buFont typeface="Arial" panose="020B0604020202020204" pitchFamily="34" charset="0"/>
              <a:buChar char="•"/>
            </a:pPr>
            <a:r>
              <a:rPr lang="en-US" dirty="0">
                <a:ea typeface="ＭＳ Ｐゴシック" pitchFamily="34" charset="-128"/>
              </a:rPr>
              <a:t>Grant County</a:t>
            </a:r>
          </a:p>
          <a:p>
            <a:pPr marL="171176" indent="-171176" eaLnBrk="1" hangingPunct="1">
              <a:buFont typeface="Arial" panose="020B0604020202020204" pitchFamily="34" charset="0"/>
              <a:buChar char="•"/>
            </a:pPr>
            <a:r>
              <a:rPr lang="en-US" dirty="0">
                <a:ea typeface="ＭＳ Ｐゴシック" pitchFamily="34" charset="-128"/>
              </a:rPr>
              <a:t>Kittitas County</a:t>
            </a:r>
          </a:p>
          <a:p>
            <a:pPr marL="171176" indent="-171176" eaLnBrk="1" hangingPunct="1">
              <a:buFont typeface="Arial" panose="020B0604020202020204" pitchFamily="34" charset="0"/>
              <a:buChar char="•"/>
            </a:pPr>
            <a:r>
              <a:rPr lang="en-US" dirty="0">
                <a:ea typeface="ＭＳ Ｐゴシック" pitchFamily="34" charset="-128"/>
              </a:rPr>
              <a:t>Okanogan County</a:t>
            </a:r>
          </a:p>
          <a:p>
            <a:pPr marL="171176" indent="-171176" eaLnBrk="1" hangingPunct="1">
              <a:buFont typeface="Arial" panose="020B0604020202020204" pitchFamily="34" charset="0"/>
              <a:buChar char="•"/>
            </a:pPr>
            <a:r>
              <a:rPr lang="en-US" dirty="0">
                <a:ea typeface="ＭＳ Ｐゴシック" pitchFamily="34" charset="-128"/>
              </a:rPr>
              <a:t>Yakima County (the Yakima MSA)    </a:t>
            </a:r>
          </a:p>
        </p:txBody>
      </p:sp>
    </p:spTree>
    <p:extLst>
      <p:ext uri="{BB962C8B-B14F-4D97-AF65-F5344CB8AC3E}">
        <p14:creationId xmlns:p14="http://schemas.microsoft.com/office/powerpoint/2010/main" val="24387686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20</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r>
              <a:rPr lang="en-US" dirty="0">
                <a:latin typeface="Arial" panose="020B0604020202020204" pitchFamily="34" charset="0"/>
                <a:cs typeface="Arial" panose="020B0604020202020204" pitchFamily="34" charset="0"/>
              </a:rPr>
              <a:t>(Self explanatory)</a:t>
            </a:r>
            <a:endParaRPr lang="en-US" dirty="0">
              <a:ea typeface="ＭＳ Ｐゴシック" pitchFamily="34" charset="-128"/>
            </a:endParaRPr>
          </a:p>
        </p:txBody>
      </p:sp>
    </p:spTree>
    <p:extLst>
      <p:ext uri="{BB962C8B-B14F-4D97-AF65-F5344CB8AC3E}">
        <p14:creationId xmlns:p14="http://schemas.microsoft.com/office/powerpoint/2010/main" val="41598326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21</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r>
              <a:rPr lang="en-US" dirty="0">
                <a:ea typeface="ＭＳ Ｐゴシック" pitchFamily="34" charset="-128"/>
              </a:rPr>
              <a:t>Our agency, the Labor Market and Economic Analysis (LMEA) branch of the Washington State Employment Security Department (ESD), has a Labor Market Information (LMI) website at: </a:t>
            </a:r>
            <a:r>
              <a:rPr lang="en-US" dirty="0">
                <a:ea typeface="ＭＳ Ｐゴシック" pitchFamily="34" charset="-128"/>
                <a:hlinkClick r:id="rId3"/>
              </a:rPr>
              <a:t>https://esd.wa.gov/labormarketinfo</a:t>
            </a:r>
            <a:r>
              <a:rPr lang="en-US" dirty="0">
                <a:ea typeface="ＭＳ Ｐゴシック" pitchFamily="34" charset="-128"/>
              </a:rPr>
              <a:t>. </a:t>
            </a:r>
          </a:p>
          <a:p>
            <a:pPr eaLnBrk="1" hangingPunct="1"/>
            <a:r>
              <a:rPr lang="en-US" dirty="0">
                <a:ea typeface="ＭＳ Ｐゴシック" pitchFamily="34" charset="-128"/>
              </a:rPr>
              <a:t>An excellent 4 minute and 58 second tutorial/instructional video on this newly designed landing page is provided here: </a:t>
            </a:r>
            <a:r>
              <a:rPr lang="en-US" dirty="0">
                <a:ea typeface="ＭＳ Ｐゴシック" pitchFamily="34" charset="-128"/>
                <a:hlinkClick r:id="rId4"/>
              </a:rPr>
              <a:t>https://www.youtube.com/watch?v=5PV3Kkmop8Y</a:t>
            </a:r>
            <a:r>
              <a:rPr lang="en-US" dirty="0">
                <a:ea typeface="ＭＳ Ｐゴシック" pitchFamily="34" charset="-128"/>
              </a:rPr>
              <a:t>. </a:t>
            </a:r>
          </a:p>
          <a:p>
            <a:pPr eaLnBrk="1" hangingPunct="1"/>
            <a:r>
              <a:rPr lang="en-US" dirty="0">
                <a:ea typeface="ＭＳ Ｐゴシック" pitchFamily="34" charset="-128"/>
              </a:rPr>
              <a:t>Annual, county-level economic reports (called </a:t>
            </a:r>
            <a:r>
              <a:rPr lang="en-US" i="1" dirty="0">
                <a:ea typeface="ＭＳ Ｐゴシック" pitchFamily="34" charset="-128"/>
              </a:rPr>
              <a:t>County Profiles</a:t>
            </a:r>
            <a:r>
              <a:rPr lang="en-US" dirty="0">
                <a:ea typeface="ＭＳ Ｐゴシック" pitchFamily="34" charset="-128"/>
              </a:rPr>
              <a:t>) are posted on our agency’s LMI website.  Calendar year 2020 reports for Okanogan County are posted at:</a:t>
            </a:r>
          </a:p>
          <a:p>
            <a:r>
              <a:rPr lang="en-US" dirty="0">
                <a:solidFill>
                  <a:schemeClr val="accent1"/>
                </a:solidFill>
                <a:hlinkClick r:id="rId5"/>
              </a:rPr>
              <a:t>https://esd.wa.gov/labormarketinfo/county-profiles/okanogan</a:t>
            </a:r>
            <a:r>
              <a:rPr lang="en-US" dirty="0"/>
              <a:t>.</a:t>
            </a:r>
          </a:p>
          <a:p>
            <a:pPr eaLnBrk="1" hangingPunct="1"/>
            <a:r>
              <a:rPr lang="en-US" dirty="0">
                <a:ea typeface="ＭＳ Ｐゴシック" pitchFamily="34" charset="-128"/>
              </a:rPr>
              <a:t>Monthly economic reports (</a:t>
            </a:r>
            <a:r>
              <a:rPr lang="en-US" i="1" dirty="0">
                <a:ea typeface="ＭＳ Ｐゴシック" pitchFamily="34" charset="-128"/>
              </a:rPr>
              <a:t>Labor Area Summaries</a:t>
            </a:r>
            <a:r>
              <a:rPr lang="en-US" dirty="0">
                <a:ea typeface="ＭＳ Ｐゴシック" pitchFamily="34" charset="-128"/>
              </a:rPr>
              <a:t>) are prepared every month or two for the seven counties I serve and transmitted direct to clients via email distribution lists.  These four- to five-page reports are disseminated via email distribution lists – at no cost. If you would like to be added to a distribution list,  please email me (see POC info at Slide 22).       </a:t>
            </a:r>
          </a:p>
        </p:txBody>
      </p:sp>
    </p:spTree>
    <p:extLst>
      <p:ext uri="{BB962C8B-B14F-4D97-AF65-F5344CB8AC3E}">
        <p14:creationId xmlns:p14="http://schemas.microsoft.com/office/powerpoint/2010/main" val="27703206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22</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r>
              <a:rPr lang="en-US" dirty="0">
                <a:latin typeface="Arial" pitchFamily="34" charset="0"/>
                <a:cs typeface="Arial" pitchFamily="34" charset="0"/>
              </a:rPr>
              <a:t>Would like to express my appreciation to Elana Mainer </a:t>
            </a:r>
            <a:r>
              <a:rPr lang="en-US" dirty="0">
                <a:cs typeface="Arial" pitchFamily="34" charset="0"/>
              </a:rPr>
              <a:t>(Co-lead, Okanogan Coalition for Health Improvement, Okanogan County Public Health) </a:t>
            </a:r>
            <a:r>
              <a:rPr lang="en-US" dirty="0">
                <a:latin typeface="Arial" pitchFamily="34" charset="0"/>
                <a:cs typeface="Arial" pitchFamily="34" charset="0"/>
              </a:rPr>
              <a:t>for asking me to conduct this presentation.  </a:t>
            </a:r>
          </a:p>
          <a:p>
            <a:r>
              <a:rPr lang="en-US" dirty="0">
                <a:latin typeface="Arial" pitchFamily="34" charset="0"/>
                <a:cs typeface="Arial" pitchFamily="34" charset="0"/>
              </a:rPr>
              <a:t>Are there any questions?  </a:t>
            </a:r>
            <a:endParaRPr lang="en-US" dirty="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200519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3</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r>
              <a:rPr lang="en-US" dirty="0">
                <a:ea typeface="ＭＳ Ｐゴシック" pitchFamily="34" charset="-128"/>
              </a:rPr>
              <a:t>In Slides 4-10 will discuss employment and wage trends, as of 2019, for the 22 major sectors (at the 2-Digit NAICS level) in Okanogan County.  Please note that 2019 is the most recent year for which we have detailed (i.e., 3-Digit NAICS) annual average employment and wage data at the county level.  </a:t>
            </a:r>
            <a:r>
              <a:rPr lang="en-US" i="1" dirty="0">
                <a:ea typeface="ＭＳ Ｐゴシック" pitchFamily="34" charset="-128"/>
              </a:rPr>
              <a:t>Revised </a:t>
            </a:r>
            <a:r>
              <a:rPr lang="en-US" dirty="0">
                <a:ea typeface="ＭＳ Ｐゴシック" pitchFamily="34" charset="-128"/>
              </a:rPr>
              <a:t>average annual total covered employment and wage data for 2019 became available as of September 2020, and </a:t>
            </a:r>
            <a:r>
              <a:rPr lang="en-US" i="1" dirty="0">
                <a:ea typeface="ＭＳ Ｐゴシック" pitchFamily="34" charset="-128"/>
              </a:rPr>
              <a:t>preliminary</a:t>
            </a:r>
            <a:r>
              <a:rPr lang="en-US" dirty="0">
                <a:ea typeface="ＭＳ Ｐゴシック" pitchFamily="34" charset="-128"/>
              </a:rPr>
              <a:t> average annual employment and wage data for 2020 should become available in June 2021. </a:t>
            </a:r>
          </a:p>
          <a:p>
            <a:pPr eaLnBrk="1" hangingPunct="1"/>
            <a:r>
              <a:rPr lang="en-US" dirty="0">
                <a:ea typeface="ＭＳ Ｐゴシック" pitchFamily="34" charset="-128"/>
              </a:rPr>
              <a:t>In Slides 11-18 will summarize average annual unemployment rate and nonfarm employment trends from 2008-2020 in Washington State and in Okanogan County.  Civilian Labor Force (CLF) data from the BLS’ Local Area and Unemployment (LAUS) program and nonfarm employment estimates from the Current Employment Statistics (CES) program, through December 2020, were used to provide much of this analysis.  These data are not as detailed as QCEW data, but they are more recent (i.e., up through December 2020) a provide a current view of local and statewide economies.      </a:t>
            </a:r>
          </a:p>
          <a:p>
            <a:pPr eaLnBrk="1" hangingPunct="1"/>
            <a:r>
              <a:rPr lang="en-US" dirty="0">
                <a:ea typeface="ＭＳ Ｐゴシック" pitchFamily="34" charset="-128"/>
              </a:rPr>
              <a:t>In Slides 19-22 will provide a summary/overview of what I consider are noteworthy long-term and short-term economic trends in Okanogan County.  Will also provide some hyperlinks to our Labor Market Information (LMI) website and my Point of Contact (POC) information.  </a:t>
            </a:r>
          </a:p>
        </p:txBody>
      </p:sp>
    </p:spTree>
    <p:extLst>
      <p:ext uri="{BB962C8B-B14F-4D97-AF65-F5344CB8AC3E}">
        <p14:creationId xmlns:p14="http://schemas.microsoft.com/office/powerpoint/2010/main" val="4134202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4</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r>
              <a:rPr lang="en-US" dirty="0">
                <a:latin typeface="Arial" pitchFamily="34" charset="0"/>
                <a:cs typeface="Arial" pitchFamily="34" charset="0"/>
              </a:rPr>
              <a:t>The North American Industry Classification System (NAICS) is an industry classification system that groups businesses/organizations into categories or sectors based on the activities in which they are primarily engaged. An important take-away here: there are 19 private-sector and 3-government sectors (i.e., categories) into which employment and wage figures for all business and government organizations (covered under the unemployment compensation system) are grouped at county and state levels. </a:t>
            </a:r>
          </a:p>
          <a:p>
            <a:r>
              <a:rPr lang="en-US" dirty="0">
                <a:latin typeface="Arial" pitchFamily="34" charset="0"/>
                <a:cs typeface="Arial" pitchFamily="34" charset="0"/>
              </a:rPr>
              <a:t>For Slides 4-10 of this briefing, changes in covered employment in Okanogan County in these 22 NAICS sectors from 2009-2019 were analyzed using Washington State Employment Security Department’s Quarterly Census of Employment and Wage (QCEW) data.  </a:t>
            </a:r>
          </a:p>
        </p:txBody>
      </p:sp>
    </p:spTree>
    <p:extLst>
      <p:ext uri="{BB962C8B-B14F-4D97-AF65-F5344CB8AC3E}">
        <p14:creationId xmlns:p14="http://schemas.microsoft.com/office/powerpoint/2010/main" val="2415743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5</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r>
              <a:rPr lang="en-US" dirty="0">
                <a:latin typeface="Arial" pitchFamily="34" charset="0"/>
                <a:cs typeface="Arial" pitchFamily="34" charset="0"/>
              </a:rPr>
              <a:t>The National Bureau of Economic Research (NBER) announced that a national recession occurred from December 2007-June 2009.  The employment </a:t>
            </a:r>
            <a:r>
              <a:rPr lang="en-US" dirty="0">
                <a:latin typeface="Arial" pitchFamily="34" charset="0"/>
                <a:ea typeface="ＭＳ Ｐゴシック" pitchFamily="34" charset="-128"/>
                <a:cs typeface="Arial" pitchFamily="34" charset="0"/>
              </a:rPr>
              <a:t>“apex” of pre-recession Okanogan County occurred in 2008 when covered employment rose to 17,698 (not on this slide).  It then took six years (from 2009-2014, inclusive) for the local labor market to meet or exceed this pre-recession high.  By 2014, Okanogan County’s economy averaged 18,362 jobs. However, this local economic recovery was relatively “short-lived.”  In 2017, just three years later, the covered employment again began slipping down a “slippery slope” – as this slide demonstrates.  </a:t>
            </a:r>
          </a:p>
          <a:p>
            <a:pPr eaLnBrk="1" hangingPunct="1"/>
            <a:r>
              <a:rPr lang="en-US" dirty="0">
                <a:latin typeface="Arial" pitchFamily="34" charset="0"/>
                <a:ea typeface="ＭＳ Ｐゴシック" pitchFamily="34" charset="-128"/>
                <a:cs typeface="Arial" pitchFamily="34" charset="0"/>
              </a:rPr>
              <a:t>In the most recent 10-year period (2009-2019), total covered employment in Okanogan County fell from 17,659 jobs in 2009 to 16,794 in 2019, an 865-job and a 4.9-percent downturn.  </a:t>
            </a:r>
          </a:p>
          <a:p>
            <a:pPr eaLnBrk="1" hangingPunct="1"/>
            <a:r>
              <a:rPr lang="en-US" dirty="0">
                <a:latin typeface="Arial" panose="020B0604020202020204" pitchFamily="34" charset="0"/>
                <a:cs typeface="Arial" panose="020B0604020202020204" pitchFamily="34" charset="0"/>
              </a:rPr>
              <a:t>Annualized covered employment job growth rates from 2009-2019 were minus-0.5 percent in Okanogan County versus 1.9 percent in Washington State.</a:t>
            </a:r>
            <a:r>
              <a:rPr lang="en-US" dirty="0">
                <a:latin typeface="Arial" pitchFamily="34" charset="0"/>
                <a:ea typeface="ＭＳ Ｐゴシック" pitchFamily="34" charset="-128"/>
                <a:cs typeface="Arial" pitchFamily="34" charset="0"/>
              </a:rPr>
              <a:t> </a:t>
            </a:r>
          </a:p>
        </p:txBody>
      </p:sp>
    </p:spTree>
    <p:extLst>
      <p:ext uri="{BB962C8B-B14F-4D97-AF65-F5344CB8AC3E}">
        <p14:creationId xmlns:p14="http://schemas.microsoft.com/office/powerpoint/2010/main" val="2044703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6</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r>
              <a:rPr lang="en-US" dirty="0">
                <a:latin typeface="Arial" pitchFamily="34" charset="0"/>
                <a:ea typeface="ＭＳ Ｐゴシック" pitchFamily="34" charset="-128"/>
                <a:cs typeface="Arial" pitchFamily="34" charset="0"/>
              </a:rPr>
              <a:t>This slide ranks the “Top 4 and Bottom 4” sectors in terms of covered employment changes during the most recent ten-year period (2009-2019) for all 22 sectors (at the 2-digit NAICS level) in Okanogan County.  </a:t>
            </a:r>
          </a:p>
          <a:p>
            <a:pPr eaLnBrk="1" hangingPunct="1"/>
            <a:r>
              <a:rPr lang="en-US" dirty="0">
                <a:latin typeface="Arial" pitchFamily="34" charset="0"/>
                <a:ea typeface="ＭＳ Ｐゴシック" pitchFamily="34" charset="-128"/>
                <a:cs typeface="Arial" pitchFamily="34" charset="0"/>
              </a:rPr>
              <a:t>During the past ten years (2009-2019) in Okanogan County:</a:t>
            </a:r>
          </a:p>
          <a:p>
            <a:pPr marL="171450" indent="-171450">
              <a:buFont typeface="Arial" panose="020B0604020202020204" pitchFamily="34" charset="0"/>
              <a:buChar char="•"/>
            </a:pPr>
            <a:r>
              <a:rPr lang="en-US" dirty="0">
                <a:latin typeface="Arial" pitchFamily="34" charset="0"/>
                <a:ea typeface="ＭＳ Ｐゴシック" pitchFamily="34" charset="-128"/>
                <a:cs typeface="Arial" pitchFamily="34" charset="0"/>
              </a:rPr>
              <a:t>The “Top 4:” – Health services, transportation and warehousing, local government, and state government ranked 1, 2, 3, and 4 (respectively) in terms of the number of jobs gained.  However, most of the jobs “gained” in private health services, and most jobs lost in “other services” were due to an administrative NAICS reclassification in 2014.  In this year: </a:t>
            </a:r>
            <a:r>
              <a:rPr lang="en-US" dirty="0">
                <a:solidFill>
                  <a:schemeClr val="dk1"/>
                </a:solidFill>
                <a:latin typeface="Arial" panose="020B0604020202020204" pitchFamily="34" charset="0"/>
                <a:ea typeface="ＭＳ Ｐゴシック" pitchFamily="34" charset="-128"/>
                <a:cs typeface="Arial" panose="020B0604020202020204" pitchFamily="34" charset="0"/>
              </a:rPr>
              <a:t>p</a:t>
            </a:r>
            <a:r>
              <a:rPr lang="en-US" dirty="0">
                <a:solidFill>
                  <a:schemeClr val="dk1"/>
                </a:solidFill>
                <a:latin typeface="Arial" panose="020B0604020202020204" pitchFamily="34" charset="0"/>
                <a:cs typeface="Arial" panose="020B0604020202020204" pitchFamily="34" charset="0"/>
              </a:rPr>
              <a:t>rivate household employment and wages (NAICS 814) were reclassified into services for the elderly and disabled</a:t>
            </a:r>
            <a:r>
              <a:rPr lang="en-US" dirty="0">
                <a:latin typeface="Arial" panose="020B0604020202020204" pitchFamily="34" charset="0"/>
                <a:cs typeface="Arial" panose="020B0604020202020204" pitchFamily="34" charset="0"/>
              </a:rPr>
              <a:t> </a:t>
            </a:r>
            <a:r>
              <a:rPr lang="en-US" dirty="0">
                <a:solidFill>
                  <a:schemeClr val="dk1"/>
                </a:solidFill>
                <a:latin typeface="Arial" panose="020B0604020202020204" pitchFamily="34" charset="0"/>
                <a:cs typeface="Arial" panose="020B0604020202020204" pitchFamily="34" charset="0"/>
              </a:rPr>
              <a:t>(NAICS 624) in the first quarter of 2014 by the Bureau of Labor Statistics (BLS).</a:t>
            </a:r>
            <a:endParaRPr lang="en-US" dirty="0">
              <a:latin typeface="Arial" pitchFamily="34" charset="0"/>
              <a:ea typeface="ＭＳ Ｐゴシック" pitchFamily="34" charset="-128"/>
              <a:cs typeface="Arial" pitchFamily="34" charset="0"/>
            </a:endParaRPr>
          </a:p>
          <a:p>
            <a:pPr marL="171176" indent="-171176" eaLnBrk="1" hangingPunct="1">
              <a:buFont typeface="Arial" panose="020B0604020202020204" pitchFamily="34" charset="0"/>
              <a:buChar char="•"/>
            </a:pPr>
            <a:r>
              <a:rPr lang="en-US" dirty="0">
                <a:latin typeface="Arial" pitchFamily="34" charset="0"/>
                <a:ea typeface="ＭＳ Ｐゴシック" pitchFamily="34" charset="-128"/>
                <a:cs typeface="Arial" pitchFamily="34" charset="0"/>
              </a:rPr>
              <a:t>The “Bottom 4:” – Federal government, mining, other services, and agriculture ranked 19, 20, 21, and 22 (respectively). In terms of employment changes by sector, these sectors lost the most jobs during this ten-year period.  Clearly, job losses in Okanogan County’s agricultural sector from 2009-2019 have been severe. </a:t>
            </a:r>
          </a:p>
        </p:txBody>
      </p:sp>
    </p:spTree>
    <p:extLst>
      <p:ext uri="{BB962C8B-B14F-4D97-AF65-F5344CB8AC3E}">
        <p14:creationId xmlns:p14="http://schemas.microsoft.com/office/powerpoint/2010/main" val="337398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6BEE0E0-706C-42C3-901C-B40E8CAC755A}" type="slidenum">
              <a:rPr lang="en-US"/>
              <a:pPr/>
              <a:t>7</a:t>
            </a:fld>
            <a:endParaRPr 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r>
              <a:rPr lang="en-US" dirty="0">
                <a:latin typeface="Arial" pitchFamily="34" charset="0"/>
                <a:ea typeface="ＭＳ Ｐゴシック" pitchFamily="34" charset="-128"/>
                <a:cs typeface="Arial" pitchFamily="34" charset="0"/>
              </a:rPr>
              <a:t>This slide ranks the “Top 4 and Bottom 4” sectors (from the previous slide) in terms of percentage changes in covered employment during the most recent ten-year period (2009-2019) for all 22 sectors (at the 2-digit NAICS level) in Okanogan County.  </a:t>
            </a:r>
          </a:p>
          <a:p>
            <a:pPr eaLnBrk="1" hangingPunct="1"/>
            <a:r>
              <a:rPr lang="en-US" dirty="0">
                <a:latin typeface="Arial" pitchFamily="34" charset="0"/>
                <a:ea typeface="ＭＳ Ｐゴシック" pitchFamily="34" charset="-128"/>
                <a:cs typeface="Arial" pitchFamily="34" charset="0"/>
              </a:rPr>
              <a:t>During the past ten years (2009-2019) in Okanogan County:</a:t>
            </a:r>
          </a:p>
          <a:p>
            <a:pPr marL="171176" indent="-171176" eaLnBrk="1" hangingPunct="1">
              <a:buFont typeface="Arial" panose="020B0604020202020204" pitchFamily="34" charset="0"/>
              <a:buChar char="•"/>
            </a:pPr>
            <a:r>
              <a:rPr lang="en-US" dirty="0">
                <a:latin typeface="Arial" pitchFamily="34" charset="0"/>
                <a:ea typeface="ＭＳ Ｐゴシック" pitchFamily="34" charset="-128"/>
                <a:cs typeface="Arial" pitchFamily="34" charset="0"/>
              </a:rPr>
              <a:t>The “Top 4:” – Health services, transportation and warehousing, local government, and state government had positive job growth rates.  The transportation and warehousing sector stands out, with a 322.1-percent growth rate.  Although detailed 3-digit NAICS QCEW data from 2009-2019 in Okanogan County is only available (due to confidentiality restrictions) for NAICS 484 (truck transportation); it can be stated that growth occurred in the following subsectors in Okanogan County: truck transportation, transit and ground passenger transportation, support activities for transportation, courier and messengers, and warehousing and storage.     </a:t>
            </a:r>
          </a:p>
          <a:p>
            <a:pPr marL="171176" indent="-171176" eaLnBrk="1" hangingPunct="1">
              <a:buFont typeface="Arial" panose="020B0604020202020204" pitchFamily="34" charset="0"/>
              <a:buChar char="•"/>
            </a:pPr>
            <a:r>
              <a:rPr lang="en-US" dirty="0">
                <a:latin typeface="Arial" pitchFamily="34" charset="0"/>
                <a:ea typeface="ＭＳ Ｐゴシック" pitchFamily="34" charset="-128"/>
                <a:cs typeface="Arial" pitchFamily="34" charset="0"/>
              </a:rPr>
              <a:t>The “Bottom 4:” – Conversely, job loss-rates in federal government, mining, other services, and agriculture, during this most recent ten-year period, are provided here. </a:t>
            </a:r>
          </a:p>
        </p:txBody>
      </p:sp>
    </p:spTree>
    <p:extLst>
      <p:ext uri="{BB962C8B-B14F-4D97-AF65-F5344CB8AC3E}">
        <p14:creationId xmlns:p14="http://schemas.microsoft.com/office/powerpoint/2010/main" val="1595838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tabLst>
                <a:tab pos="692521" algn="l"/>
              </a:tabLst>
            </a:pPr>
            <a:r>
              <a:rPr lang="en-US" dirty="0">
                <a:solidFill>
                  <a:srgbClr val="000000"/>
                </a:solidFill>
                <a:latin typeface="Arial" pitchFamily="34" charset="0"/>
                <a:ea typeface="Times New Roman" pitchFamily="18" charset="0"/>
                <a:cs typeface="Times New Roman" pitchFamily="18" charset="0"/>
              </a:rPr>
              <a:t>This slide and the next slide (“Top 5 industries by wages in 2019”) rank Okanogan County’s top industries in terms of jobs and wages provided in the 22 major industries/sectors, mentioned earlier.  </a:t>
            </a:r>
          </a:p>
          <a:p>
            <a:pPr>
              <a:tabLst>
                <a:tab pos="692521" algn="l"/>
              </a:tabLst>
            </a:pPr>
            <a:r>
              <a:rPr lang="en-US" dirty="0">
                <a:solidFill>
                  <a:srgbClr val="000000"/>
                </a:solidFill>
                <a:latin typeface="Arial" pitchFamily="34" charset="0"/>
                <a:ea typeface="Times New Roman" pitchFamily="18" charset="0"/>
                <a:cs typeface="Times New Roman" pitchFamily="18" charset="0"/>
              </a:rPr>
              <a:t>In 2019, QCEW data showed that Okanogan County’s labor market provided 16,794 jobs.  Nearly four of every five (79.2 percent) of all local covered jobs were in five two-digit NAICS industries or sectors (agriculture, local government, retail trade, health services, and accommodation and food services).   </a:t>
            </a:r>
          </a:p>
          <a:p>
            <a:pPr>
              <a:tabLst>
                <a:tab pos="692521" algn="l"/>
              </a:tabLst>
            </a:pPr>
            <a:r>
              <a:rPr lang="en-US" dirty="0">
                <a:solidFill>
                  <a:srgbClr val="000000"/>
                </a:solidFill>
                <a:latin typeface="Arial" pitchFamily="34" charset="0"/>
                <a:ea typeface="Times New Roman" pitchFamily="18" charset="0"/>
                <a:cs typeface="Times New Roman" pitchFamily="18" charset="0"/>
              </a:rPr>
              <a:t>Over one quarter (26.2 percent) of all Okanogan County jobs were in the agriculture, forestry, and fishing category (in which most of these jobs are in agriculture).</a:t>
            </a:r>
          </a:p>
          <a:p>
            <a:pPr>
              <a:tabLst>
                <a:tab pos="692521" algn="l"/>
              </a:tabLst>
            </a:pPr>
            <a:r>
              <a:rPr lang="en-US" dirty="0">
                <a:solidFill>
                  <a:srgbClr val="000000"/>
                </a:solidFill>
                <a:latin typeface="Arial" pitchFamily="34" charset="0"/>
                <a:ea typeface="Times New Roman" pitchFamily="18" charset="0"/>
                <a:cs typeface="Times New Roman" pitchFamily="18" charset="0"/>
              </a:rPr>
              <a:t>Local government was the second-largest employment sector in Okanogan County in 2019, accounting for 25.7 percent of total covered employment and averaging 4,322 jobs.  This sector tallies jobs at public schools, public utility districts, police and fire departments, courts, libraries, public health districts, Native American organizations/businesses, etc.</a:t>
            </a:r>
          </a:p>
        </p:txBody>
      </p:sp>
      <p:sp>
        <p:nvSpPr>
          <p:cNvPr id="4" name="Slide Number Placeholder 3"/>
          <p:cNvSpPr>
            <a:spLocks noGrp="1"/>
          </p:cNvSpPr>
          <p:nvPr>
            <p:ph type="sldNum" sz="quarter" idx="10"/>
          </p:nvPr>
        </p:nvSpPr>
        <p:spPr/>
        <p:txBody>
          <a:bodyPr/>
          <a:lstStyle/>
          <a:p>
            <a:pPr>
              <a:defRPr/>
            </a:pPr>
            <a:fld id="{A74C8261-DCB7-42C6-9526-0D2888591F16}" type="slidenum">
              <a:rPr lang="en-US" smtClean="0"/>
              <a:pPr>
                <a:defRPr/>
              </a:pPr>
              <a:t>8</a:t>
            </a:fld>
            <a:endParaRPr lang="en-US" dirty="0"/>
          </a:p>
        </p:txBody>
      </p:sp>
    </p:spTree>
    <p:extLst>
      <p:ext uri="{BB962C8B-B14F-4D97-AF65-F5344CB8AC3E}">
        <p14:creationId xmlns:p14="http://schemas.microsoft.com/office/powerpoint/2010/main" val="381118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solidFill>
                  <a:srgbClr val="000000"/>
                </a:solidFill>
                <a:latin typeface="Arial" pitchFamily="34" charset="0"/>
                <a:ea typeface="Times New Roman" pitchFamily="18" charset="0"/>
                <a:cs typeface="Times New Roman" pitchFamily="18" charset="0"/>
              </a:rPr>
              <a:t>In 2019, QCEW data showed that Okanogan County’s labor market provided over $593.9 million in wages.  </a:t>
            </a:r>
          </a:p>
          <a:p>
            <a:r>
              <a:rPr lang="en-US" dirty="0">
                <a:solidFill>
                  <a:srgbClr val="000000"/>
                </a:solidFill>
                <a:latin typeface="Arial" pitchFamily="34" charset="0"/>
                <a:ea typeface="Times New Roman" pitchFamily="18" charset="0"/>
                <a:cs typeface="Times New Roman" pitchFamily="18" charset="0"/>
              </a:rPr>
              <a:t>Over half (52.1 percent) of total earned wage income countywide in 2019 was earned in just two industries: local government and agriculture.  </a:t>
            </a:r>
          </a:p>
        </p:txBody>
      </p:sp>
      <p:sp>
        <p:nvSpPr>
          <p:cNvPr id="4" name="Slide Number Placeholder 3"/>
          <p:cNvSpPr>
            <a:spLocks noGrp="1"/>
          </p:cNvSpPr>
          <p:nvPr>
            <p:ph type="sldNum" sz="quarter" idx="10"/>
          </p:nvPr>
        </p:nvSpPr>
        <p:spPr/>
        <p:txBody>
          <a:bodyPr/>
          <a:lstStyle/>
          <a:p>
            <a:pPr>
              <a:defRPr/>
            </a:pPr>
            <a:fld id="{A74C8261-DCB7-42C6-9526-0D2888591F16}" type="slidenum">
              <a:rPr lang="en-US" smtClean="0"/>
              <a:pPr>
                <a:defRPr/>
              </a:pPr>
              <a:t>9</a:t>
            </a:fld>
            <a:endParaRPr lang="en-US" dirty="0"/>
          </a:p>
        </p:txBody>
      </p:sp>
    </p:spTree>
    <p:extLst>
      <p:ext uri="{BB962C8B-B14F-4D97-AF65-F5344CB8AC3E}">
        <p14:creationId xmlns:p14="http://schemas.microsoft.com/office/powerpoint/2010/main" val="3763883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DRAFT (As of 23 Sep 18)</a:t>
            </a:r>
          </a:p>
        </p:txBody>
      </p:sp>
      <p:sp>
        <p:nvSpPr>
          <p:cNvPr id="7" name="Slide Number Placeholder 6"/>
          <p:cNvSpPr>
            <a:spLocks noGrp="1"/>
          </p:cNvSpPr>
          <p:nvPr>
            <p:ph type="sldNum" sz="quarter" idx="12"/>
          </p:nvPr>
        </p:nvSpPr>
        <p:spPr/>
        <p:txBody>
          <a:bodyPr/>
          <a:lstStyle/>
          <a:p>
            <a:fld id="{F92C3CFD-3567-484F-A578-254A1094035A}" type="slidenum">
              <a:rPr lang="en-US" smtClean="0"/>
              <a:t>‹#›</a:t>
            </a:fld>
            <a:endParaRPr lang="en-US" dirty="0"/>
          </a:p>
        </p:txBody>
      </p:sp>
    </p:spTree>
    <p:extLst>
      <p:ext uri="{BB962C8B-B14F-4D97-AF65-F5344CB8AC3E}">
        <p14:creationId xmlns:p14="http://schemas.microsoft.com/office/powerpoint/2010/main" val="2010288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a:t>DRAFT (As of 23 Sep 18)</a:t>
            </a:r>
          </a:p>
        </p:txBody>
      </p:sp>
      <p:sp>
        <p:nvSpPr>
          <p:cNvPr id="9" name="Slide Number Placeholder 8"/>
          <p:cNvSpPr>
            <a:spLocks noGrp="1"/>
          </p:cNvSpPr>
          <p:nvPr>
            <p:ph type="sldNum" sz="quarter" idx="12"/>
          </p:nvPr>
        </p:nvSpPr>
        <p:spPr/>
        <p:txBody>
          <a:bodyPr/>
          <a:lstStyle/>
          <a:p>
            <a:fld id="{F92C3CFD-3567-484F-A578-254A1094035A}" type="slidenum">
              <a:rPr lang="en-US" smtClean="0"/>
              <a:t>‹#›</a:t>
            </a:fld>
            <a:endParaRPr lang="en-US" dirty="0"/>
          </a:p>
        </p:txBody>
      </p:sp>
    </p:spTree>
    <p:extLst>
      <p:ext uri="{BB962C8B-B14F-4D97-AF65-F5344CB8AC3E}">
        <p14:creationId xmlns:p14="http://schemas.microsoft.com/office/powerpoint/2010/main" val="1842218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a:t>DRAFT (As of 23 Sep 18)</a:t>
            </a:r>
          </a:p>
        </p:txBody>
      </p:sp>
      <p:sp>
        <p:nvSpPr>
          <p:cNvPr id="5" name="Slide Number Placeholder 4"/>
          <p:cNvSpPr>
            <a:spLocks noGrp="1"/>
          </p:cNvSpPr>
          <p:nvPr>
            <p:ph type="sldNum" sz="quarter" idx="12"/>
          </p:nvPr>
        </p:nvSpPr>
        <p:spPr/>
        <p:txBody>
          <a:bodyPr/>
          <a:lstStyle/>
          <a:p>
            <a:fld id="{F92C3CFD-3567-484F-A578-254A1094035A}" type="slidenum">
              <a:rPr lang="en-US" smtClean="0"/>
              <a:t>‹#›</a:t>
            </a:fld>
            <a:endParaRPr lang="en-US" dirty="0"/>
          </a:p>
        </p:txBody>
      </p:sp>
    </p:spTree>
    <p:extLst>
      <p:ext uri="{BB962C8B-B14F-4D97-AF65-F5344CB8AC3E}">
        <p14:creationId xmlns:p14="http://schemas.microsoft.com/office/powerpoint/2010/main" val="640310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DRAFT (As of 23 Sep 18)</a:t>
            </a:r>
          </a:p>
        </p:txBody>
      </p:sp>
      <p:sp>
        <p:nvSpPr>
          <p:cNvPr id="4" name="Slide Number Placeholder 3"/>
          <p:cNvSpPr>
            <a:spLocks noGrp="1"/>
          </p:cNvSpPr>
          <p:nvPr>
            <p:ph type="sldNum" sz="quarter" idx="12"/>
          </p:nvPr>
        </p:nvSpPr>
        <p:spPr/>
        <p:txBody>
          <a:bodyPr/>
          <a:lstStyle/>
          <a:p>
            <a:fld id="{F92C3CFD-3567-484F-A578-254A1094035A}" type="slidenum">
              <a:rPr lang="en-US" smtClean="0"/>
              <a:t>‹#›</a:t>
            </a:fld>
            <a:endParaRPr lang="en-US" dirty="0"/>
          </a:p>
        </p:txBody>
      </p:sp>
    </p:spTree>
    <p:extLst>
      <p:ext uri="{BB962C8B-B14F-4D97-AF65-F5344CB8AC3E}">
        <p14:creationId xmlns:p14="http://schemas.microsoft.com/office/powerpoint/2010/main" val="33769326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DRAFT (As of 23 Sep 18)</a:t>
            </a:r>
          </a:p>
        </p:txBody>
      </p:sp>
      <p:sp>
        <p:nvSpPr>
          <p:cNvPr id="7" name="Slide Number Placeholder 6"/>
          <p:cNvSpPr>
            <a:spLocks noGrp="1"/>
          </p:cNvSpPr>
          <p:nvPr>
            <p:ph type="sldNum" sz="quarter" idx="12"/>
          </p:nvPr>
        </p:nvSpPr>
        <p:spPr/>
        <p:txBody>
          <a:bodyPr/>
          <a:lstStyle/>
          <a:p>
            <a:fld id="{F92C3CFD-3567-484F-A578-254A1094035A}" type="slidenum">
              <a:rPr lang="en-US" smtClean="0"/>
              <a:t>‹#›</a:t>
            </a:fld>
            <a:endParaRPr lang="en-US" dirty="0"/>
          </a:p>
        </p:txBody>
      </p:sp>
    </p:spTree>
    <p:extLst>
      <p:ext uri="{BB962C8B-B14F-4D97-AF65-F5344CB8AC3E}">
        <p14:creationId xmlns:p14="http://schemas.microsoft.com/office/powerpoint/2010/main" val="1509783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DRAFT (As of 23 Sep 18)</a:t>
            </a:r>
          </a:p>
        </p:txBody>
      </p:sp>
      <p:sp>
        <p:nvSpPr>
          <p:cNvPr id="7" name="Slide Number Placeholder 6"/>
          <p:cNvSpPr>
            <a:spLocks noGrp="1"/>
          </p:cNvSpPr>
          <p:nvPr>
            <p:ph type="sldNum" sz="quarter" idx="12"/>
          </p:nvPr>
        </p:nvSpPr>
        <p:spPr/>
        <p:txBody>
          <a:bodyPr/>
          <a:lstStyle/>
          <a:p>
            <a:fld id="{F92C3CFD-3567-484F-A578-254A1094035A}" type="slidenum">
              <a:rPr lang="en-US" smtClean="0"/>
              <a:t>‹#›</a:t>
            </a:fld>
            <a:endParaRPr lang="en-US" dirty="0"/>
          </a:p>
        </p:txBody>
      </p:sp>
    </p:spTree>
    <p:extLst>
      <p:ext uri="{BB962C8B-B14F-4D97-AF65-F5344CB8AC3E}">
        <p14:creationId xmlns:p14="http://schemas.microsoft.com/office/powerpoint/2010/main" val="4008627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DRAFT (As of 23 Sep 18)</a:t>
            </a:r>
          </a:p>
        </p:txBody>
      </p:sp>
      <p:sp>
        <p:nvSpPr>
          <p:cNvPr id="6" name="Slide Number Placeholder 5"/>
          <p:cNvSpPr>
            <a:spLocks noGrp="1"/>
          </p:cNvSpPr>
          <p:nvPr>
            <p:ph type="sldNum" sz="quarter" idx="12"/>
          </p:nvPr>
        </p:nvSpPr>
        <p:spPr/>
        <p:txBody>
          <a:bodyPr/>
          <a:lstStyle/>
          <a:p>
            <a:fld id="{F92C3CFD-3567-484F-A578-254A1094035A}" type="slidenum">
              <a:rPr lang="en-US" smtClean="0"/>
              <a:t>‹#›</a:t>
            </a:fld>
            <a:endParaRPr lang="en-US" dirty="0"/>
          </a:p>
        </p:txBody>
      </p:sp>
    </p:spTree>
    <p:extLst>
      <p:ext uri="{BB962C8B-B14F-4D97-AF65-F5344CB8AC3E}">
        <p14:creationId xmlns:p14="http://schemas.microsoft.com/office/powerpoint/2010/main" val="2447166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DRAFT (As of 23 Sep 18)</a:t>
            </a:r>
          </a:p>
        </p:txBody>
      </p:sp>
      <p:sp>
        <p:nvSpPr>
          <p:cNvPr id="6" name="Slide Number Placeholder 5"/>
          <p:cNvSpPr>
            <a:spLocks noGrp="1"/>
          </p:cNvSpPr>
          <p:nvPr>
            <p:ph type="sldNum" sz="quarter" idx="12"/>
          </p:nvPr>
        </p:nvSpPr>
        <p:spPr/>
        <p:txBody>
          <a:bodyPr/>
          <a:lstStyle/>
          <a:p>
            <a:fld id="{F92C3CFD-3567-484F-A578-254A1094035A}" type="slidenum">
              <a:rPr lang="en-US" smtClean="0"/>
              <a:t>‹#›</a:t>
            </a:fld>
            <a:endParaRPr lang="en-US" dirty="0"/>
          </a:p>
        </p:txBody>
      </p:sp>
    </p:spTree>
    <p:extLst>
      <p:ext uri="{BB962C8B-B14F-4D97-AF65-F5344CB8AC3E}">
        <p14:creationId xmlns:p14="http://schemas.microsoft.com/office/powerpoint/2010/main" val="21544991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a:t>DRAFT (As of 23 Sep 18)</a:t>
            </a:r>
          </a:p>
        </p:txBody>
      </p:sp>
      <p:sp>
        <p:nvSpPr>
          <p:cNvPr id="5" name="Slide Number Placeholder 4"/>
          <p:cNvSpPr>
            <a:spLocks noGrp="1"/>
          </p:cNvSpPr>
          <p:nvPr>
            <p:ph type="sldNum" sz="quarter" idx="12"/>
          </p:nvPr>
        </p:nvSpPr>
        <p:spPr/>
        <p:txBody>
          <a:bodyPr/>
          <a:lstStyle/>
          <a:p>
            <a:fld id="{F92C3CFD-3567-484F-A578-254A1094035A}" type="slidenum">
              <a:rPr lang="en-US" smtClean="0"/>
              <a:t>‹#›</a:t>
            </a:fld>
            <a:endParaRPr lang="en-US" dirty="0"/>
          </a:p>
        </p:txBody>
      </p:sp>
    </p:spTree>
    <p:extLst>
      <p:ext uri="{BB962C8B-B14F-4D97-AF65-F5344CB8AC3E}">
        <p14:creationId xmlns:p14="http://schemas.microsoft.com/office/powerpoint/2010/main" val="1333583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1097280" y="1755649"/>
            <a:ext cx="6903720" cy="4340352"/>
          </a:xfrm>
          <a:prstGeom prst="rect">
            <a:avLst/>
          </a:prstGeom>
        </p:spPr>
        <p:txBody>
          <a:bodyPr vert="horz"/>
          <a:lstStyle>
            <a:lvl1pPr>
              <a:buClr>
                <a:schemeClr val="tx2"/>
              </a:buClr>
              <a:buFont typeface="Wingdings" charset="2"/>
              <a:buChar char="§"/>
              <a:defRPr/>
            </a:lvl1pPr>
            <a:lvl2pPr>
              <a:buClr>
                <a:schemeClr val="accent2"/>
              </a:buClr>
              <a:buFont typeface="Wingdings" charset="2"/>
              <a:buChar char="§"/>
              <a:defRPr/>
            </a:lvl2pPr>
            <a:lvl3pPr>
              <a:buFont typeface="Wingdings" charset="2"/>
              <a:buChar char="§"/>
              <a:defRPr/>
            </a:lvl3pPr>
            <a:lvl4pPr>
              <a:buFont typeface="Wingdings" charset="2"/>
              <a:buChar char="§"/>
              <a:defRPr/>
            </a:lvl4pPr>
            <a:lvl5pPr>
              <a:buFont typeface="Wingdings" charset="2"/>
              <a:buChar char="§"/>
              <a:defRPr/>
            </a:lvl5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dirty="0"/>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buClr>
                <a:schemeClr val="tx2"/>
              </a:buClr>
              <a:buFont typeface="Wingdings" charset="2"/>
              <a:buChar char="§"/>
              <a:defRPr sz="2800"/>
            </a:lvl1pPr>
            <a:lvl2pPr>
              <a:buClr>
                <a:schemeClr val="accent2"/>
              </a:buClr>
              <a:buFont typeface="Wingdings" charset="2"/>
              <a:buChar cha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buClr>
                <a:schemeClr val="tx2"/>
              </a:buClr>
              <a:buFont typeface="Wingdings" charset="2"/>
              <a:buChar char="§"/>
              <a:defRPr sz="2800"/>
            </a:lvl1pPr>
            <a:lvl2pPr>
              <a:buClr>
                <a:schemeClr val="accent2"/>
              </a:buClr>
              <a:buFont typeface="Wingdings" charset="2"/>
              <a:buChar cha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DRAFT (As of 23 Sep 18)</a:t>
            </a:r>
          </a:p>
        </p:txBody>
      </p:sp>
      <p:sp>
        <p:nvSpPr>
          <p:cNvPr id="6" name="Slide Number Placeholder 5"/>
          <p:cNvSpPr>
            <a:spLocks noGrp="1"/>
          </p:cNvSpPr>
          <p:nvPr>
            <p:ph type="sldNum" sz="quarter" idx="12"/>
          </p:nvPr>
        </p:nvSpPr>
        <p:spPr/>
        <p:txBody>
          <a:bodyPr/>
          <a:lstStyle/>
          <a:p>
            <a:fld id="{F92C3CFD-3567-484F-A578-254A1094035A}" type="slidenum">
              <a:rPr lang="en-US" smtClean="0"/>
              <a:t>‹#›</a:t>
            </a:fld>
            <a:endParaRPr lang="en-US" dirty="0"/>
          </a:p>
        </p:txBody>
      </p:sp>
    </p:spTree>
    <p:extLst>
      <p:ext uri="{BB962C8B-B14F-4D97-AF65-F5344CB8AC3E}">
        <p14:creationId xmlns:p14="http://schemas.microsoft.com/office/powerpoint/2010/main" val="1259190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DRAFT (As of 23 Sep 18)</a:t>
            </a:r>
          </a:p>
        </p:txBody>
      </p:sp>
      <p:sp>
        <p:nvSpPr>
          <p:cNvPr id="6" name="Slide Number Placeholder 5"/>
          <p:cNvSpPr>
            <a:spLocks noGrp="1"/>
          </p:cNvSpPr>
          <p:nvPr>
            <p:ph type="sldNum" sz="quarter" idx="12"/>
          </p:nvPr>
        </p:nvSpPr>
        <p:spPr/>
        <p:txBody>
          <a:bodyPr/>
          <a:lstStyle/>
          <a:p>
            <a:fld id="{F92C3CFD-3567-484F-A578-254A1094035A}" type="slidenum">
              <a:rPr lang="en-US" smtClean="0"/>
              <a:t>‹#›</a:t>
            </a:fld>
            <a:endParaRPr lang="en-US" dirty="0"/>
          </a:p>
        </p:txBody>
      </p:sp>
    </p:spTree>
    <p:extLst>
      <p:ext uri="{BB962C8B-B14F-4D97-AF65-F5344CB8AC3E}">
        <p14:creationId xmlns:p14="http://schemas.microsoft.com/office/powerpoint/2010/main" val="2525532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DRAFT (As of 23 Sep 18)</a:t>
            </a:r>
          </a:p>
        </p:txBody>
      </p:sp>
      <p:sp>
        <p:nvSpPr>
          <p:cNvPr id="6" name="Slide Number Placeholder 5"/>
          <p:cNvSpPr>
            <a:spLocks noGrp="1"/>
          </p:cNvSpPr>
          <p:nvPr>
            <p:ph type="sldNum" sz="quarter" idx="12"/>
          </p:nvPr>
        </p:nvSpPr>
        <p:spPr/>
        <p:txBody>
          <a:bodyPr/>
          <a:lstStyle/>
          <a:p>
            <a:fld id="{F92C3CFD-3567-484F-A578-254A1094035A}" type="slidenum">
              <a:rPr lang="en-US" smtClean="0"/>
              <a:t>‹#›</a:t>
            </a:fld>
            <a:endParaRPr lang="en-US" dirty="0"/>
          </a:p>
        </p:txBody>
      </p:sp>
    </p:spTree>
    <p:extLst>
      <p:ext uri="{BB962C8B-B14F-4D97-AF65-F5344CB8AC3E}">
        <p14:creationId xmlns:p14="http://schemas.microsoft.com/office/powerpoint/2010/main" val="3923040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gray">
          <a:xfrm>
            <a:off x="0" y="457200"/>
            <a:ext cx="438150" cy="4038600"/>
          </a:xfrm>
          <a:prstGeom prst="rect">
            <a:avLst/>
          </a:prstGeom>
          <a:solidFill>
            <a:schemeClr val="tx2"/>
          </a:solidFill>
          <a:ln w="9525">
            <a:noFill/>
            <a:miter lim="800000"/>
            <a:headEnd/>
            <a:tailEnd/>
          </a:ln>
          <a:effectLst/>
        </p:spPr>
        <p:txBody>
          <a:bodyPr wrap="none" anchor="ctr"/>
          <a:lstStyle/>
          <a:p>
            <a:pPr>
              <a:defRPr/>
            </a:pPr>
            <a:endParaRPr lang="en-US" dirty="0">
              <a:ea typeface="+mn-ea"/>
            </a:endParaRPr>
          </a:p>
        </p:txBody>
      </p:sp>
      <p:sp>
        <p:nvSpPr>
          <p:cNvPr id="1032" name="Rectangle 8"/>
          <p:cNvSpPr>
            <a:spLocks noChangeArrowheads="1"/>
          </p:cNvSpPr>
          <p:nvPr/>
        </p:nvSpPr>
        <p:spPr bwMode="gray">
          <a:xfrm>
            <a:off x="0" y="0"/>
            <a:ext cx="9144000" cy="1447800"/>
          </a:xfrm>
          <a:prstGeom prst="rect">
            <a:avLst/>
          </a:prstGeom>
          <a:solidFill>
            <a:srgbClr val="003366"/>
          </a:solidFill>
          <a:ln w="9525">
            <a:noFill/>
            <a:miter lim="800000"/>
            <a:headEnd/>
            <a:tailEnd/>
          </a:ln>
          <a:effectLst/>
        </p:spPr>
        <p:txBody>
          <a:bodyPr anchor="ctr"/>
          <a:lstStyle/>
          <a:p>
            <a:pPr algn="ctr">
              <a:defRPr/>
            </a:pPr>
            <a:endParaRPr lang="en-US" sz="4400" dirty="0">
              <a:solidFill>
                <a:schemeClr val="tx2"/>
              </a:solidFill>
              <a:ea typeface="+mn-ea"/>
            </a:endParaRPr>
          </a:p>
        </p:txBody>
      </p:sp>
      <p:sp>
        <p:nvSpPr>
          <p:cNvPr id="5" name="Rectangle 7"/>
          <p:cNvSpPr>
            <a:spLocks noChangeArrowheads="1"/>
          </p:cNvSpPr>
          <p:nvPr userDrawn="1"/>
        </p:nvSpPr>
        <p:spPr bwMode="gray">
          <a:xfrm>
            <a:off x="0" y="4572000"/>
            <a:ext cx="438150" cy="2286000"/>
          </a:xfrm>
          <a:prstGeom prst="rect">
            <a:avLst/>
          </a:prstGeom>
          <a:solidFill>
            <a:schemeClr val="bg2"/>
          </a:solidFill>
          <a:ln w="9525">
            <a:noFill/>
            <a:miter lim="800000"/>
            <a:headEnd/>
            <a:tailEnd/>
          </a:ln>
          <a:effectLst/>
        </p:spPr>
        <p:txBody>
          <a:bodyPr wrap="none" anchor="ctr"/>
          <a:lstStyle/>
          <a:p>
            <a:pPr>
              <a:defRPr/>
            </a:pPr>
            <a:endParaRPr lang="en-US" dirty="0">
              <a:ea typeface="+mn-ea"/>
            </a:endParaRPr>
          </a:p>
        </p:txBody>
      </p:sp>
      <p:sp>
        <p:nvSpPr>
          <p:cNvPr id="6" name="Rectangle 7"/>
          <p:cNvSpPr>
            <a:spLocks noChangeArrowheads="1"/>
          </p:cNvSpPr>
          <p:nvPr userDrawn="1"/>
        </p:nvSpPr>
        <p:spPr bwMode="gray">
          <a:xfrm rot="5400000">
            <a:off x="4533900" y="-3086100"/>
            <a:ext cx="76200" cy="9144000"/>
          </a:xfrm>
          <a:prstGeom prst="rect">
            <a:avLst/>
          </a:prstGeom>
          <a:solidFill>
            <a:schemeClr val="tx2"/>
          </a:solidFill>
          <a:ln w="9525">
            <a:noFill/>
            <a:miter lim="800000"/>
            <a:headEnd/>
            <a:tailEnd/>
          </a:ln>
          <a:effectLst/>
        </p:spPr>
        <p:txBody>
          <a:bodyPr wrap="none" anchor="ctr"/>
          <a:lstStyle/>
          <a:p>
            <a:pPr>
              <a:defRPr/>
            </a:pPr>
            <a:endParaRPr lang="en-US" dirty="0">
              <a:ea typeface="+mn-ea"/>
            </a:endParaRPr>
          </a:p>
        </p:txBody>
      </p:sp>
      <p:sp>
        <p:nvSpPr>
          <p:cNvPr id="7" name="TextBox 6"/>
          <p:cNvSpPr txBox="1"/>
          <p:nvPr userDrawn="1"/>
        </p:nvSpPr>
        <p:spPr>
          <a:xfrm>
            <a:off x="609600" y="6400800"/>
            <a:ext cx="609600" cy="336550"/>
          </a:xfrm>
          <a:prstGeom prst="rect">
            <a:avLst/>
          </a:prstGeom>
          <a:noFill/>
        </p:spPr>
        <p:txBody>
          <a:bodyPr>
            <a:spAutoFit/>
          </a:bodyPr>
          <a:lstStyle/>
          <a:p>
            <a:pPr>
              <a:defRPr/>
            </a:pPr>
            <a:fld id="{0944EC41-3CAD-4659-8FAC-88504960BD3A}" type="slidenum">
              <a:rPr lang="en-US" sz="1600" b="1"/>
              <a:pPr>
                <a:defRPr/>
              </a:pPr>
              <a:t>‹#›</a:t>
            </a:fld>
            <a:endParaRPr lang="en-US" sz="1600" b="1" dirty="0"/>
          </a:p>
        </p:txBody>
      </p:sp>
      <p:pic>
        <p:nvPicPr>
          <p:cNvPr id="2" name="Picture 8" descr="2color_hori"/>
          <p:cNvPicPr>
            <a:picLocks noChangeAspect="1" noChangeArrowheads="1"/>
          </p:cNvPicPr>
          <p:nvPr userDrawn="1"/>
        </p:nvPicPr>
        <p:blipFill>
          <a:blip r:embed="rId8"/>
          <a:srcRect/>
          <a:stretch>
            <a:fillRect/>
          </a:stretch>
        </p:blipFill>
        <p:spPr bwMode="auto">
          <a:xfrm>
            <a:off x="7696200" y="6169025"/>
            <a:ext cx="1143000" cy="415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sldNum="0" hd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DRAFT (As of 23 Sep 18)</a:t>
            </a: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2C3CFD-3567-484F-A578-254A1094035A}" type="slidenum">
              <a:rPr lang="en-US" smtClean="0"/>
              <a:t>‹#›</a:t>
            </a:fld>
            <a:endParaRPr lang="en-US" dirty="0"/>
          </a:p>
        </p:txBody>
      </p:sp>
    </p:spTree>
    <p:extLst>
      <p:ext uri="{BB962C8B-B14F-4D97-AF65-F5344CB8AC3E}">
        <p14:creationId xmlns:p14="http://schemas.microsoft.com/office/powerpoint/2010/main" val="3831336364"/>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sd.wa.gov/labormarketinfo"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esd.wa.gov/labormarketinfo/county-profiles/okanogan" TargetMode="External"/><Relationship Id="rId4" Type="http://schemas.openxmlformats.org/officeDocument/2006/relationships/hyperlink" Target="https://www.youtube.com/watch?v=5PV3Kkmop8Y"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dmeseck@esd.wa.gov"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esd.wa.gov/labormarketinfo"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1906" y="-184150"/>
            <a:ext cx="9144000" cy="5257800"/>
          </a:xfrm>
          <a:prstGeom prst="rect">
            <a:avLst/>
          </a:prstGeom>
          <a:solidFill>
            <a:schemeClr val="tx1"/>
          </a:solidFill>
          <a:ln>
            <a:headEnd/>
            <a:tailEnd/>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dirty="0">
              <a:solidFill>
                <a:schemeClr val="lt1"/>
              </a:solidFill>
              <a:latin typeface="+mn-lt"/>
              <a:ea typeface="+mn-ea"/>
            </a:endParaRPr>
          </a:p>
        </p:txBody>
      </p:sp>
      <p:cxnSp>
        <p:nvCxnSpPr>
          <p:cNvPr id="7" name="Straight Connector 6"/>
          <p:cNvCxnSpPr>
            <a:cxnSpLocks noChangeShapeType="1"/>
          </p:cNvCxnSpPr>
          <p:nvPr/>
        </p:nvCxnSpPr>
        <p:spPr bwMode="auto">
          <a:xfrm>
            <a:off x="0" y="5257800"/>
            <a:ext cx="9144000" cy="1588"/>
          </a:xfrm>
          <a:prstGeom prst="line">
            <a:avLst/>
          </a:prstGeom>
          <a:noFill/>
          <a:ln w="76200">
            <a:solidFill>
              <a:schemeClr val="tx2"/>
            </a:solidFill>
            <a:round/>
            <a:headEnd/>
            <a:tailEnd/>
          </a:ln>
          <a:effectLst>
            <a:outerShdw dist="20000" dir="5400000" rotWithShape="0">
              <a:srgbClr val="808080">
                <a:alpha val="37999"/>
              </a:srgbClr>
            </a:outerShdw>
          </a:effectLst>
        </p:spPr>
      </p:cxnSp>
      <p:sp>
        <p:nvSpPr>
          <p:cNvPr id="11" name="Rectangle 10"/>
          <p:cNvSpPr>
            <a:spLocks noChangeArrowheads="1"/>
          </p:cNvSpPr>
          <p:nvPr/>
        </p:nvSpPr>
        <p:spPr bwMode="auto">
          <a:xfrm>
            <a:off x="0" y="5270500"/>
            <a:ext cx="9144000" cy="1587500"/>
          </a:xfrm>
          <a:prstGeom prst="rect">
            <a:avLst/>
          </a:prstGeom>
          <a:solidFill>
            <a:schemeClr val="bg1"/>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pic>
        <p:nvPicPr>
          <p:cNvPr id="2056" name="Picture 16" descr="2color_hori"/>
          <p:cNvPicPr>
            <a:picLocks noChangeAspect="1" noChangeArrowheads="1"/>
          </p:cNvPicPr>
          <p:nvPr/>
        </p:nvPicPr>
        <p:blipFill>
          <a:blip r:embed="rId3"/>
          <a:srcRect/>
          <a:stretch>
            <a:fillRect/>
          </a:stretch>
        </p:blipFill>
        <p:spPr bwMode="auto">
          <a:xfrm>
            <a:off x="3582988" y="5562600"/>
            <a:ext cx="2001837" cy="728663"/>
          </a:xfrm>
          <a:prstGeom prst="rect">
            <a:avLst/>
          </a:prstGeom>
          <a:noFill/>
          <a:ln w="9525">
            <a:noFill/>
            <a:miter lim="800000"/>
            <a:headEnd/>
            <a:tailEnd/>
          </a:ln>
        </p:spPr>
      </p:pic>
      <p:sp>
        <p:nvSpPr>
          <p:cNvPr id="2055" name="Text Box 8"/>
          <p:cNvSpPr txBox="1">
            <a:spLocks noChangeArrowheads="1"/>
          </p:cNvSpPr>
          <p:nvPr/>
        </p:nvSpPr>
        <p:spPr bwMode="auto">
          <a:xfrm>
            <a:off x="533400" y="2358395"/>
            <a:ext cx="8226425" cy="2715256"/>
          </a:xfrm>
          <a:prstGeom prst="rect">
            <a:avLst/>
          </a:prstGeom>
          <a:noFill/>
          <a:ln w="9525">
            <a:noFill/>
            <a:miter lim="800000"/>
            <a:headEnd/>
            <a:tailEnd/>
          </a:ln>
        </p:spPr>
        <p:txBody>
          <a:bodyPr/>
          <a:lstStyle/>
          <a:p>
            <a:pPr>
              <a:spcBef>
                <a:spcPct val="50000"/>
              </a:spcBef>
            </a:pPr>
            <a:r>
              <a:rPr lang="en-US" sz="2400" b="1" dirty="0">
                <a:solidFill>
                  <a:schemeClr val="bg1"/>
                </a:solidFill>
              </a:rPr>
              <a:t>For: Okanogan Coalition for Health Improvement, Okanogan County Public Health</a:t>
            </a:r>
            <a:endParaRPr lang="en-US" sz="2400" dirty="0">
              <a:solidFill>
                <a:schemeClr val="bg1"/>
              </a:solidFill>
            </a:endParaRPr>
          </a:p>
          <a:p>
            <a:pPr>
              <a:spcBef>
                <a:spcPct val="50000"/>
              </a:spcBef>
            </a:pPr>
            <a:r>
              <a:rPr lang="en-US" sz="2400" dirty="0">
                <a:solidFill>
                  <a:schemeClr val="bg1"/>
                </a:solidFill>
              </a:rPr>
              <a:t>By: Donald W. Meseck, Regional Labor Economist, Labor Market and Economic Analysis (LMEA), ESD</a:t>
            </a:r>
          </a:p>
          <a:p>
            <a:pPr>
              <a:spcBef>
                <a:spcPct val="50000"/>
              </a:spcBef>
            </a:pPr>
            <a:r>
              <a:rPr lang="en-US" sz="2400" dirty="0">
                <a:solidFill>
                  <a:schemeClr val="bg1"/>
                </a:solidFill>
              </a:rPr>
              <a:t>February 25, 2021</a:t>
            </a:r>
          </a:p>
        </p:txBody>
      </p:sp>
      <p:sp>
        <p:nvSpPr>
          <p:cNvPr id="2052" name="Title 1"/>
          <p:cNvSpPr>
            <a:spLocks noGrp="1"/>
          </p:cNvSpPr>
          <p:nvPr>
            <p:ph type="title"/>
          </p:nvPr>
        </p:nvSpPr>
        <p:spPr bwMode="auto">
          <a:xfrm>
            <a:off x="469106" y="996950"/>
            <a:ext cx="8229600" cy="1069344"/>
          </a:xfrm>
          <a:noFill/>
          <a:ln>
            <a:miter lim="800000"/>
            <a:headEnd/>
            <a:tailEnd/>
          </a:ln>
        </p:spPr>
        <p:txBody>
          <a:bodyPr wrap="square" lIns="91440" tIns="45720" rIns="91440" bIns="45720" numCol="1" anchor="t" anchorCtr="0" compatLnSpc="1">
            <a:prstTxWarp prst="textNoShape">
              <a:avLst/>
            </a:prstTxWarp>
          </a:bodyPr>
          <a:lstStyle/>
          <a:p>
            <a:pPr lvl="0" algn="l"/>
            <a:r>
              <a:rPr lang="en-US" sz="3600" b="1" dirty="0">
                <a:ea typeface="ＭＳ Ｐゴシック" pitchFamily="34" charset="-128"/>
              </a:rPr>
              <a:t>Okanogan County Economic Update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a:t>Okanogan County in 2019: Summary of </a:t>
            </a:r>
            <a:br>
              <a:rPr lang="en-US" sz="3200" b="1" dirty="0"/>
            </a:br>
            <a:r>
              <a:rPr lang="en-US" sz="3200" b="1" dirty="0"/>
              <a:t>“Top 5” industries (by covered employment)</a:t>
            </a:r>
            <a:endParaRPr lang="en-US" sz="3200" b="1" dirty="0">
              <a:ea typeface="ＭＳ Ｐゴシック" pitchFamily="34" charset="-128"/>
            </a:endParaRPr>
          </a:p>
        </p:txBody>
      </p:sp>
      <p:sp>
        <p:nvSpPr>
          <p:cNvPr id="6" name="Content Placeholder 5"/>
          <p:cNvSpPr>
            <a:spLocks noGrp="1"/>
          </p:cNvSpPr>
          <p:nvPr>
            <p:ph idx="1"/>
          </p:nvPr>
        </p:nvSpPr>
        <p:spPr>
          <a:xfrm>
            <a:off x="838200" y="1604681"/>
            <a:ext cx="7696200" cy="1712259"/>
          </a:xfrm>
        </p:spPr>
        <p:txBody>
          <a:bodyPr/>
          <a:lstStyle/>
          <a:p>
            <a:pPr>
              <a:spcBef>
                <a:spcPts val="675"/>
              </a:spcBef>
              <a:buNone/>
            </a:pPr>
            <a:r>
              <a:rPr lang="en-US" sz="2000" b="1" dirty="0">
                <a:solidFill>
                  <a:srgbClr val="003366"/>
                </a:solidFill>
              </a:rPr>
              <a:t>Total covered wages = $594.0 million  </a:t>
            </a:r>
          </a:p>
          <a:p>
            <a:pPr>
              <a:spcBef>
                <a:spcPts val="675"/>
              </a:spcBef>
              <a:buNone/>
            </a:pPr>
            <a:r>
              <a:rPr lang="en-US" sz="2000" b="1" dirty="0">
                <a:solidFill>
                  <a:srgbClr val="003366"/>
                </a:solidFill>
              </a:rPr>
              <a:t>Average annual employment = 16,794 </a:t>
            </a:r>
          </a:p>
          <a:p>
            <a:pPr>
              <a:spcBef>
                <a:spcPts val="675"/>
              </a:spcBef>
              <a:buNone/>
            </a:pPr>
            <a:r>
              <a:rPr lang="en-US" sz="2000" b="1" dirty="0">
                <a:solidFill>
                  <a:srgbClr val="003366"/>
                </a:solidFill>
              </a:rPr>
              <a:t>Average annual wage = $35,368 (50.8 percent of Washington State’s average annual wage in 2019 of $69,606)</a:t>
            </a:r>
          </a:p>
          <a:p>
            <a:pPr>
              <a:spcBef>
                <a:spcPts val="675"/>
              </a:spcBef>
              <a:buNone/>
            </a:pPr>
            <a:endParaRPr lang="en-US" sz="2400" b="1" dirty="0">
              <a:solidFill>
                <a:srgbClr val="003366"/>
              </a:solidFill>
            </a:endParaRPr>
          </a:p>
          <a:p>
            <a:pPr>
              <a:spcBef>
                <a:spcPts val="675"/>
              </a:spcBef>
              <a:buNone/>
            </a:pPr>
            <a:r>
              <a:rPr lang="en-US" sz="2400" b="1" dirty="0">
                <a:solidFill>
                  <a:srgbClr val="003366"/>
                </a:solidFill>
              </a:rPr>
              <a:t> </a:t>
            </a:r>
          </a:p>
          <a:p>
            <a:endParaRPr lang="en-US" dirty="0"/>
          </a:p>
        </p:txBody>
      </p:sp>
      <p:graphicFrame>
        <p:nvGraphicFramePr>
          <p:cNvPr id="10" name="Table 9"/>
          <p:cNvGraphicFramePr>
            <a:graphicFrameLocks noGrp="1"/>
          </p:cNvGraphicFramePr>
          <p:nvPr/>
        </p:nvGraphicFramePr>
        <p:xfrm>
          <a:off x="922946" y="3316940"/>
          <a:ext cx="6400800" cy="2922261"/>
        </p:xfrm>
        <a:graphic>
          <a:graphicData uri="http://schemas.openxmlformats.org/drawingml/2006/table">
            <a:tbl>
              <a:tblPr/>
              <a:tblGrid>
                <a:gridCol w="2733675">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838325">
                  <a:extLst>
                    <a:ext uri="{9D8B030D-6E8A-4147-A177-3AD203B41FA5}">
                      <a16:colId xmlns:a16="http://schemas.microsoft.com/office/drawing/2014/main" val="20002"/>
                    </a:ext>
                  </a:extLst>
                </a:gridCol>
              </a:tblGrid>
              <a:tr h="646613">
                <a:tc>
                  <a:txBody>
                    <a:bodyPr/>
                    <a:lstStyle/>
                    <a:p>
                      <a:pPr algn="l" rtl="0" fontAlgn="ctr"/>
                      <a:r>
                        <a:rPr lang="en-US" sz="1800" b="1" i="0" u="none" strike="noStrike" dirty="0">
                          <a:solidFill>
                            <a:srgbClr val="FFFFFF"/>
                          </a:solidFill>
                          <a:latin typeface="Arial Narrow"/>
                        </a:rPr>
                        <a:t>Industry</a:t>
                      </a:r>
                    </a:p>
                  </a:txBody>
                  <a:tcPr marL="146897" marR="12241" marT="1224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rtl="0" fontAlgn="ctr"/>
                      <a:r>
                        <a:rPr lang="en-US" sz="1800" b="1" i="0" u="none" strike="noStrike" dirty="0">
                          <a:solidFill>
                            <a:srgbClr val="FFFFFF"/>
                          </a:solidFill>
                          <a:latin typeface="Arial Narrow"/>
                        </a:rPr>
                        <a:t>Percent of jobs</a:t>
                      </a:r>
                    </a:p>
                    <a:p>
                      <a:pPr algn="ctr" rtl="0" fontAlgn="ctr"/>
                      <a:r>
                        <a:rPr lang="en-US" sz="1800" b="1" i="0" u="none" strike="noStrike" dirty="0">
                          <a:solidFill>
                            <a:srgbClr val="FFFFFF"/>
                          </a:solidFill>
                          <a:latin typeface="Arial Narrow"/>
                        </a:rPr>
                        <a:t>(in Okanogan</a:t>
                      </a:r>
                      <a:r>
                        <a:rPr lang="en-US" sz="1800" b="1" i="0" u="none" strike="noStrike" baseline="0" dirty="0">
                          <a:solidFill>
                            <a:srgbClr val="FFFFFF"/>
                          </a:solidFill>
                          <a:latin typeface="Arial Narrow"/>
                        </a:rPr>
                        <a:t> County)</a:t>
                      </a:r>
                      <a:endParaRPr lang="en-US" sz="1800" b="1" i="0" u="none" strike="noStrike" dirty="0">
                        <a:solidFill>
                          <a:srgbClr val="FFFFFF"/>
                        </a:solidFill>
                        <a:latin typeface="Arial Narrow"/>
                      </a:endParaRPr>
                    </a:p>
                  </a:txBody>
                  <a:tcPr marL="12241" marR="12241" marT="1224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tc>
                  <a:txBody>
                    <a:bodyPr/>
                    <a:lstStyle/>
                    <a:p>
                      <a:pPr algn="ctr" fontAlgn="ctr"/>
                      <a:r>
                        <a:rPr lang="en-US" sz="1800" b="1" i="0" u="none" strike="noStrike" dirty="0">
                          <a:solidFill>
                            <a:srgbClr val="FFFFFF"/>
                          </a:solidFill>
                          <a:latin typeface="Arial Narrow"/>
                        </a:rPr>
                        <a:t>Percent of wages</a:t>
                      </a:r>
                    </a:p>
                    <a:p>
                      <a:pPr marL="0" marR="0" indent="0" algn="ctr" defTabSz="457200" rtl="0" eaLnBrk="1" fontAlgn="ctr" latinLnBrk="0" hangingPunct="1">
                        <a:lnSpc>
                          <a:spcPct val="100000"/>
                        </a:lnSpc>
                        <a:spcBef>
                          <a:spcPts val="0"/>
                        </a:spcBef>
                        <a:spcAft>
                          <a:spcPts val="0"/>
                        </a:spcAft>
                        <a:buClrTx/>
                        <a:buSzTx/>
                        <a:buFontTx/>
                        <a:buNone/>
                        <a:tabLst/>
                        <a:defRPr/>
                      </a:pPr>
                      <a:r>
                        <a:rPr lang="en-US" sz="1800" b="1" i="0" u="none" strike="noStrike" dirty="0">
                          <a:solidFill>
                            <a:srgbClr val="FFFFFF"/>
                          </a:solidFill>
                          <a:latin typeface="Arial Narrow"/>
                        </a:rPr>
                        <a:t>(in Okanogan</a:t>
                      </a:r>
                      <a:r>
                        <a:rPr lang="en-US" sz="1800" b="1" i="0" u="none" strike="noStrike" baseline="0" dirty="0">
                          <a:solidFill>
                            <a:srgbClr val="FFFFFF"/>
                          </a:solidFill>
                          <a:latin typeface="Arial Narrow"/>
                        </a:rPr>
                        <a:t> County)</a:t>
                      </a:r>
                      <a:endParaRPr lang="en-US" sz="1800" b="1" i="0" u="none" strike="noStrike" dirty="0">
                        <a:solidFill>
                          <a:srgbClr val="FFFFFF"/>
                        </a:solidFill>
                        <a:latin typeface="Arial Narrow"/>
                      </a:endParaRPr>
                    </a:p>
                  </a:txBody>
                  <a:tcPr marL="12241" marR="12241" marT="1224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3366"/>
                    </a:solidFill>
                  </a:tcPr>
                </a:tc>
                <a:extLst>
                  <a:ext uri="{0D108BD9-81ED-4DB2-BD59-A6C34878D82A}">
                    <a16:rowId xmlns:a16="http://schemas.microsoft.com/office/drawing/2014/main" val="10000"/>
                  </a:ext>
                </a:extLst>
              </a:tr>
              <a:tr h="417412">
                <a:tc>
                  <a:txBody>
                    <a:bodyPr/>
                    <a:lstStyle/>
                    <a:p>
                      <a:pPr algn="l" rtl="0" fontAlgn="ctr"/>
                      <a:r>
                        <a:rPr lang="en-US" sz="1400" b="0" i="0" u="none" strike="noStrike" dirty="0">
                          <a:solidFill>
                            <a:srgbClr val="003366"/>
                          </a:solidFill>
                          <a:latin typeface="Arial Narrow"/>
                        </a:rPr>
                        <a:t>Agriculture</a:t>
                      </a:r>
                    </a:p>
                  </a:txBody>
                  <a:tcPr marL="1143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9D3"/>
                    </a:solidFill>
                  </a:tcPr>
                </a:tc>
                <a:tc>
                  <a:txBody>
                    <a:bodyPr/>
                    <a:lstStyle/>
                    <a:p>
                      <a:pPr algn="ctr" rtl="0" fontAlgn="ctr"/>
                      <a:r>
                        <a:rPr lang="en-US" sz="1400" b="0" i="0" u="none" strike="noStrike" dirty="0">
                          <a:solidFill>
                            <a:srgbClr val="003366"/>
                          </a:solidFill>
                          <a:latin typeface="Arial Narrow"/>
                        </a:rPr>
                        <a:t>26.2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9D3"/>
                    </a:solidFill>
                  </a:tcPr>
                </a:tc>
                <a:tc>
                  <a:txBody>
                    <a:bodyPr/>
                    <a:lstStyle/>
                    <a:p>
                      <a:pPr algn="ctr" fontAlgn="b"/>
                      <a:r>
                        <a:rPr lang="en-US" sz="1400" b="0" i="0" u="none" strike="noStrike" dirty="0">
                          <a:latin typeface="Arial Narrow"/>
                        </a:rPr>
                        <a:t>17.8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9D3"/>
                    </a:solidFill>
                  </a:tcPr>
                </a:tc>
                <a:extLst>
                  <a:ext uri="{0D108BD9-81ED-4DB2-BD59-A6C34878D82A}">
                    <a16:rowId xmlns:a16="http://schemas.microsoft.com/office/drawing/2014/main" val="10001"/>
                  </a:ext>
                </a:extLst>
              </a:tr>
              <a:tr h="417412">
                <a:tc>
                  <a:txBody>
                    <a:bodyPr/>
                    <a:lstStyle/>
                    <a:p>
                      <a:pPr algn="l" rtl="0" fontAlgn="ctr"/>
                      <a:r>
                        <a:rPr lang="en-US" sz="1400" b="0" i="0" u="none" strike="noStrike" dirty="0">
                          <a:solidFill>
                            <a:srgbClr val="003366"/>
                          </a:solidFill>
                          <a:latin typeface="Arial Narrow"/>
                        </a:rPr>
                        <a:t>Local</a:t>
                      </a:r>
                      <a:r>
                        <a:rPr lang="en-US" sz="1400" b="0" i="0" u="none" strike="noStrike" baseline="0" dirty="0">
                          <a:solidFill>
                            <a:srgbClr val="003366"/>
                          </a:solidFill>
                          <a:latin typeface="Arial Narrow"/>
                        </a:rPr>
                        <a:t> government</a:t>
                      </a:r>
                      <a:endParaRPr lang="en-US" sz="1400" b="0" i="0" u="none" strike="noStrike" dirty="0">
                        <a:solidFill>
                          <a:srgbClr val="003366"/>
                        </a:solidFill>
                        <a:latin typeface="Arial Narrow"/>
                      </a:endParaRPr>
                    </a:p>
                  </a:txBody>
                  <a:tcPr marL="1143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3366"/>
                          </a:solidFill>
                          <a:latin typeface="Arial Narrow"/>
                        </a:rPr>
                        <a:t>25.7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Narrow"/>
                        </a:rPr>
                        <a:t>34.3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17412">
                <a:tc>
                  <a:txBody>
                    <a:bodyPr/>
                    <a:lstStyle/>
                    <a:p>
                      <a:pPr algn="l" rtl="0" fontAlgn="ctr"/>
                      <a:r>
                        <a:rPr lang="en-US" sz="1400" b="0" i="0" u="none" strike="noStrike" dirty="0">
                          <a:solidFill>
                            <a:srgbClr val="003366"/>
                          </a:solidFill>
                          <a:latin typeface="Arial Narrow"/>
                        </a:rPr>
                        <a:t>Retail</a:t>
                      </a:r>
                      <a:r>
                        <a:rPr lang="en-US" sz="1400" b="0" i="0" u="none" strike="noStrike" baseline="0" dirty="0">
                          <a:solidFill>
                            <a:srgbClr val="003366"/>
                          </a:solidFill>
                          <a:latin typeface="Arial Narrow"/>
                        </a:rPr>
                        <a:t> trade</a:t>
                      </a:r>
                      <a:endParaRPr lang="en-US" sz="1400" b="0" i="0" u="none" strike="noStrike" dirty="0">
                        <a:solidFill>
                          <a:srgbClr val="003366"/>
                        </a:solidFill>
                        <a:latin typeface="Arial Narrow"/>
                      </a:endParaRPr>
                    </a:p>
                  </a:txBody>
                  <a:tcPr marL="1143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9D3"/>
                    </a:solidFill>
                  </a:tcPr>
                </a:tc>
                <a:tc>
                  <a:txBody>
                    <a:bodyPr/>
                    <a:lstStyle/>
                    <a:p>
                      <a:pPr algn="ctr" rtl="0" fontAlgn="ctr"/>
                      <a:r>
                        <a:rPr lang="en-US" sz="1400" b="0" i="0" u="none" strike="noStrike" dirty="0">
                          <a:solidFill>
                            <a:srgbClr val="003366"/>
                          </a:solidFill>
                          <a:latin typeface="Arial Narrow"/>
                        </a:rPr>
                        <a:t>10.9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9D3"/>
                    </a:solidFill>
                  </a:tcPr>
                </a:tc>
                <a:tc>
                  <a:txBody>
                    <a:bodyPr/>
                    <a:lstStyle/>
                    <a:p>
                      <a:pPr algn="ctr" fontAlgn="b"/>
                      <a:r>
                        <a:rPr lang="en-US" sz="1400" b="0" i="0" u="none" strike="noStrike" dirty="0">
                          <a:latin typeface="Arial Narrow"/>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9D3"/>
                    </a:solidFill>
                  </a:tcPr>
                </a:tc>
                <a:extLst>
                  <a:ext uri="{0D108BD9-81ED-4DB2-BD59-A6C34878D82A}">
                    <a16:rowId xmlns:a16="http://schemas.microsoft.com/office/drawing/2014/main" val="10003"/>
                  </a:ext>
                </a:extLst>
              </a:tr>
              <a:tr h="417412">
                <a:tc>
                  <a:txBody>
                    <a:bodyPr/>
                    <a:lstStyle/>
                    <a:p>
                      <a:pPr algn="l" rtl="0" fontAlgn="ctr"/>
                      <a:r>
                        <a:rPr lang="en-US" sz="1400" b="0" i="0" u="none" strike="noStrike" baseline="0" dirty="0">
                          <a:solidFill>
                            <a:srgbClr val="003366"/>
                          </a:solidFill>
                          <a:latin typeface="Arial Narrow"/>
                        </a:rPr>
                        <a:t>Health services</a:t>
                      </a:r>
                      <a:endParaRPr lang="en-US" sz="1400" b="0" i="0" u="none" strike="noStrike" dirty="0">
                        <a:solidFill>
                          <a:srgbClr val="003366"/>
                        </a:solidFill>
                        <a:latin typeface="Arial Narrow"/>
                      </a:endParaRPr>
                    </a:p>
                  </a:txBody>
                  <a:tcPr marL="1143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3366"/>
                          </a:solidFill>
                          <a:latin typeface="Arial Narrow"/>
                        </a:rPr>
                        <a:t>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latin typeface="Arial Narrow"/>
                        </a:rPr>
                        <a:t>10.7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17412">
                <a:tc>
                  <a:txBody>
                    <a:bodyPr/>
                    <a:lstStyle/>
                    <a:p>
                      <a:pPr algn="l" rtl="0" fontAlgn="ctr"/>
                      <a:r>
                        <a:rPr lang="en-US" sz="1400" b="0" i="0" u="none" strike="noStrike" baseline="0" dirty="0">
                          <a:solidFill>
                            <a:srgbClr val="003366"/>
                          </a:solidFill>
                          <a:latin typeface="Arial Narrow"/>
                        </a:rPr>
                        <a:t>Accommodation and food services</a:t>
                      </a:r>
                      <a:endParaRPr lang="en-US" sz="1400" b="0" i="0" u="none" strike="noStrike" dirty="0">
                        <a:solidFill>
                          <a:srgbClr val="003366"/>
                        </a:solidFill>
                        <a:latin typeface="Arial Narrow"/>
                      </a:endParaRPr>
                    </a:p>
                  </a:txBody>
                  <a:tcPr marL="114300"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9D3"/>
                    </a:solidFill>
                  </a:tcPr>
                </a:tc>
                <a:tc>
                  <a:txBody>
                    <a:bodyPr/>
                    <a:lstStyle/>
                    <a:p>
                      <a:pPr algn="ctr" rtl="0" fontAlgn="ctr"/>
                      <a:r>
                        <a:rPr lang="en-US" sz="1400" b="0" i="0" u="none" strike="noStrike" dirty="0">
                          <a:solidFill>
                            <a:srgbClr val="003366"/>
                          </a:solidFill>
                          <a:latin typeface="Arial Narrow"/>
                        </a:rPr>
                        <a:t>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9D3"/>
                    </a:solidFill>
                  </a:tcPr>
                </a:tc>
                <a:tc>
                  <a:txBody>
                    <a:bodyPr/>
                    <a:lstStyle/>
                    <a:p>
                      <a:pPr algn="ctr" fontAlgn="b"/>
                      <a:r>
                        <a:rPr lang="en-US" sz="1400" b="0" i="0" u="none" strike="noStrike" dirty="0">
                          <a:latin typeface="Arial Narrow"/>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9D3"/>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85553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2800" b="1" dirty="0">
                <a:ea typeface="ＭＳ Ｐゴシック" pitchFamily="34" charset="-128"/>
              </a:rPr>
              <a:t>  From 2019-2020 the Okanogan County unemployment rate rose two and six-tenths points</a:t>
            </a:r>
          </a:p>
        </p:txBody>
      </p:sp>
      <p:pic>
        <p:nvPicPr>
          <p:cNvPr id="2" name="Picture 1">
            <a:extLst>
              <a:ext uri="{FF2B5EF4-FFF2-40B4-BE49-F238E27FC236}">
                <a16:creationId xmlns:a16="http://schemas.microsoft.com/office/drawing/2014/main" id="{AD2DD169-B22C-4EAA-B699-2A4CBD17E67C}"/>
              </a:ext>
            </a:extLst>
          </p:cNvPr>
          <p:cNvPicPr>
            <a:picLocks noChangeAspect="1"/>
          </p:cNvPicPr>
          <p:nvPr/>
        </p:nvPicPr>
        <p:blipFill>
          <a:blip r:embed="rId3"/>
          <a:stretch>
            <a:fillRect/>
          </a:stretch>
        </p:blipFill>
        <p:spPr>
          <a:xfrm>
            <a:off x="573931" y="1653702"/>
            <a:ext cx="8424153" cy="4231532"/>
          </a:xfrm>
          <a:prstGeom prst="rect">
            <a:avLst/>
          </a:prstGeom>
        </p:spPr>
      </p:pic>
    </p:spTree>
    <p:extLst>
      <p:ext uri="{BB962C8B-B14F-4D97-AF65-F5344CB8AC3E}">
        <p14:creationId xmlns:p14="http://schemas.microsoft.com/office/powerpoint/2010/main" val="3485374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a:ea typeface="ＭＳ Ｐゴシック" pitchFamily="34" charset="-128"/>
              </a:rPr>
              <a:t>Unemployment Rates in Okanogan County:</a:t>
            </a:r>
            <a:br>
              <a:rPr lang="en-US" sz="3200" b="1" dirty="0">
                <a:ea typeface="ＭＳ Ｐゴシック" pitchFamily="34" charset="-128"/>
              </a:rPr>
            </a:br>
            <a:r>
              <a:rPr lang="en-US" sz="2800" b="1" dirty="0">
                <a:ea typeface="ＭＳ Ｐゴシック" pitchFamily="34" charset="-128"/>
              </a:rPr>
              <a:t>From January 2018-December 2020 (As of 26 Jan 21)</a:t>
            </a:r>
          </a:p>
        </p:txBody>
      </p:sp>
      <p:sp>
        <p:nvSpPr>
          <p:cNvPr id="3075" name="Rectangle 3"/>
          <p:cNvSpPr txBox="1">
            <a:spLocks noChangeArrowheads="1"/>
          </p:cNvSpPr>
          <p:nvPr/>
        </p:nvSpPr>
        <p:spPr bwMode="auto">
          <a:xfrm>
            <a:off x="584791" y="1885396"/>
            <a:ext cx="8420986" cy="4036939"/>
          </a:xfrm>
          <a:prstGeom prst="rect">
            <a:avLst/>
          </a:prstGeom>
          <a:noFill/>
          <a:ln w="9525">
            <a:noFill/>
            <a:miter lim="800000"/>
            <a:headEnd/>
            <a:tailEnd/>
          </a:ln>
        </p:spPr>
        <p:txBody>
          <a:bodyPr/>
          <a:lstStyle/>
          <a:p>
            <a:pPr eaLnBrk="0" hangingPunct="0">
              <a:spcAft>
                <a:spcPct val="50000"/>
              </a:spcAft>
              <a:buClr>
                <a:schemeClr val="tx2"/>
              </a:buClr>
              <a:buFont typeface="Wingdings" pitchFamily="34" charset="2"/>
              <a:buNone/>
            </a:pPr>
            <a:endParaRPr lang="en-US" sz="2800" dirty="0"/>
          </a:p>
        </p:txBody>
      </p:sp>
      <p:sp>
        <p:nvSpPr>
          <p:cNvPr id="6" name="TextBox 5"/>
          <p:cNvSpPr txBox="1"/>
          <p:nvPr/>
        </p:nvSpPr>
        <p:spPr>
          <a:xfrm>
            <a:off x="1382232" y="6166884"/>
            <a:ext cx="5475767" cy="282315"/>
          </a:xfrm>
          <a:prstGeom prst="rect">
            <a:avLst/>
          </a:prstGeom>
          <a:noFill/>
        </p:spPr>
        <p:txBody>
          <a:bodyPr wrap="square" rtlCol="0">
            <a:spAutoFit/>
          </a:bodyPr>
          <a:lstStyle/>
          <a:p>
            <a:r>
              <a:rPr lang="en-US" sz="1200" b="1" i="1" dirty="0">
                <a:solidFill>
                  <a:srgbClr val="000000"/>
                </a:solidFill>
              </a:rPr>
              <a:t>Source: </a:t>
            </a:r>
            <a:r>
              <a:rPr lang="en-US" sz="1200" dirty="0">
                <a:solidFill>
                  <a:srgbClr val="000000"/>
                </a:solidFill>
              </a:rPr>
              <a:t>LAUS Data</a:t>
            </a:r>
          </a:p>
        </p:txBody>
      </p:sp>
      <p:pic>
        <p:nvPicPr>
          <p:cNvPr id="3" name="Picture 2">
            <a:extLst>
              <a:ext uri="{FF2B5EF4-FFF2-40B4-BE49-F238E27FC236}">
                <a16:creationId xmlns:a16="http://schemas.microsoft.com/office/drawing/2014/main" id="{80084916-E766-4DF0-9986-71749C853529}"/>
              </a:ext>
            </a:extLst>
          </p:cNvPr>
          <p:cNvPicPr>
            <a:picLocks noChangeAspect="1"/>
          </p:cNvPicPr>
          <p:nvPr/>
        </p:nvPicPr>
        <p:blipFill>
          <a:blip r:embed="rId3"/>
          <a:stretch>
            <a:fillRect/>
          </a:stretch>
        </p:blipFill>
        <p:spPr>
          <a:xfrm>
            <a:off x="584791" y="1692349"/>
            <a:ext cx="8277107" cy="4153974"/>
          </a:xfrm>
          <a:prstGeom prst="rect">
            <a:avLst/>
          </a:prstGeom>
        </p:spPr>
      </p:pic>
    </p:spTree>
    <p:extLst>
      <p:ext uri="{BB962C8B-B14F-4D97-AF65-F5344CB8AC3E}">
        <p14:creationId xmlns:p14="http://schemas.microsoft.com/office/powerpoint/2010/main" val="4092273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a:ea typeface="ＭＳ Ｐゴシック" pitchFamily="34" charset="-128"/>
              </a:rPr>
              <a:t>Okanogan County’s labor force has contracted in each of the past 22 months</a:t>
            </a:r>
            <a:endParaRPr lang="en-US" sz="2800" b="1" dirty="0">
              <a:ea typeface="ＭＳ Ｐゴシック" pitchFamily="34" charset="-128"/>
            </a:endParaRPr>
          </a:p>
        </p:txBody>
      </p:sp>
      <p:sp>
        <p:nvSpPr>
          <p:cNvPr id="3075" name="Rectangle 3"/>
          <p:cNvSpPr txBox="1">
            <a:spLocks noChangeArrowheads="1"/>
          </p:cNvSpPr>
          <p:nvPr/>
        </p:nvSpPr>
        <p:spPr bwMode="auto">
          <a:xfrm>
            <a:off x="824248" y="1752600"/>
            <a:ext cx="7285038" cy="4281488"/>
          </a:xfrm>
          <a:prstGeom prst="rect">
            <a:avLst/>
          </a:prstGeom>
          <a:noFill/>
          <a:ln w="9525">
            <a:noFill/>
            <a:miter lim="800000"/>
            <a:headEnd/>
            <a:tailEnd/>
          </a:ln>
        </p:spPr>
        <p:txBody>
          <a:bodyPr/>
          <a:lstStyle/>
          <a:p>
            <a:pPr eaLnBrk="0" hangingPunct="0">
              <a:spcAft>
                <a:spcPct val="50000"/>
              </a:spcAft>
              <a:buClr>
                <a:schemeClr val="tx2"/>
              </a:buClr>
              <a:buFont typeface="Wingdings" pitchFamily="34" charset="2"/>
              <a:buNone/>
            </a:pPr>
            <a:endParaRPr lang="en-US" sz="2800" dirty="0"/>
          </a:p>
        </p:txBody>
      </p:sp>
      <p:sp>
        <p:nvSpPr>
          <p:cNvPr id="6" name="TextBox 5"/>
          <p:cNvSpPr txBox="1"/>
          <p:nvPr/>
        </p:nvSpPr>
        <p:spPr>
          <a:xfrm>
            <a:off x="1382232" y="6166884"/>
            <a:ext cx="5475767" cy="282315"/>
          </a:xfrm>
          <a:prstGeom prst="rect">
            <a:avLst/>
          </a:prstGeom>
          <a:noFill/>
        </p:spPr>
        <p:txBody>
          <a:bodyPr wrap="square" rtlCol="0">
            <a:spAutoFit/>
          </a:bodyPr>
          <a:lstStyle/>
          <a:p>
            <a:r>
              <a:rPr lang="en-US" sz="1200" b="1" i="1" dirty="0">
                <a:solidFill>
                  <a:srgbClr val="000000"/>
                </a:solidFill>
              </a:rPr>
              <a:t>Source: </a:t>
            </a:r>
            <a:r>
              <a:rPr lang="en-US" sz="1200" dirty="0">
                <a:solidFill>
                  <a:srgbClr val="000000"/>
                </a:solidFill>
              </a:rPr>
              <a:t>LAUS Data</a:t>
            </a:r>
          </a:p>
        </p:txBody>
      </p:sp>
      <p:pic>
        <p:nvPicPr>
          <p:cNvPr id="2" name="Picture 1">
            <a:extLst>
              <a:ext uri="{FF2B5EF4-FFF2-40B4-BE49-F238E27FC236}">
                <a16:creationId xmlns:a16="http://schemas.microsoft.com/office/drawing/2014/main" id="{BE585F06-514E-4359-860D-96D9229C1F64}"/>
              </a:ext>
            </a:extLst>
          </p:cNvPr>
          <p:cNvPicPr>
            <a:picLocks noChangeAspect="1"/>
          </p:cNvPicPr>
          <p:nvPr/>
        </p:nvPicPr>
        <p:blipFill>
          <a:blip r:embed="rId3"/>
          <a:stretch>
            <a:fillRect/>
          </a:stretch>
        </p:blipFill>
        <p:spPr>
          <a:xfrm>
            <a:off x="642026" y="1652809"/>
            <a:ext cx="8200417" cy="4281488"/>
          </a:xfrm>
          <a:prstGeom prst="rect">
            <a:avLst/>
          </a:prstGeom>
        </p:spPr>
      </p:pic>
    </p:spTree>
    <p:extLst>
      <p:ext uri="{BB962C8B-B14F-4D97-AF65-F5344CB8AC3E}">
        <p14:creationId xmlns:p14="http://schemas.microsoft.com/office/powerpoint/2010/main" val="842220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a:ea typeface="ＭＳ Ｐゴシック" pitchFamily="34" charset="-128"/>
              </a:rPr>
              <a:t>Okanogan County: Total nonfarm </a:t>
            </a:r>
            <a:br>
              <a:rPr lang="en-US" sz="3200" b="1" dirty="0">
                <a:ea typeface="ＭＳ Ｐゴシック" pitchFamily="34" charset="-128"/>
              </a:rPr>
            </a:br>
            <a:r>
              <a:rPr lang="en-US" sz="3200" b="1" dirty="0">
                <a:ea typeface="ＭＳ Ｐゴシック" pitchFamily="34" charset="-128"/>
              </a:rPr>
              <a:t>employment from 2008-2020 </a:t>
            </a:r>
          </a:p>
        </p:txBody>
      </p:sp>
      <p:sp>
        <p:nvSpPr>
          <p:cNvPr id="6" name="TextBox 5"/>
          <p:cNvSpPr txBox="1"/>
          <p:nvPr/>
        </p:nvSpPr>
        <p:spPr>
          <a:xfrm>
            <a:off x="1382232" y="6166884"/>
            <a:ext cx="5475767" cy="282315"/>
          </a:xfrm>
          <a:prstGeom prst="rect">
            <a:avLst/>
          </a:prstGeom>
          <a:noFill/>
        </p:spPr>
        <p:txBody>
          <a:bodyPr wrap="square" rtlCol="0">
            <a:spAutoFit/>
          </a:bodyPr>
          <a:lstStyle/>
          <a:p>
            <a:r>
              <a:rPr lang="en-US" sz="1200" b="1" i="1" dirty="0">
                <a:solidFill>
                  <a:srgbClr val="000000"/>
                </a:solidFill>
              </a:rPr>
              <a:t>Source: </a:t>
            </a:r>
            <a:r>
              <a:rPr lang="en-US" sz="1200" dirty="0">
                <a:solidFill>
                  <a:srgbClr val="000000"/>
                </a:solidFill>
              </a:rPr>
              <a:t>QCEW Data</a:t>
            </a:r>
          </a:p>
        </p:txBody>
      </p:sp>
      <p:pic>
        <p:nvPicPr>
          <p:cNvPr id="3" name="Picture 2">
            <a:extLst>
              <a:ext uri="{FF2B5EF4-FFF2-40B4-BE49-F238E27FC236}">
                <a16:creationId xmlns:a16="http://schemas.microsoft.com/office/drawing/2014/main" id="{6EA1EC0B-A7DC-4EA7-9184-02F2CE41E6FE}"/>
              </a:ext>
            </a:extLst>
          </p:cNvPr>
          <p:cNvPicPr>
            <a:picLocks noChangeAspect="1"/>
          </p:cNvPicPr>
          <p:nvPr/>
        </p:nvPicPr>
        <p:blipFill>
          <a:blip r:embed="rId3"/>
          <a:stretch>
            <a:fillRect/>
          </a:stretch>
        </p:blipFill>
        <p:spPr>
          <a:xfrm>
            <a:off x="603115" y="1703539"/>
            <a:ext cx="8394969" cy="4249789"/>
          </a:xfrm>
          <a:prstGeom prst="rect">
            <a:avLst/>
          </a:prstGeom>
        </p:spPr>
      </p:pic>
    </p:spTree>
    <p:extLst>
      <p:ext uri="{BB962C8B-B14F-4D97-AF65-F5344CB8AC3E}">
        <p14:creationId xmlns:p14="http://schemas.microsoft.com/office/powerpoint/2010/main" val="3830635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pPr>
              <a:defRPr/>
            </a:pPr>
            <a:r>
              <a:rPr lang="en-US" sz="2800" b="1" dirty="0"/>
              <a:t>In Okanogan County: the minus-5.6 percent job loss-rate in 2020 was one and seven-tenths points “worse” than the minus-3.9 percent loss-rate in 2009</a:t>
            </a:r>
          </a:p>
        </p:txBody>
      </p:sp>
      <p:pic>
        <p:nvPicPr>
          <p:cNvPr id="4" name="Picture 3">
            <a:extLst>
              <a:ext uri="{FF2B5EF4-FFF2-40B4-BE49-F238E27FC236}">
                <a16:creationId xmlns:a16="http://schemas.microsoft.com/office/drawing/2014/main" id="{EF536127-F39D-47BE-B2E7-BB2CACE67B5D}"/>
              </a:ext>
            </a:extLst>
          </p:cNvPr>
          <p:cNvPicPr>
            <a:picLocks noChangeAspect="1"/>
          </p:cNvPicPr>
          <p:nvPr/>
        </p:nvPicPr>
        <p:blipFill>
          <a:blip r:embed="rId3"/>
          <a:stretch>
            <a:fillRect/>
          </a:stretch>
        </p:blipFill>
        <p:spPr>
          <a:xfrm>
            <a:off x="603115" y="1634246"/>
            <a:ext cx="8394970" cy="4250988"/>
          </a:xfrm>
          <a:prstGeom prst="rect">
            <a:avLst/>
          </a:prstGeom>
        </p:spPr>
      </p:pic>
    </p:spTree>
    <p:extLst>
      <p:ext uri="{BB962C8B-B14F-4D97-AF65-F5344CB8AC3E}">
        <p14:creationId xmlns:p14="http://schemas.microsoft.com/office/powerpoint/2010/main" val="4172697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a:ea typeface="ＭＳ Ｐゴシック" pitchFamily="34" charset="-128"/>
              </a:rPr>
              <a:t>Okanogan County: Nonfarm job growth </a:t>
            </a:r>
            <a:br>
              <a:rPr lang="en-US" sz="3200" b="1" dirty="0">
                <a:ea typeface="ＭＳ Ｐゴシック" pitchFamily="34" charset="-128"/>
              </a:rPr>
            </a:br>
            <a:r>
              <a:rPr lang="en-US" sz="3200" b="1" dirty="0">
                <a:ea typeface="ＭＳ Ｐゴシック" pitchFamily="34" charset="-128"/>
              </a:rPr>
              <a:t>from 2019-2020 (As of 26 Jan 21)</a:t>
            </a:r>
          </a:p>
        </p:txBody>
      </p:sp>
      <p:pic>
        <p:nvPicPr>
          <p:cNvPr id="3" name="Picture 2">
            <a:extLst>
              <a:ext uri="{FF2B5EF4-FFF2-40B4-BE49-F238E27FC236}">
                <a16:creationId xmlns:a16="http://schemas.microsoft.com/office/drawing/2014/main" id="{3862ECCA-E21B-4A2D-9EE4-9627C863624B}"/>
              </a:ext>
            </a:extLst>
          </p:cNvPr>
          <p:cNvPicPr>
            <a:picLocks noChangeAspect="1"/>
          </p:cNvPicPr>
          <p:nvPr/>
        </p:nvPicPr>
        <p:blipFill>
          <a:blip r:embed="rId3"/>
          <a:stretch>
            <a:fillRect/>
          </a:stretch>
        </p:blipFill>
        <p:spPr>
          <a:xfrm>
            <a:off x="612843" y="1624519"/>
            <a:ext cx="8385242" cy="4319082"/>
          </a:xfrm>
          <a:prstGeom prst="rect">
            <a:avLst/>
          </a:prstGeom>
        </p:spPr>
      </p:pic>
    </p:spTree>
    <p:extLst>
      <p:ext uri="{BB962C8B-B14F-4D97-AF65-F5344CB8AC3E}">
        <p14:creationId xmlns:p14="http://schemas.microsoft.com/office/powerpoint/2010/main" val="1444865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2800" b="1" dirty="0">
                <a:ea typeface="ＭＳ Ｐゴシック" pitchFamily="34" charset="-128"/>
              </a:rPr>
              <a:t>Nonfarm job loss-rates in Okanogan County decelerated during the 3</a:t>
            </a:r>
            <a:r>
              <a:rPr lang="en-US" sz="2800" b="1" baseline="30000" dirty="0">
                <a:ea typeface="ＭＳ Ｐゴシック" pitchFamily="34" charset="-128"/>
              </a:rPr>
              <a:t>rd</a:t>
            </a:r>
            <a:r>
              <a:rPr lang="en-US" sz="2800" b="1" dirty="0">
                <a:ea typeface="ＭＳ Ｐゴシック" pitchFamily="34" charset="-128"/>
              </a:rPr>
              <a:t> and 4</a:t>
            </a:r>
            <a:r>
              <a:rPr lang="en-US" sz="2800" b="1" baseline="30000" dirty="0">
                <a:ea typeface="ＭＳ Ｐゴシック" pitchFamily="34" charset="-128"/>
              </a:rPr>
              <a:t>th</a:t>
            </a:r>
            <a:r>
              <a:rPr lang="en-US" sz="2800" b="1" dirty="0">
                <a:ea typeface="ＭＳ Ｐゴシック" pitchFamily="34" charset="-128"/>
              </a:rPr>
              <a:t> Quarters of 2020 </a:t>
            </a:r>
          </a:p>
        </p:txBody>
      </p:sp>
      <p:pic>
        <p:nvPicPr>
          <p:cNvPr id="2" name="Picture 1">
            <a:extLst>
              <a:ext uri="{FF2B5EF4-FFF2-40B4-BE49-F238E27FC236}">
                <a16:creationId xmlns:a16="http://schemas.microsoft.com/office/drawing/2014/main" id="{A7DC4A48-9970-488A-91FD-10D81B93C9AA}"/>
              </a:ext>
            </a:extLst>
          </p:cNvPr>
          <p:cNvPicPr>
            <a:picLocks noChangeAspect="1"/>
          </p:cNvPicPr>
          <p:nvPr/>
        </p:nvPicPr>
        <p:blipFill>
          <a:blip r:embed="rId3"/>
          <a:stretch>
            <a:fillRect/>
          </a:stretch>
        </p:blipFill>
        <p:spPr>
          <a:xfrm>
            <a:off x="612843" y="1652809"/>
            <a:ext cx="8326876" cy="4319974"/>
          </a:xfrm>
          <a:prstGeom prst="rect">
            <a:avLst/>
          </a:prstGeom>
        </p:spPr>
      </p:pic>
    </p:spTree>
    <p:extLst>
      <p:ext uri="{BB962C8B-B14F-4D97-AF65-F5344CB8AC3E}">
        <p14:creationId xmlns:p14="http://schemas.microsoft.com/office/powerpoint/2010/main" val="1098168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a:ea typeface="ＭＳ Ｐゴシック" pitchFamily="34" charset="-128"/>
              </a:rPr>
              <a:t>Okanogan County: Nonfarm job growth </a:t>
            </a:r>
            <a:br>
              <a:rPr lang="en-US" sz="3200" b="1" dirty="0">
                <a:ea typeface="ＭＳ Ｐゴシック" pitchFamily="34" charset="-128"/>
              </a:rPr>
            </a:br>
            <a:r>
              <a:rPr lang="en-US" sz="3200" b="1" dirty="0">
                <a:ea typeface="ＭＳ Ｐゴシック" pitchFamily="34" charset="-128"/>
              </a:rPr>
              <a:t>Between the Decembers of 2019 and 2020 </a:t>
            </a:r>
            <a:br>
              <a:rPr lang="en-US" sz="3200" b="1" dirty="0">
                <a:ea typeface="ＭＳ Ｐゴシック" pitchFamily="34" charset="-128"/>
              </a:rPr>
            </a:br>
            <a:r>
              <a:rPr lang="en-US" sz="3200" b="1" dirty="0">
                <a:ea typeface="ＭＳ Ｐゴシック" pitchFamily="34" charset="-128"/>
              </a:rPr>
              <a:t>(As of 26 January 2021)</a:t>
            </a:r>
          </a:p>
        </p:txBody>
      </p:sp>
      <p:pic>
        <p:nvPicPr>
          <p:cNvPr id="3" name="Picture 2">
            <a:extLst>
              <a:ext uri="{FF2B5EF4-FFF2-40B4-BE49-F238E27FC236}">
                <a16:creationId xmlns:a16="http://schemas.microsoft.com/office/drawing/2014/main" id="{DF07F14A-8E01-4DE7-B143-4DAB83791D25}"/>
              </a:ext>
            </a:extLst>
          </p:cNvPr>
          <p:cNvPicPr>
            <a:picLocks noChangeAspect="1"/>
          </p:cNvPicPr>
          <p:nvPr/>
        </p:nvPicPr>
        <p:blipFill>
          <a:blip r:embed="rId3"/>
          <a:stretch>
            <a:fillRect/>
          </a:stretch>
        </p:blipFill>
        <p:spPr>
          <a:xfrm>
            <a:off x="642026" y="1673156"/>
            <a:ext cx="8361014" cy="4241261"/>
          </a:xfrm>
          <a:prstGeom prst="rect">
            <a:avLst/>
          </a:prstGeom>
        </p:spPr>
      </p:pic>
    </p:spTree>
    <p:extLst>
      <p:ext uri="{BB962C8B-B14F-4D97-AF65-F5344CB8AC3E}">
        <p14:creationId xmlns:p14="http://schemas.microsoft.com/office/powerpoint/2010/main" val="2528854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2886" y="1571223"/>
            <a:ext cx="7976314" cy="5632311"/>
          </a:xfrm>
          <a:prstGeom prst="rect">
            <a:avLst/>
          </a:prstGeom>
        </p:spPr>
        <p:txBody>
          <a:bodyPr wrap="square" anchor="t">
            <a:spAutoFit/>
          </a:bodyPr>
          <a:lstStyle/>
          <a:p>
            <a:pPr eaLnBrk="0" hangingPunct="0">
              <a:spcAft>
                <a:spcPct val="50000"/>
              </a:spcAft>
              <a:buClr>
                <a:schemeClr val="tx2"/>
              </a:buClr>
              <a:buFont typeface="Arial" pitchFamily="34" charset="0"/>
              <a:buChar char="•"/>
            </a:pPr>
            <a:r>
              <a:rPr lang="en-US" sz="2400" b="1" dirty="0"/>
              <a:t> Average annual Okanogan County unemployment rate in 2020 (9.4 percent) was still less than the rate in 2010 (10.7 percent) - during the “peak” of the recent Great Recession.</a:t>
            </a:r>
          </a:p>
          <a:p>
            <a:pPr eaLnBrk="0" hangingPunct="0">
              <a:spcAft>
                <a:spcPct val="50000"/>
              </a:spcAft>
              <a:buClr>
                <a:schemeClr val="tx2"/>
              </a:buClr>
              <a:buFont typeface="Arial" pitchFamily="34" charset="0"/>
              <a:buChar char="•"/>
            </a:pPr>
            <a:r>
              <a:rPr lang="en-US" sz="2400" b="1" dirty="0"/>
              <a:t> However, the average annual nonfarm job loss-rate of minus-5.6 percent countywide in 2020 was worse than the minus-3.9 percent loss-rate in 2009.</a:t>
            </a:r>
          </a:p>
          <a:p>
            <a:pPr eaLnBrk="0" hangingPunct="0">
              <a:spcAft>
                <a:spcPct val="50000"/>
              </a:spcAft>
              <a:buClr>
                <a:schemeClr val="tx2"/>
              </a:buClr>
              <a:buFont typeface="Arial" pitchFamily="34" charset="0"/>
              <a:buChar char="•"/>
            </a:pPr>
            <a:r>
              <a:rPr lang="en-US" sz="2400" b="1" dirty="0">
                <a:latin typeface="Arial" panose="020B0604020202020204" pitchFamily="34" charset="0"/>
                <a:cs typeface="Arial" panose="020B0604020202020204" pitchFamily="34" charset="0"/>
              </a:rPr>
              <a:t> Agriculture lost jobs at an annualized loss rate of minus-2.5 percent (down 1,260 jobs) from 2009-2019. Conversely, transportation and warehousing added jobs at an annualized growth rate of 15.5 percent (up 306 jobs).</a:t>
            </a:r>
            <a:endParaRPr lang="en-US" sz="2400" b="1" dirty="0"/>
          </a:p>
          <a:p>
            <a:pPr eaLnBrk="0" hangingPunct="0">
              <a:spcAft>
                <a:spcPct val="50000"/>
              </a:spcAft>
              <a:buClr>
                <a:schemeClr val="tx2"/>
              </a:buClr>
              <a:buFont typeface="Arial" pitchFamily="34" charset="0"/>
              <a:buChar char="•"/>
            </a:pPr>
            <a:endParaRPr lang="en-US" sz="2400" b="1" dirty="0"/>
          </a:p>
        </p:txBody>
      </p:sp>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a:t>Long-term labor market trends </a:t>
            </a:r>
            <a:br>
              <a:rPr lang="en-US" sz="3200" b="1" dirty="0"/>
            </a:br>
            <a:r>
              <a:rPr lang="en-US" sz="3200" b="1" dirty="0"/>
              <a:t>in the Okanogan County economy </a:t>
            </a:r>
            <a:endParaRPr lang="en-US" sz="3200" b="1" dirty="0">
              <a:ea typeface="ＭＳ Ｐゴシック" pitchFamily="34" charset="-128"/>
            </a:endParaRPr>
          </a:p>
        </p:txBody>
      </p:sp>
    </p:spTree>
    <p:extLst>
      <p:ext uri="{BB962C8B-B14F-4D97-AF65-F5344CB8AC3E}">
        <p14:creationId xmlns:p14="http://schemas.microsoft.com/office/powerpoint/2010/main" val="2670664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2400" b="1" dirty="0">
                <a:ea typeface="ＭＳ Ｐゴシック" pitchFamily="34" charset="-128"/>
              </a:rPr>
              <a:t>My Area of Responsibility: Adams, Chelan, Douglas, Grant, Kittitas, Okanogan, and Yakima counties </a:t>
            </a:r>
          </a:p>
        </p:txBody>
      </p:sp>
      <p:pic>
        <p:nvPicPr>
          <p:cNvPr id="2" name="Picture 1"/>
          <p:cNvPicPr>
            <a:picLocks noChangeAspect="1"/>
          </p:cNvPicPr>
          <p:nvPr/>
        </p:nvPicPr>
        <p:blipFill>
          <a:blip r:embed="rId3"/>
          <a:stretch>
            <a:fillRect/>
          </a:stretch>
        </p:blipFill>
        <p:spPr>
          <a:xfrm>
            <a:off x="1166439" y="1633036"/>
            <a:ext cx="6400000" cy="4946667"/>
          </a:xfrm>
          <a:prstGeom prst="rect">
            <a:avLst/>
          </a:prstGeom>
        </p:spPr>
      </p:pic>
    </p:spTree>
    <p:extLst>
      <p:ext uri="{BB962C8B-B14F-4D97-AF65-F5344CB8AC3E}">
        <p14:creationId xmlns:p14="http://schemas.microsoft.com/office/powerpoint/2010/main" val="12329516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2886" y="1571223"/>
            <a:ext cx="7976314" cy="4708981"/>
          </a:xfrm>
          <a:prstGeom prst="rect">
            <a:avLst/>
          </a:prstGeom>
        </p:spPr>
        <p:txBody>
          <a:bodyPr wrap="square" anchor="t">
            <a:spAutoFit/>
          </a:bodyPr>
          <a:lstStyle/>
          <a:p>
            <a:pPr eaLnBrk="0" hangingPunct="0">
              <a:spcAft>
                <a:spcPct val="50000"/>
              </a:spcAft>
              <a:buClr>
                <a:schemeClr val="tx2"/>
              </a:buClr>
              <a:buFont typeface="Arial" pitchFamily="34" charset="0"/>
              <a:buChar char="•"/>
            </a:pPr>
            <a:r>
              <a:rPr lang="en-US" sz="2400" b="1" dirty="0"/>
              <a:t> Unemployment rate rose from 6.8 percent in 2019 to 9.4 percent in 2020. COVID related layoffs drove rates up from April through November 2020. </a:t>
            </a:r>
          </a:p>
          <a:p>
            <a:pPr eaLnBrk="0" hangingPunct="0">
              <a:spcAft>
                <a:spcPct val="50000"/>
              </a:spcAft>
              <a:buClr>
                <a:schemeClr val="tx2"/>
              </a:buClr>
              <a:buFont typeface="Arial" pitchFamily="34" charset="0"/>
              <a:buChar char="•"/>
            </a:pPr>
            <a:r>
              <a:rPr lang="en-US" sz="2400" b="1" dirty="0"/>
              <a:t> The Okanogan County nonfarm market lost 710 jobs in 2020 (down 5.6 percent). Washington state lost 160,900 jobs in 2020 (down 4.6 percent).</a:t>
            </a:r>
          </a:p>
          <a:p>
            <a:pPr eaLnBrk="0" hangingPunct="0">
              <a:spcAft>
                <a:spcPct val="50000"/>
              </a:spcAft>
              <a:buClr>
                <a:schemeClr val="tx2"/>
              </a:buClr>
              <a:buFont typeface="Arial" pitchFamily="34" charset="0"/>
              <a:buChar char="•"/>
            </a:pPr>
            <a:r>
              <a:rPr lang="en-US" sz="2400" b="1" dirty="0">
                <a:latin typeface="Arial" panose="020B0604020202020204" pitchFamily="34" charset="0"/>
                <a:cs typeface="Arial" panose="020B0604020202020204" pitchFamily="34" charset="0"/>
              </a:rPr>
              <a:t> Sectors losing jobs in 2020: over eighty percent of jobs lost were in leisure and hospitality (down 250 jobs) or state and local government (down 330). </a:t>
            </a:r>
          </a:p>
          <a:p>
            <a:pPr eaLnBrk="0" hangingPunct="0">
              <a:spcAft>
                <a:spcPct val="50000"/>
              </a:spcAft>
              <a:buClr>
                <a:schemeClr val="tx2"/>
              </a:buClr>
              <a:buFont typeface="Arial" pitchFamily="34" charset="0"/>
              <a:buChar char="•"/>
            </a:pPr>
            <a:r>
              <a:rPr lang="en-US" sz="2400" b="1" dirty="0">
                <a:latin typeface="Arial" panose="020B0604020202020204" pitchFamily="34" charset="0"/>
                <a:cs typeface="Arial" panose="020B0604020202020204" pitchFamily="34" charset="0"/>
              </a:rPr>
              <a:t> Sectors gaining jobs in 2020: federal government (up 40 jobs) and manufacturing (up 20 jobs).</a:t>
            </a:r>
            <a:endParaRPr lang="en-US" sz="2400" b="1" dirty="0"/>
          </a:p>
        </p:txBody>
      </p:sp>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a:t>Recent (2019-2020) labor market trends </a:t>
            </a:r>
            <a:br>
              <a:rPr lang="en-US" sz="3200" b="1" dirty="0"/>
            </a:br>
            <a:r>
              <a:rPr lang="en-US" sz="3200" b="1" dirty="0"/>
              <a:t>in the Okanogan County economy </a:t>
            </a:r>
            <a:endParaRPr lang="en-US" sz="3200" b="1" dirty="0">
              <a:ea typeface="ＭＳ Ｐゴシック" pitchFamily="34" charset="-128"/>
            </a:endParaRPr>
          </a:p>
        </p:txBody>
      </p:sp>
    </p:spTree>
    <p:extLst>
      <p:ext uri="{BB962C8B-B14F-4D97-AF65-F5344CB8AC3E}">
        <p14:creationId xmlns:p14="http://schemas.microsoft.com/office/powerpoint/2010/main" val="4175511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2886" y="1571223"/>
            <a:ext cx="7976314" cy="2323713"/>
          </a:xfrm>
          <a:prstGeom prst="rect">
            <a:avLst/>
          </a:prstGeom>
        </p:spPr>
        <p:txBody>
          <a:bodyPr wrap="square" anchor="t">
            <a:spAutoFit/>
          </a:bodyPr>
          <a:lstStyle/>
          <a:p>
            <a:pPr marL="457200" indent="-457200">
              <a:spcBef>
                <a:spcPts val="0"/>
              </a:spcBef>
              <a:spcAft>
                <a:spcPts val="600"/>
              </a:spcAft>
              <a:buClr>
                <a:srgbClr val="CC6600"/>
              </a:buClr>
            </a:pPr>
            <a:endParaRPr lang="en-US" sz="2400" b="1" dirty="0"/>
          </a:p>
          <a:p>
            <a:pPr marL="457200" indent="-457200">
              <a:spcBef>
                <a:spcPts val="0"/>
              </a:spcBef>
              <a:spcAft>
                <a:spcPts val="600"/>
              </a:spcAft>
              <a:buClr>
                <a:srgbClr val="CC6600"/>
              </a:buClr>
            </a:pPr>
            <a:endParaRPr lang="en-US" sz="2400" b="1" dirty="0"/>
          </a:p>
          <a:p>
            <a:pPr marL="457200" indent="-457200">
              <a:spcBef>
                <a:spcPts val="0"/>
              </a:spcBef>
              <a:spcAft>
                <a:spcPts val="600"/>
              </a:spcAft>
              <a:buClr>
                <a:srgbClr val="CC6600"/>
              </a:buClr>
            </a:pPr>
            <a:endParaRPr lang="en-US" sz="2400" b="1" dirty="0"/>
          </a:p>
          <a:p>
            <a:pPr>
              <a:spcBef>
                <a:spcPts val="600"/>
              </a:spcBef>
              <a:spcAft>
                <a:spcPts val="600"/>
              </a:spcAft>
            </a:pPr>
            <a:r>
              <a:rPr lang="en-US" sz="2400" b="1" i="1" dirty="0"/>
              <a:t> </a:t>
            </a:r>
          </a:p>
          <a:p>
            <a:pPr marL="457200" indent="-457200">
              <a:buClr>
                <a:srgbClr val="CC6600"/>
              </a:buClr>
            </a:pPr>
            <a:endParaRPr lang="en-US" sz="2400" dirty="0"/>
          </a:p>
        </p:txBody>
      </p:sp>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a:ea typeface="ＭＳ Ｐゴシック" pitchFamily="34" charset="-128"/>
              </a:rPr>
              <a:t>Labor Market Information (LMI): </a:t>
            </a:r>
            <a:br>
              <a:rPr lang="en-US" sz="3200" b="1" dirty="0">
                <a:ea typeface="ＭＳ Ｐゴシック" pitchFamily="34" charset="-128"/>
              </a:rPr>
            </a:br>
            <a:r>
              <a:rPr lang="en-US" sz="3200" b="1" dirty="0">
                <a:ea typeface="ＭＳ Ｐゴシック" pitchFamily="34" charset="-128"/>
              </a:rPr>
              <a:t>From the Employment Security Department</a:t>
            </a:r>
          </a:p>
        </p:txBody>
      </p:sp>
      <p:sp>
        <p:nvSpPr>
          <p:cNvPr id="2106" name="Rectangle 2105"/>
          <p:cNvSpPr/>
          <p:nvPr/>
        </p:nvSpPr>
        <p:spPr>
          <a:xfrm>
            <a:off x="593611" y="1648479"/>
            <a:ext cx="8372103" cy="4154984"/>
          </a:xfrm>
          <a:prstGeom prst="rect">
            <a:avLst/>
          </a:prstGeom>
          <a:noFill/>
          <a:ln>
            <a:noFill/>
          </a:ln>
        </p:spPr>
        <p:txBody>
          <a:bodyPr wrap="square">
            <a:spAutoFit/>
          </a:bodyPr>
          <a:lstStyle/>
          <a:p>
            <a:r>
              <a:rPr lang="en-US" sz="2400" b="1" dirty="0">
                <a:solidFill>
                  <a:schemeClr val="accent1"/>
                </a:solidFill>
              </a:rPr>
              <a:t>Labor Market and Economic Analysis website: </a:t>
            </a:r>
            <a:r>
              <a:rPr lang="en-US" sz="2400" b="1" dirty="0">
                <a:solidFill>
                  <a:srgbClr val="54534A"/>
                </a:solidFill>
                <a:hlinkClick r:id="rId3"/>
              </a:rPr>
              <a:t>https://esd.wa.gov/labormarketinfo</a:t>
            </a:r>
            <a:r>
              <a:rPr lang="en-US" sz="2400" b="1" dirty="0">
                <a:solidFill>
                  <a:srgbClr val="54534A"/>
                </a:solidFill>
              </a:rPr>
              <a:t> </a:t>
            </a:r>
          </a:p>
          <a:p>
            <a:endParaRPr lang="en-US" sz="2400" b="1" dirty="0"/>
          </a:p>
          <a:p>
            <a:r>
              <a:rPr lang="en-US" sz="2400" b="1" dirty="0">
                <a:solidFill>
                  <a:schemeClr val="accent1"/>
                </a:solidFill>
              </a:rPr>
              <a:t>Hyperlink to “Labor Market Information – website navigation info” posted on You Tube: </a:t>
            </a:r>
            <a:r>
              <a:rPr lang="en-US" sz="2400" b="1" dirty="0">
                <a:solidFill>
                  <a:schemeClr val="accent1"/>
                </a:solidFill>
                <a:hlinkClick r:id="rId4"/>
              </a:rPr>
              <a:t>https://www.youtube.com/watch?v=5PV3Kkmop8Y</a:t>
            </a:r>
            <a:r>
              <a:rPr lang="en-US" sz="2400" b="1" dirty="0">
                <a:solidFill>
                  <a:schemeClr val="accent1"/>
                </a:solidFill>
              </a:rPr>
              <a:t>  </a:t>
            </a:r>
          </a:p>
          <a:p>
            <a:endParaRPr lang="en-US" sz="2400" b="1" dirty="0">
              <a:solidFill>
                <a:schemeClr val="accent1"/>
              </a:solidFill>
            </a:endParaRPr>
          </a:p>
          <a:p>
            <a:r>
              <a:rPr lang="en-US" sz="2400" b="1" dirty="0">
                <a:solidFill>
                  <a:schemeClr val="accent1"/>
                </a:solidFill>
              </a:rPr>
              <a:t>Annual economic reports (</a:t>
            </a:r>
            <a:r>
              <a:rPr lang="en-US" sz="2400" b="1" i="1" dirty="0">
                <a:solidFill>
                  <a:schemeClr val="accent1"/>
                </a:solidFill>
              </a:rPr>
              <a:t>County Profiles</a:t>
            </a:r>
            <a:r>
              <a:rPr lang="en-US" sz="2400" b="1" dirty="0">
                <a:solidFill>
                  <a:schemeClr val="accent1"/>
                </a:solidFill>
              </a:rPr>
              <a:t>), such as the </a:t>
            </a:r>
            <a:r>
              <a:rPr lang="en-US" sz="2400" b="1" i="1" dirty="0">
                <a:solidFill>
                  <a:schemeClr val="accent1"/>
                </a:solidFill>
              </a:rPr>
              <a:t>Okanogan County Profile 2020 </a:t>
            </a:r>
            <a:r>
              <a:rPr lang="en-US" sz="2400" b="1" dirty="0">
                <a:solidFill>
                  <a:schemeClr val="accent1"/>
                </a:solidFill>
              </a:rPr>
              <a:t>posted at:</a:t>
            </a:r>
          </a:p>
          <a:p>
            <a:r>
              <a:rPr lang="en-US" sz="2400" b="1" dirty="0">
                <a:solidFill>
                  <a:schemeClr val="accent1"/>
                </a:solidFill>
                <a:hlinkClick r:id="rId5"/>
              </a:rPr>
              <a:t>https://esd.wa.gov/labormarketinfo/county-profiles/okanogan</a:t>
            </a:r>
            <a:r>
              <a:rPr lang="en-US" sz="2400" b="1" dirty="0">
                <a:solidFill>
                  <a:schemeClr val="accent1"/>
                </a:solidFill>
              </a:rPr>
              <a:t> </a:t>
            </a:r>
          </a:p>
        </p:txBody>
      </p:sp>
    </p:spTree>
    <p:extLst>
      <p:ext uri="{BB962C8B-B14F-4D97-AF65-F5344CB8AC3E}">
        <p14:creationId xmlns:p14="http://schemas.microsoft.com/office/powerpoint/2010/main" val="565914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600" b="1" dirty="0"/>
              <a:t>Point of contact (POC) information </a:t>
            </a:r>
            <a:br>
              <a:rPr lang="en-US" sz="3600" b="1" dirty="0"/>
            </a:br>
            <a:r>
              <a:rPr lang="en-US" sz="3600" b="1" dirty="0"/>
              <a:t>and </a:t>
            </a:r>
            <a:r>
              <a:rPr lang="en-US" sz="3600" b="1" dirty="0">
                <a:ea typeface="ＭＳ Ｐゴシック" pitchFamily="34" charset="-128"/>
              </a:rPr>
              <a:t>questions</a:t>
            </a:r>
          </a:p>
        </p:txBody>
      </p:sp>
      <p:sp>
        <p:nvSpPr>
          <p:cNvPr id="3075" name="Rectangle 3"/>
          <p:cNvSpPr txBox="1">
            <a:spLocks noChangeArrowheads="1"/>
          </p:cNvSpPr>
          <p:nvPr/>
        </p:nvSpPr>
        <p:spPr bwMode="auto">
          <a:xfrm>
            <a:off x="914400" y="1752600"/>
            <a:ext cx="7285038" cy="4281488"/>
          </a:xfrm>
          <a:prstGeom prst="rect">
            <a:avLst/>
          </a:prstGeom>
          <a:noFill/>
          <a:ln w="9525">
            <a:noFill/>
            <a:miter lim="800000"/>
            <a:headEnd/>
            <a:tailEnd/>
          </a:ln>
        </p:spPr>
        <p:txBody>
          <a:bodyPr/>
          <a:lstStyle/>
          <a:p>
            <a:pPr eaLnBrk="0" hangingPunct="0">
              <a:spcAft>
                <a:spcPct val="50000"/>
              </a:spcAft>
              <a:buClr>
                <a:schemeClr val="tx2"/>
              </a:buClr>
              <a:buFont typeface="Wingdings" pitchFamily="34" charset="2"/>
              <a:buNone/>
            </a:pPr>
            <a:endParaRPr lang="en-US" sz="2800" dirty="0"/>
          </a:p>
        </p:txBody>
      </p:sp>
      <p:sp>
        <p:nvSpPr>
          <p:cNvPr id="2" name="Rectangle 1"/>
          <p:cNvSpPr/>
          <p:nvPr/>
        </p:nvSpPr>
        <p:spPr>
          <a:xfrm>
            <a:off x="546847" y="1443841"/>
            <a:ext cx="8435788" cy="4401205"/>
          </a:xfrm>
          <a:prstGeom prst="rect">
            <a:avLst/>
          </a:prstGeom>
        </p:spPr>
        <p:txBody>
          <a:bodyPr wrap="square">
            <a:spAutoFit/>
          </a:bodyPr>
          <a:lstStyle/>
          <a:p>
            <a:endParaRPr lang="en-US" sz="2400" b="1" dirty="0"/>
          </a:p>
          <a:p>
            <a:r>
              <a:rPr lang="en-US" sz="2400" b="1" dirty="0"/>
              <a:t>Donald W. Meseck</a:t>
            </a:r>
            <a:endParaRPr lang="en-US" sz="2400" dirty="0"/>
          </a:p>
          <a:p>
            <a:r>
              <a:rPr lang="en-US" sz="2000" dirty="0"/>
              <a:t>Regional Labor Economist for Adams, Chelan, Douglas, Grant, Kittitas, Okanogan, and Yakima Counties</a:t>
            </a:r>
          </a:p>
          <a:p>
            <a:r>
              <a:rPr lang="en-US" sz="2400" dirty="0"/>
              <a:t>Labor Market and Economic Analysis (LMEA)</a:t>
            </a:r>
          </a:p>
          <a:p>
            <a:r>
              <a:rPr lang="en-US" sz="2400" dirty="0"/>
              <a:t>Employment Security Department</a:t>
            </a:r>
          </a:p>
          <a:p>
            <a:endParaRPr lang="en-US" sz="2400" dirty="0"/>
          </a:p>
          <a:p>
            <a:r>
              <a:rPr lang="en-US" sz="2400" dirty="0"/>
              <a:t>Address: Kittitas County WorkSource, 510 N. Pine Street, Ellensburg, WA 98926</a:t>
            </a:r>
            <a:br>
              <a:rPr lang="en-US" sz="2400" dirty="0"/>
            </a:br>
            <a:r>
              <a:rPr lang="en-US" sz="2400" dirty="0"/>
              <a:t>Phone: (509) 607-3267</a:t>
            </a:r>
            <a:br>
              <a:rPr lang="en-US" sz="2400" dirty="0"/>
            </a:br>
            <a:r>
              <a:rPr lang="en-US" sz="2400" dirty="0"/>
              <a:t>Email: </a:t>
            </a:r>
            <a:r>
              <a:rPr lang="en-US" sz="2400" u="sng" dirty="0">
                <a:hlinkClick r:id="rId3"/>
              </a:rPr>
              <a:t>dmeseck@esd.wa.gov</a:t>
            </a:r>
            <a:endParaRPr lang="en-US" sz="2400" dirty="0"/>
          </a:p>
          <a:p>
            <a:r>
              <a:rPr lang="en-US" sz="2400" dirty="0"/>
              <a:t>Website: </a:t>
            </a:r>
            <a:r>
              <a:rPr lang="en-US" sz="2400" dirty="0">
                <a:hlinkClick r:id="rId4"/>
              </a:rPr>
              <a:t>https://esd.wa.gov/labormarketinfo</a:t>
            </a:r>
            <a:r>
              <a:rPr lang="en-US" sz="2400" dirty="0"/>
              <a:t> </a:t>
            </a:r>
            <a:endParaRPr lang="en-US" sz="2400" dirty="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2886" y="1585291"/>
            <a:ext cx="7976314" cy="5062924"/>
          </a:xfrm>
          <a:prstGeom prst="rect">
            <a:avLst/>
          </a:prstGeom>
        </p:spPr>
        <p:txBody>
          <a:bodyPr wrap="square" anchor="t">
            <a:spAutoFit/>
          </a:bodyPr>
          <a:lstStyle/>
          <a:p>
            <a:pPr>
              <a:spcBef>
                <a:spcPts val="600"/>
              </a:spcBef>
              <a:spcAft>
                <a:spcPts val="0"/>
              </a:spcAft>
            </a:pPr>
            <a:r>
              <a:rPr lang="en-US" sz="2400" b="1" i="1" dirty="0"/>
              <a:t>Long-term</a:t>
            </a:r>
            <a:r>
              <a:rPr lang="en-US" sz="2400" b="1" dirty="0"/>
              <a:t> employment and wage trends (2009-2019) using Quarterly Census of Employment and Wage (QCEW) or “covered” data - for Okanogan County </a:t>
            </a:r>
          </a:p>
          <a:p>
            <a:pPr marL="914400" lvl="1" indent="-457200">
              <a:spcBef>
                <a:spcPts val="600"/>
              </a:spcBef>
              <a:spcAft>
                <a:spcPts val="0"/>
              </a:spcAft>
              <a:buClr>
                <a:srgbClr val="CC6600"/>
              </a:buClr>
              <a:buFont typeface="Wingdings" pitchFamily="2" charset="2"/>
              <a:buChar char="§"/>
            </a:pPr>
            <a:r>
              <a:rPr lang="en-US" sz="2400" dirty="0"/>
              <a:t>Slides 4-10</a:t>
            </a:r>
            <a:r>
              <a:rPr lang="en-US" sz="2400" b="1" dirty="0"/>
              <a:t>  </a:t>
            </a:r>
          </a:p>
          <a:p>
            <a:pPr>
              <a:spcBef>
                <a:spcPts val="600"/>
              </a:spcBef>
              <a:spcAft>
                <a:spcPts val="0"/>
              </a:spcAft>
            </a:pPr>
            <a:r>
              <a:rPr lang="en-US" sz="2400" b="1" dirty="0"/>
              <a:t>Labor market analysis (through December 2020) for Washington State and for Okanogan County:</a:t>
            </a:r>
          </a:p>
          <a:p>
            <a:pPr marL="914400" lvl="1" indent="-457200">
              <a:spcBef>
                <a:spcPts val="600"/>
              </a:spcBef>
              <a:spcAft>
                <a:spcPts val="0"/>
              </a:spcAft>
              <a:buClr>
                <a:srgbClr val="CC6600"/>
              </a:buClr>
              <a:buFont typeface="Wingdings" pitchFamily="2" charset="2"/>
              <a:buChar char="§"/>
            </a:pPr>
            <a:r>
              <a:rPr lang="en-US" sz="2400" b="1" dirty="0"/>
              <a:t>Civilian Labor Force (CLF) and unemployment </a:t>
            </a:r>
            <a:r>
              <a:rPr lang="en-US" sz="2400" dirty="0"/>
              <a:t>Slides 11-13</a:t>
            </a:r>
          </a:p>
          <a:p>
            <a:pPr marL="914400" lvl="1" indent="-457200">
              <a:spcBef>
                <a:spcPts val="600"/>
              </a:spcBef>
              <a:spcAft>
                <a:spcPts val="0"/>
              </a:spcAft>
              <a:buClr>
                <a:srgbClr val="CC6600"/>
              </a:buClr>
              <a:buFont typeface="Wingdings" pitchFamily="2" charset="2"/>
              <a:buChar char="§"/>
            </a:pPr>
            <a:r>
              <a:rPr lang="en-US" sz="2400" b="1" dirty="0"/>
              <a:t>“Nonfarm” industry employment trends</a:t>
            </a:r>
          </a:p>
          <a:p>
            <a:pPr lvl="1">
              <a:spcBef>
                <a:spcPts val="600"/>
              </a:spcBef>
              <a:spcAft>
                <a:spcPts val="0"/>
              </a:spcAft>
              <a:buClr>
                <a:srgbClr val="CC6600"/>
              </a:buClr>
            </a:pPr>
            <a:r>
              <a:rPr lang="en-US" sz="2400" dirty="0"/>
              <a:t>	Slides 14-18   </a:t>
            </a:r>
          </a:p>
          <a:p>
            <a:pPr>
              <a:spcBef>
                <a:spcPts val="600"/>
              </a:spcBef>
              <a:spcAft>
                <a:spcPts val="0"/>
              </a:spcAft>
            </a:pPr>
            <a:r>
              <a:rPr lang="en-US" sz="2400" b="1" dirty="0"/>
              <a:t>Summary and Point of Contact (POC) </a:t>
            </a:r>
          </a:p>
          <a:p>
            <a:pPr marL="914400" lvl="1" indent="-457200">
              <a:spcBef>
                <a:spcPts val="600"/>
              </a:spcBef>
              <a:spcAft>
                <a:spcPts val="0"/>
              </a:spcAft>
              <a:buClr>
                <a:srgbClr val="CC6600"/>
              </a:buClr>
              <a:buFont typeface="Wingdings" pitchFamily="2" charset="2"/>
              <a:buChar char="§"/>
            </a:pPr>
            <a:r>
              <a:rPr lang="en-US" sz="2400" dirty="0"/>
              <a:t>Slides 19-22</a:t>
            </a:r>
            <a:endParaRPr lang="en-US" sz="2400" b="1" dirty="0"/>
          </a:p>
        </p:txBody>
      </p:sp>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a:ea typeface="ＭＳ Ｐゴシック" pitchFamily="34" charset="-128"/>
              </a:rPr>
              <a:t>Today’s presentation</a:t>
            </a:r>
          </a:p>
        </p:txBody>
      </p:sp>
    </p:spTree>
    <p:extLst>
      <p:ext uri="{BB962C8B-B14F-4D97-AF65-F5344CB8AC3E}">
        <p14:creationId xmlns:p14="http://schemas.microsoft.com/office/powerpoint/2010/main" val="1287368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a:ea typeface="ＭＳ Ｐゴシック" pitchFamily="34" charset="-128"/>
              </a:rPr>
              <a:t>Analyzed county</a:t>
            </a:r>
            <a:r>
              <a:rPr lang="en-US" sz="3200" b="1" dirty="0"/>
              <a:t>-</a:t>
            </a:r>
            <a:r>
              <a:rPr lang="en-US" sz="3200" b="1" dirty="0">
                <a:ea typeface="ＭＳ Ｐゴシック" pitchFamily="34" charset="-128"/>
              </a:rPr>
              <a:t>level QCEW data </a:t>
            </a:r>
            <a:br>
              <a:rPr lang="en-US" sz="3200" b="1" dirty="0">
                <a:ea typeface="ＭＳ Ｐゴシック" pitchFamily="34" charset="-128"/>
              </a:rPr>
            </a:br>
            <a:r>
              <a:rPr lang="en-US" sz="3200" b="1" dirty="0">
                <a:ea typeface="ＭＳ Ｐゴシック" pitchFamily="34" charset="-128"/>
              </a:rPr>
              <a:t>for 22 industries/sectors</a:t>
            </a:r>
          </a:p>
        </p:txBody>
      </p:sp>
      <p:graphicFrame>
        <p:nvGraphicFramePr>
          <p:cNvPr id="13" name="Table 12"/>
          <p:cNvGraphicFramePr>
            <a:graphicFrameLocks noGrp="1"/>
          </p:cNvGraphicFramePr>
          <p:nvPr/>
        </p:nvGraphicFramePr>
        <p:xfrm>
          <a:off x="1295400" y="1752600"/>
          <a:ext cx="7070888" cy="4571998"/>
        </p:xfrm>
        <a:graphic>
          <a:graphicData uri="http://schemas.openxmlformats.org/drawingml/2006/table">
            <a:tbl>
              <a:tblPr/>
              <a:tblGrid>
                <a:gridCol w="3321465">
                  <a:extLst>
                    <a:ext uri="{9D8B030D-6E8A-4147-A177-3AD203B41FA5}">
                      <a16:colId xmlns:a16="http://schemas.microsoft.com/office/drawing/2014/main" val="20000"/>
                    </a:ext>
                  </a:extLst>
                </a:gridCol>
                <a:gridCol w="204398">
                  <a:extLst>
                    <a:ext uri="{9D8B030D-6E8A-4147-A177-3AD203B41FA5}">
                      <a16:colId xmlns:a16="http://schemas.microsoft.com/office/drawing/2014/main" val="20001"/>
                    </a:ext>
                  </a:extLst>
                </a:gridCol>
                <a:gridCol w="3545025">
                  <a:extLst>
                    <a:ext uri="{9D8B030D-6E8A-4147-A177-3AD203B41FA5}">
                      <a16:colId xmlns:a16="http://schemas.microsoft.com/office/drawing/2014/main" val="20002"/>
                    </a:ext>
                  </a:extLst>
                </a:gridCol>
              </a:tblGrid>
              <a:tr h="217238">
                <a:tc>
                  <a:txBody>
                    <a:bodyPr/>
                    <a:lstStyle/>
                    <a:p>
                      <a:pPr algn="l" fontAlgn="ctr"/>
                      <a:r>
                        <a:rPr lang="en-US" sz="1000" b="1" i="0" u="none" strike="noStrike" dirty="0">
                          <a:solidFill>
                            <a:srgbClr val="FFFFFF"/>
                          </a:solidFill>
                          <a:latin typeface="Arial"/>
                        </a:rPr>
                        <a:t>19 private-industry</a:t>
                      </a:r>
                      <a:r>
                        <a:rPr lang="en-US" sz="1000" b="1" i="0" u="none" strike="noStrike" baseline="0" dirty="0">
                          <a:solidFill>
                            <a:srgbClr val="FFFFFF"/>
                          </a:solidFill>
                          <a:latin typeface="Arial"/>
                        </a:rPr>
                        <a:t> </a:t>
                      </a:r>
                      <a:r>
                        <a:rPr lang="en-US" sz="1000" b="1" i="0" u="none" strike="noStrike" dirty="0">
                          <a:solidFill>
                            <a:srgbClr val="FFFFFF"/>
                          </a:solidFill>
                          <a:latin typeface="Arial"/>
                        </a:rPr>
                        <a:t>sectors</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003366"/>
                    </a:solidFill>
                  </a:tcPr>
                </a:tc>
                <a:tc>
                  <a:txBody>
                    <a:bodyPr/>
                    <a:lstStyle/>
                    <a:p>
                      <a:pPr algn="r" fontAlgn="b"/>
                      <a:endParaRPr lang="en-US" sz="800" b="1" i="0" u="none" strike="noStrike" dirty="0">
                        <a:latin typeface="Arial"/>
                      </a:endParaRPr>
                    </a:p>
                  </a:txBody>
                  <a:tcPr marL="6389" marR="6389" marT="6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1" i="0" u="none" strike="noStrike" dirty="0">
                          <a:solidFill>
                            <a:srgbClr val="FFFFFF"/>
                          </a:solidFill>
                          <a:latin typeface="Arial"/>
                        </a:rPr>
                        <a:t>Three government sectors</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003366"/>
                    </a:solidFill>
                  </a:tcPr>
                </a:tc>
                <a:extLst>
                  <a:ext uri="{0D108BD9-81ED-4DB2-BD59-A6C34878D82A}">
                    <a16:rowId xmlns:a16="http://schemas.microsoft.com/office/drawing/2014/main" val="10000"/>
                  </a:ext>
                </a:extLst>
              </a:tr>
              <a:tr h="222349">
                <a:tc>
                  <a:txBody>
                    <a:bodyPr/>
                    <a:lstStyle/>
                    <a:p>
                      <a:pPr algn="l" fontAlgn="ctr"/>
                      <a:r>
                        <a:rPr lang="en-US" sz="1000" b="1" i="0" u="none" strike="noStrike" dirty="0">
                          <a:solidFill>
                            <a:srgbClr val="000000"/>
                          </a:solidFill>
                          <a:latin typeface="Arial"/>
                        </a:rPr>
                        <a:t>NAICS 11</a:t>
                      </a:r>
                      <a:r>
                        <a:rPr lang="en-US" sz="1000" b="0" i="0" u="none" strike="noStrike" dirty="0">
                          <a:solidFill>
                            <a:srgbClr val="000000"/>
                          </a:solidFill>
                          <a:latin typeface="Arial"/>
                        </a:rPr>
                        <a:t> (Agriculture, forestry and fishing)</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AE9D3"/>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0" i="0" u="none" strike="noStrike" dirty="0">
                          <a:solidFill>
                            <a:srgbClr val="000000"/>
                          </a:solidFill>
                          <a:latin typeface="Arial"/>
                        </a:rPr>
                        <a:t>Federal government</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AE9D3"/>
                    </a:solidFill>
                  </a:tcPr>
                </a:tc>
                <a:extLst>
                  <a:ext uri="{0D108BD9-81ED-4DB2-BD59-A6C34878D82A}">
                    <a16:rowId xmlns:a16="http://schemas.microsoft.com/office/drawing/2014/main" val="10001"/>
                  </a:ext>
                </a:extLst>
              </a:tr>
              <a:tr h="222349">
                <a:tc>
                  <a:txBody>
                    <a:bodyPr/>
                    <a:lstStyle/>
                    <a:p>
                      <a:pPr algn="l" fontAlgn="ctr"/>
                      <a:r>
                        <a:rPr lang="en-US" sz="1000" b="1" i="0" u="none" strike="noStrike" dirty="0">
                          <a:solidFill>
                            <a:srgbClr val="000000"/>
                          </a:solidFill>
                          <a:latin typeface="Arial"/>
                        </a:rPr>
                        <a:t>NAICS 21</a:t>
                      </a:r>
                      <a:r>
                        <a:rPr lang="en-US" sz="1000" b="0" i="0" u="none" strike="noStrike" dirty="0">
                          <a:solidFill>
                            <a:srgbClr val="000000"/>
                          </a:solidFill>
                          <a:latin typeface="Arial"/>
                        </a:rPr>
                        <a:t> (Mining)</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0" i="0" u="none" strike="noStrike" dirty="0">
                          <a:solidFill>
                            <a:srgbClr val="000000"/>
                          </a:solidFill>
                          <a:latin typeface="Arial"/>
                        </a:rPr>
                        <a:t>State government</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0002"/>
                  </a:ext>
                </a:extLst>
              </a:tr>
              <a:tr h="222349">
                <a:tc>
                  <a:txBody>
                    <a:bodyPr/>
                    <a:lstStyle/>
                    <a:p>
                      <a:pPr algn="l" fontAlgn="ctr"/>
                      <a:r>
                        <a:rPr lang="en-US" sz="1000" b="1" i="0" u="none" strike="noStrike" dirty="0">
                          <a:solidFill>
                            <a:srgbClr val="000000"/>
                          </a:solidFill>
                          <a:latin typeface="Arial"/>
                        </a:rPr>
                        <a:t>NAICS 22</a:t>
                      </a:r>
                      <a:r>
                        <a:rPr lang="en-US" sz="1000" b="0" i="0" u="none" strike="noStrike" dirty="0">
                          <a:solidFill>
                            <a:srgbClr val="000000"/>
                          </a:solidFill>
                          <a:latin typeface="Arial"/>
                        </a:rPr>
                        <a:t> (Utilities)</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AE9D3"/>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0" i="0" u="none" strike="noStrike" dirty="0">
                          <a:solidFill>
                            <a:srgbClr val="000000"/>
                          </a:solidFill>
                          <a:latin typeface="Arial"/>
                        </a:rPr>
                        <a:t>Local government</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AE9D3"/>
                    </a:solidFill>
                  </a:tcPr>
                </a:tc>
                <a:extLst>
                  <a:ext uri="{0D108BD9-81ED-4DB2-BD59-A6C34878D82A}">
                    <a16:rowId xmlns:a16="http://schemas.microsoft.com/office/drawing/2014/main" val="10003"/>
                  </a:ext>
                </a:extLst>
              </a:tr>
              <a:tr h="222349">
                <a:tc>
                  <a:txBody>
                    <a:bodyPr/>
                    <a:lstStyle/>
                    <a:p>
                      <a:pPr algn="l" fontAlgn="ctr"/>
                      <a:r>
                        <a:rPr lang="en-US" sz="1000" b="1" i="0" u="none" strike="noStrike" dirty="0">
                          <a:solidFill>
                            <a:srgbClr val="000000"/>
                          </a:solidFill>
                          <a:latin typeface="Arial"/>
                        </a:rPr>
                        <a:t>NAICS 23</a:t>
                      </a:r>
                      <a:r>
                        <a:rPr lang="en-US" sz="1000" b="0" i="0" u="none" strike="noStrike" dirty="0">
                          <a:solidFill>
                            <a:srgbClr val="000000"/>
                          </a:solidFill>
                          <a:latin typeface="Arial"/>
                        </a:rPr>
                        <a:t> (Construction)</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0" i="0" u="none" strike="noStrike" dirty="0">
                          <a:solidFill>
                            <a:srgbClr val="000000"/>
                          </a:solidFill>
                          <a:latin typeface="Arial"/>
                        </a:rPr>
                        <a:t> </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0004"/>
                  </a:ext>
                </a:extLst>
              </a:tr>
              <a:tr h="222349">
                <a:tc>
                  <a:txBody>
                    <a:bodyPr/>
                    <a:lstStyle/>
                    <a:p>
                      <a:pPr algn="l" fontAlgn="ctr"/>
                      <a:r>
                        <a:rPr lang="en-US" sz="1000" b="1" i="0" u="none" strike="noStrike" dirty="0">
                          <a:solidFill>
                            <a:srgbClr val="000000"/>
                          </a:solidFill>
                          <a:latin typeface="Arial"/>
                        </a:rPr>
                        <a:t>NAICS 31-33</a:t>
                      </a:r>
                      <a:r>
                        <a:rPr lang="en-US" sz="1000" b="0" i="0" u="none" strike="noStrike" dirty="0">
                          <a:solidFill>
                            <a:srgbClr val="000000"/>
                          </a:solidFill>
                          <a:latin typeface="Arial"/>
                        </a:rPr>
                        <a:t> (Manufacturing)</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AE9D3"/>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0" i="0" u="none" strike="noStrike" dirty="0">
                          <a:solidFill>
                            <a:srgbClr val="000000"/>
                          </a:solidFill>
                          <a:latin typeface="Arial"/>
                        </a:rPr>
                        <a:t>* North American Industry Classification System (NAICS)</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0005"/>
                  </a:ext>
                </a:extLst>
              </a:tr>
              <a:tr h="222349">
                <a:tc>
                  <a:txBody>
                    <a:bodyPr/>
                    <a:lstStyle/>
                    <a:p>
                      <a:pPr algn="l" fontAlgn="ctr"/>
                      <a:r>
                        <a:rPr lang="en-US" sz="1000" b="1" i="0" u="none" strike="noStrike" dirty="0">
                          <a:solidFill>
                            <a:srgbClr val="000000"/>
                          </a:solidFill>
                          <a:latin typeface="Arial"/>
                        </a:rPr>
                        <a:t>NAICS 42</a:t>
                      </a:r>
                      <a:r>
                        <a:rPr lang="en-US" sz="1000" b="0" i="0" u="none" strike="noStrike" dirty="0">
                          <a:solidFill>
                            <a:srgbClr val="000000"/>
                          </a:solidFill>
                          <a:latin typeface="Arial"/>
                        </a:rPr>
                        <a:t> (Wholesale trade)</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00" b="0" i="0" u="none" strike="noStrike" dirty="0">
                          <a:solidFill>
                            <a:srgbClr val="000000"/>
                          </a:solidFill>
                          <a:latin typeface="Arial"/>
                        </a:rPr>
                        <a:t> </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222349">
                <a:tc>
                  <a:txBody>
                    <a:bodyPr/>
                    <a:lstStyle/>
                    <a:p>
                      <a:pPr algn="l" fontAlgn="ctr"/>
                      <a:r>
                        <a:rPr lang="en-US" sz="1000" b="1" i="0" u="none" strike="noStrike" dirty="0">
                          <a:solidFill>
                            <a:srgbClr val="000000"/>
                          </a:solidFill>
                          <a:latin typeface="Arial"/>
                        </a:rPr>
                        <a:t>NAICS 44-45</a:t>
                      </a:r>
                      <a:r>
                        <a:rPr lang="en-US" sz="1000" b="0" i="0" u="none" strike="noStrike" dirty="0">
                          <a:solidFill>
                            <a:srgbClr val="000000"/>
                          </a:solidFill>
                          <a:latin typeface="Arial"/>
                        </a:rPr>
                        <a:t> (Retail trade)</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AE9D3"/>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dirty="0">
                        <a:solidFill>
                          <a:srgbClr val="000000"/>
                        </a:solidFill>
                        <a:latin typeface="Arial"/>
                      </a:endParaRPr>
                    </a:p>
                  </a:txBody>
                  <a:tcPr marL="76672" marR="6389" marT="6389"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r h="222349">
                <a:tc>
                  <a:txBody>
                    <a:bodyPr/>
                    <a:lstStyle/>
                    <a:p>
                      <a:pPr algn="l" fontAlgn="ctr"/>
                      <a:r>
                        <a:rPr lang="en-US" sz="1000" b="1" i="0" u="none" strike="noStrike" dirty="0">
                          <a:solidFill>
                            <a:srgbClr val="000000"/>
                          </a:solidFill>
                          <a:latin typeface="Arial"/>
                        </a:rPr>
                        <a:t>NAICS 48-49</a:t>
                      </a:r>
                      <a:r>
                        <a:rPr lang="en-US" sz="1000" b="0" i="0" u="none" strike="noStrike" dirty="0">
                          <a:solidFill>
                            <a:srgbClr val="000000"/>
                          </a:solidFill>
                          <a:latin typeface="Arial"/>
                        </a:rPr>
                        <a:t> (Transportation and warehousing)</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dirty="0">
                        <a:solidFill>
                          <a:srgbClr val="000000"/>
                        </a:solidFill>
                        <a:latin typeface="Arial"/>
                      </a:endParaRPr>
                    </a:p>
                  </a:txBody>
                  <a:tcPr marL="76672" marR="6389" marT="6389" marB="0" anchor="ctr">
                    <a:lnL>
                      <a:noFill/>
                    </a:lnL>
                    <a:lnR>
                      <a:noFill/>
                    </a:lnR>
                    <a:lnT>
                      <a:noFill/>
                    </a:lnT>
                    <a:lnB>
                      <a:noFill/>
                    </a:lnB>
                  </a:tcPr>
                </a:tc>
                <a:extLst>
                  <a:ext uri="{0D108BD9-81ED-4DB2-BD59-A6C34878D82A}">
                    <a16:rowId xmlns:a16="http://schemas.microsoft.com/office/drawing/2014/main" val="10008"/>
                  </a:ext>
                </a:extLst>
              </a:tr>
              <a:tr h="222349">
                <a:tc>
                  <a:txBody>
                    <a:bodyPr/>
                    <a:lstStyle/>
                    <a:p>
                      <a:pPr algn="l" fontAlgn="ctr"/>
                      <a:r>
                        <a:rPr lang="en-US" sz="1000" b="1" i="0" u="none" strike="noStrike" dirty="0">
                          <a:solidFill>
                            <a:srgbClr val="000000"/>
                          </a:solidFill>
                          <a:latin typeface="Arial"/>
                        </a:rPr>
                        <a:t>NAICS 51</a:t>
                      </a:r>
                      <a:r>
                        <a:rPr lang="en-US" sz="1000" b="0" i="0" u="none" strike="noStrike" dirty="0">
                          <a:solidFill>
                            <a:srgbClr val="000000"/>
                          </a:solidFill>
                          <a:latin typeface="Arial"/>
                        </a:rPr>
                        <a:t> (Information)</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AE9D3"/>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dirty="0">
                        <a:solidFill>
                          <a:srgbClr val="000000"/>
                        </a:solidFill>
                        <a:latin typeface="Arial"/>
                      </a:endParaRPr>
                    </a:p>
                  </a:txBody>
                  <a:tcPr marL="76672" marR="6389" marT="6389" marB="0" anchor="ctr">
                    <a:lnL>
                      <a:noFill/>
                    </a:lnL>
                    <a:lnR>
                      <a:noFill/>
                    </a:lnR>
                    <a:lnT>
                      <a:noFill/>
                    </a:lnT>
                    <a:lnB>
                      <a:noFill/>
                    </a:lnB>
                  </a:tcPr>
                </a:tc>
                <a:extLst>
                  <a:ext uri="{0D108BD9-81ED-4DB2-BD59-A6C34878D82A}">
                    <a16:rowId xmlns:a16="http://schemas.microsoft.com/office/drawing/2014/main" val="10009"/>
                  </a:ext>
                </a:extLst>
              </a:tr>
              <a:tr h="222349">
                <a:tc>
                  <a:txBody>
                    <a:bodyPr/>
                    <a:lstStyle/>
                    <a:p>
                      <a:pPr algn="l" fontAlgn="ctr"/>
                      <a:r>
                        <a:rPr lang="en-US" sz="1000" b="1" i="0" u="none" strike="noStrike" dirty="0">
                          <a:solidFill>
                            <a:srgbClr val="000000"/>
                          </a:solidFill>
                          <a:latin typeface="Arial"/>
                        </a:rPr>
                        <a:t>NAICS 52</a:t>
                      </a:r>
                      <a:r>
                        <a:rPr lang="en-US" sz="1000" b="0" i="0" u="none" strike="noStrike" dirty="0">
                          <a:solidFill>
                            <a:srgbClr val="000000"/>
                          </a:solidFill>
                          <a:latin typeface="Arial"/>
                        </a:rPr>
                        <a:t> (Finance and insurance)</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dirty="0">
                        <a:solidFill>
                          <a:srgbClr val="000000"/>
                        </a:solidFill>
                        <a:latin typeface="Arial"/>
                      </a:endParaRPr>
                    </a:p>
                  </a:txBody>
                  <a:tcPr marL="76672" marR="6389" marT="6389" marB="0" anchor="ctr">
                    <a:lnL>
                      <a:noFill/>
                    </a:lnL>
                    <a:lnR>
                      <a:noFill/>
                    </a:lnR>
                    <a:lnT>
                      <a:noFill/>
                    </a:lnT>
                    <a:lnB>
                      <a:noFill/>
                    </a:lnB>
                  </a:tcPr>
                </a:tc>
                <a:extLst>
                  <a:ext uri="{0D108BD9-81ED-4DB2-BD59-A6C34878D82A}">
                    <a16:rowId xmlns:a16="http://schemas.microsoft.com/office/drawing/2014/main" val="10010"/>
                  </a:ext>
                </a:extLst>
              </a:tr>
              <a:tr h="222349">
                <a:tc>
                  <a:txBody>
                    <a:bodyPr/>
                    <a:lstStyle/>
                    <a:p>
                      <a:pPr algn="l" fontAlgn="ctr"/>
                      <a:r>
                        <a:rPr lang="en-US" sz="1000" b="1" i="0" u="none" strike="noStrike" dirty="0">
                          <a:solidFill>
                            <a:srgbClr val="000000"/>
                          </a:solidFill>
                          <a:latin typeface="Arial"/>
                        </a:rPr>
                        <a:t>NAICS 53</a:t>
                      </a:r>
                      <a:r>
                        <a:rPr lang="en-US" sz="1000" b="0" i="0" u="none" strike="noStrike" dirty="0">
                          <a:solidFill>
                            <a:srgbClr val="000000"/>
                          </a:solidFill>
                          <a:latin typeface="Arial"/>
                        </a:rPr>
                        <a:t> (Real estate and rentals)</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AE9D3"/>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dirty="0">
                        <a:solidFill>
                          <a:srgbClr val="000000"/>
                        </a:solidFill>
                        <a:latin typeface="Arial"/>
                      </a:endParaRPr>
                    </a:p>
                  </a:txBody>
                  <a:tcPr marL="76672" marR="6389" marT="6389" marB="0" anchor="ctr">
                    <a:lnL>
                      <a:noFill/>
                    </a:lnL>
                    <a:lnR>
                      <a:noFill/>
                    </a:lnR>
                    <a:lnT>
                      <a:noFill/>
                    </a:lnT>
                    <a:lnB>
                      <a:noFill/>
                    </a:lnB>
                  </a:tcPr>
                </a:tc>
                <a:extLst>
                  <a:ext uri="{0D108BD9-81ED-4DB2-BD59-A6C34878D82A}">
                    <a16:rowId xmlns:a16="http://schemas.microsoft.com/office/drawing/2014/main" val="10011"/>
                  </a:ext>
                </a:extLst>
              </a:tr>
              <a:tr h="222349">
                <a:tc>
                  <a:txBody>
                    <a:bodyPr/>
                    <a:lstStyle/>
                    <a:p>
                      <a:pPr algn="l" fontAlgn="ctr"/>
                      <a:r>
                        <a:rPr lang="en-US" sz="1000" b="1" i="0" u="none" strike="noStrike" dirty="0">
                          <a:solidFill>
                            <a:srgbClr val="000000"/>
                          </a:solidFill>
                          <a:latin typeface="Arial"/>
                        </a:rPr>
                        <a:t>NAICS 54</a:t>
                      </a:r>
                      <a:r>
                        <a:rPr lang="en-US" sz="1000" b="0" i="0" u="none" strike="noStrike" dirty="0">
                          <a:solidFill>
                            <a:srgbClr val="000000"/>
                          </a:solidFill>
                          <a:latin typeface="Arial"/>
                        </a:rPr>
                        <a:t> (Professional and business services)</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dirty="0">
                        <a:solidFill>
                          <a:srgbClr val="000000"/>
                        </a:solidFill>
                        <a:latin typeface="Arial"/>
                      </a:endParaRPr>
                    </a:p>
                  </a:txBody>
                  <a:tcPr marL="76672" marR="6389" marT="6389" marB="0" anchor="ctr">
                    <a:lnL>
                      <a:noFill/>
                    </a:lnL>
                    <a:lnR>
                      <a:noFill/>
                    </a:lnR>
                    <a:lnT>
                      <a:noFill/>
                    </a:lnT>
                    <a:lnB>
                      <a:noFill/>
                    </a:lnB>
                  </a:tcPr>
                </a:tc>
                <a:extLst>
                  <a:ext uri="{0D108BD9-81ED-4DB2-BD59-A6C34878D82A}">
                    <a16:rowId xmlns:a16="http://schemas.microsoft.com/office/drawing/2014/main" val="10012"/>
                  </a:ext>
                </a:extLst>
              </a:tr>
              <a:tr h="222349">
                <a:tc>
                  <a:txBody>
                    <a:bodyPr/>
                    <a:lstStyle/>
                    <a:p>
                      <a:pPr algn="l" fontAlgn="ctr"/>
                      <a:r>
                        <a:rPr lang="en-US" sz="1000" b="1" i="0" u="none" strike="noStrike" dirty="0">
                          <a:solidFill>
                            <a:srgbClr val="000000"/>
                          </a:solidFill>
                          <a:latin typeface="Arial"/>
                        </a:rPr>
                        <a:t>NAICS 55</a:t>
                      </a:r>
                      <a:r>
                        <a:rPr lang="en-US" sz="1000" b="0" i="0" u="none" strike="noStrike" dirty="0">
                          <a:solidFill>
                            <a:srgbClr val="000000"/>
                          </a:solidFill>
                          <a:latin typeface="Arial"/>
                        </a:rPr>
                        <a:t> (Management of companies)</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AE9D3"/>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dirty="0">
                        <a:solidFill>
                          <a:srgbClr val="000000"/>
                        </a:solidFill>
                        <a:latin typeface="Arial"/>
                      </a:endParaRPr>
                    </a:p>
                  </a:txBody>
                  <a:tcPr marL="76672" marR="6389" marT="6389" marB="0" anchor="ctr">
                    <a:lnL>
                      <a:noFill/>
                    </a:lnL>
                    <a:lnR>
                      <a:noFill/>
                    </a:lnR>
                    <a:lnT>
                      <a:noFill/>
                    </a:lnT>
                    <a:lnB>
                      <a:noFill/>
                    </a:lnB>
                  </a:tcPr>
                </a:tc>
                <a:extLst>
                  <a:ext uri="{0D108BD9-81ED-4DB2-BD59-A6C34878D82A}">
                    <a16:rowId xmlns:a16="http://schemas.microsoft.com/office/drawing/2014/main" val="10013"/>
                  </a:ext>
                </a:extLst>
              </a:tr>
              <a:tr h="222349">
                <a:tc>
                  <a:txBody>
                    <a:bodyPr/>
                    <a:lstStyle/>
                    <a:p>
                      <a:pPr algn="l" fontAlgn="ctr"/>
                      <a:r>
                        <a:rPr lang="en-US" sz="1000" b="1" i="0" u="none" strike="noStrike" dirty="0">
                          <a:solidFill>
                            <a:srgbClr val="000000"/>
                          </a:solidFill>
                          <a:latin typeface="Arial"/>
                        </a:rPr>
                        <a:t>NAICS 56</a:t>
                      </a:r>
                      <a:r>
                        <a:rPr lang="en-US" sz="1000" b="0" i="0" u="none" strike="noStrike" dirty="0">
                          <a:solidFill>
                            <a:srgbClr val="000000"/>
                          </a:solidFill>
                          <a:latin typeface="Arial"/>
                        </a:rPr>
                        <a:t> (Administrative and waste services)</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dirty="0">
                        <a:solidFill>
                          <a:srgbClr val="000000"/>
                        </a:solidFill>
                        <a:latin typeface="Arial"/>
                      </a:endParaRPr>
                    </a:p>
                  </a:txBody>
                  <a:tcPr marL="76672" marR="6389" marT="6389" marB="0" anchor="ctr">
                    <a:lnL>
                      <a:noFill/>
                    </a:lnL>
                    <a:lnR>
                      <a:noFill/>
                    </a:lnR>
                    <a:lnT>
                      <a:noFill/>
                    </a:lnT>
                    <a:lnB>
                      <a:noFill/>
                    </a:lnB>
                  </a:tcPr>
                </a:tc>
                <a:extLst>
                  <a:ext uri="{0D108BD9-81ED-4DB2-BD59-A6C34878D82A}">
                    <a16:rowId xmlns:a16="http://schemas.microsoft.com/office/drawing/2014/main" val="10014"/>
                  </a:ext>
                </a:extLst>
              </a:tr>
              <a:tr h="222349">
                <a:tc>
                  <a:txBody>
                    <a:bodyPr/>
                    <a:lstStyle/>
                    <a:p>
                      <a:pPr algn="l" fontAlgn="ctr"/>
                      <a:r>
                        <a:rPr lang="en-US" sz="1000" b="1" i="0" u="none" strike="noStrike" dirty="0">
                          <a:solidFill>
                            <a:srgbClr val="000000"/>
                          </a:solidFill>
                          <a:latin typeface="Arial"/>
                        </a:rPr>
                        <a:t>NAICS 61</a:t>
                      </a:r>
                      <a:r>
                        <a:rPr lang="en-US" sz="1000" b="0" i="0" u="none" strike="noStrike" dirty="0">
                          <a:solidFill>
                            <a:srgbClr val="000000"/>
                          </a:solidFill>
                          <a:latin typeface="Arial"/>
                        </a:rPr>
                        <a:t> (Private education services)</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AE9D3"/>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dirty="0">
                        <a:solidFill>
                          <a:srgbClr val="000000"/>
                        </a:solidFill>
                        <a:latin typeface="Arial"/>
                      </a:endParaRPr>
                    </a:p>
                  </a:txBody>
                  <a:tcPr marL="76672" marR="6389" marT="6389" marB="0" anchor="ctr">
                    <a:lnL>
                      <a:noFill/>
                    </a:lnL>
                    <a:lnR>
                      <a:noFill/>
                    </a:lnR>
                    <a:lnT>
                      <a:noFill/>
                    </a:lnT>
                    <a:lnB>
                      <a:noFill/>
                    </a:lnB>
                  </a:tcPr>
                </a:tc>
                <a:extLst>
                  <a:ext uri="{0D108BD9-81ED-4DB2-BD59-A6C34878D82A}">
                    <a16:rowId xmlns:a16="http://schemas.microsoft.com/office/drawing/2014/main" val="10015"/>
                  </a:ext>
                </a:extLst>
              </a:tr>
              <a:tr h="222349">
                <a:tc>
                  <a:txBody>
                    <a:bodyPr/>
                    <a:lstStyle/>
                    <a:p>
                      <a:pPr algn="l" fontAlgn="ctr"/>
                      <a:r>
                        <a:rPr lang="en-US" sz="1000" b="1" i="0" u="none" strike="noStrike" dirty="0">
                          <a:solidFill>
                            <a:srgbClr val="000000"/>
                          </a:solidFill>
                          <a:latin typeface="Arial"/>
                        </a:rPr>
                        <a:t>NAICS 62</a:t>
                      </a:r>
                      <a:r>
                        <a:rPr lang="en-US" sz="1000" b="0" i="0" u="none" strike="noStrike" dirty="0">
                          <a:solidFill>
                            <a:srgbClr val="000000"/>
                          </a:solidFill>
                          <a:latin typeface="Arial"/>
                        </a:rPr>
                        <a:t> (Health services)</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dirty="0">
                        <a:solidFill>
                          <a:srgbClr val="000000"/>
                        </a:solidFill>
                        <a:latin typeface="Arial"/>
                      </a:endParaRPr>
                    </a:p>
                  </a:txBody>
                  <a:tcPr marL="76672" marR="6389" marT="6389" marB="0" anchor="ctr">
                    <a:lnL>
                      <a:noFill/>
                    </a:lnL>
                    <a:lnR>
                      <a:noFill/>
                    </a:lnR>
                    <a:lnT>
                      <a:noFill/>
                    </a:lnT>
                    <a:lnB>
                      <a:noFill/>
                    </a:lnB>
                  </a:tcPr>
                </a:tc>
                <a:extLst>
                  <a:ext uri="{0D108BD9-81ED-4DB2-BD59-A6C34878D82A}">
                    <a16:rowId xmlns:a16="http://schemas.microsoft.com/office/drawing/2014/main" val="10016"/>
                  </a:ext>
                </a:extLst>
              </a:tr>
              <a:tr h="222349">
                <a:tc>
                  <a:txBody>
                    <a:bodyPr/>
                    <a:lstStyle/>
                    <a:p>
                      <a:pPr algn="l" fontAlgn="ctr"/>
                      <a:r>
                        <a:rPr lang="en-US" sz="1000" b="1" i="0" u="none" strike="noStrike" dirty="0">
                          <a:solidFill>
                            <a:srgbClr val="000000"/>
                          </a:solidFill>
                          <a:latin typeface="Arial"/>
                        </a:rPr>
                        <a:t>NAICS 71</a:t>
                      </a:r>
                      <a:r>
                        <a:rPr lang="en-US" sz="1000" b="0" i="0" u="none" strike="noStrike" dirty="0">
                          <a:solidFill>
                            <a:srgbClr val="000000"/>
                          </a:solidFill>
                          <a:latin typeface="Arial"/>
                        </a:rPr>
                        <a:t> (Arts, entertainment and recreation)</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AE9D3"/>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US" sz="1000" b="0" i="0" u="none" strike="noStrike" dirty="0">
                        <a:solidFill>
                          <a:srgbClr val="000000"/>
                        </a:solidFill>
                        <a:latin typeface="Arial"/>
                      </a:endParaRPr>
                    </a:p>
                  </a:txBody>
                  <a:tcPr marL="76672" marR="6389" marT="6389" marB="0" anchor="ctr">
                    <a:lnL>
                      <a:noFill/>
                    </a:lnL>
                    <a:lnR>
                      <a:noFill/>
                    </a:lnR>
                    <a:lnT>
                      <a:noFill/>
                    </a:lnT>
                    <a:lnB>
                      <a:noFill/>
                    </a:lnB>
                  </a:tcPr>
                </a:tc>
                <a:extLst>
                  <a:ext uri="{0D108BD9-81ED-4DB2-BD59-A6C34878D82A}">
                    <a16:rowId xmlns:a16="http://schemas.microsoft.com/office/drawing/2014/main" val="10017"/>
                  </a:ext>
                </a:extLst>
              </a:tr>
              <a:tr h="222349">
                <a:tc>
                  <a:txBody>
                    <a:bodyPr/>
                    <a:lstStyle/>
                    <a:p>
                      <a:pPr algn="l" fontAlgn="ctr"/>
                      <a:r>
                        <a:rPr lang="en-US" sz="1000" b="1" i="0" u="none" strike="noStrike" dirty="0">
                          <a:solidFill>
                            <a:srgbClr val="000000"/>
                          </a:solidFill>
                          <a:latin typeface="Arial"/>
                        </a:rPr>
                        <a:t>NAICS 72</a:t>
                      </a:r>
                      <a:r>
                        <a:rPr lang="en-US" sz="1000" b="0" i="0" u="none" strike="noStrike" dirty="0">
                          <a:solidFill>
                            <a:srgbClr val="000000"/>
                          </a:solidFill>
                          <a:latin typeface="Arial"/>
                        </a:rPr>
                        <a:t> (Accommodation and food services)</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marR="0" indent="0" algn="l" defTabSz="4572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000000"/>
                          </a:solidFill>
                          <a:latin typeface="+mn-lt"/>
                        </a:rPr>
                        <a:t>QCEW</a:t>
                      </a:r>
                      <a:r>
                        <a:rPr lang="en-US" sz="1000" b="0" i="0" u="none" strike="noStrike" baseline="0" dirty="0">
                          <a:solidFill>
                            <a:srgbClr val="000000"/>
                          </a:solidFill>
                          <a:latin typeface="+mn-lt"/>
                        </a:rPr>
                        <a:t> is the Quarterly Census of Employment and Wages, a</a:t>
                      </a:r>
                      <a:endParaRPr lang="en-US" sz="1000" b="0" i="0" u="none" strike="noStrike" dirty="0">
                        <a:solidFill>
                          <a:srgbClr val="000000"/>
                        </a:solidFill>
                        <a:latin typeface="+mn-lt"/>
                      </a:endParaRPr>
                    </a:p>
                  </a:txBody>
                  <a:tcPr marL="76672" marR="6389" marT="6389" marB="0" anchor="ctr">
                    <a:lnL>
                      <a:noFill/>
                    </a:lnL>
                    <a:lnR>
                      <a:noFill/>
                    </a:lnR>
                    <a:lnT>
                      <a:noFill/>
                    </a:lnT>
                    <a:lnB>
                      <a:noFill/>
                    </a:lnB>
                  </a:tcPr>
                </a:tc>
                <a:extLst>
                  <a:ext uri="{0D108BD9-81ED-4DB2-BD59-A6C34878D82A}">
                    <a16:rowId xmlns:a16="http://schemas.microsoft.com/office/drawing/2014/main" val="10018"/>
                  </a:ext>
                </a:extLst>
              </a:tr>
              <a:tr h="222349">
                <a:tc>
                  <a:txBody>
                    <a:bodyPr/>
                    <a:lstStyle/>
                    <a:p>
                      <a:pPr algn="l" fontAlgn="ctr"/>
                      <a:r>
                        <a:rPr lang="en-US" sz="1000" b="1" i="0" u="none" strike="noStrike" dirty="0">
                          <a:solidFill>
                            <a:srgbClr val="000000"/>
                          </a:solidFill>
                          <a:latin typeface="Arial"/>
                        </a:rPr>
                        <a:t>NAICS 81</a:t>
                      </a:r>
                      <a:r>
                        <a:rPr lang="en-US" sz="1000" b="0" i="0" u="none" strike="noStrike" dirty="0">
                          <a:solidFill>
                            <a:srgbClr val="000000"/>
                          </a:solidFill>
                          <a:latin typeface="Arial"/>
                        </a:rPr>
                        <a:t> (Other services)</a:t>
                      </a:r>
                    </a:p>
                  </a:txBody>
                  <a:tcPr marL="76672" marR="6389" marT="63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AE9D3"/>
                    </a:solidFill>
                  </a:tcPr>
                </a:tc>
                <a:tc>
                  <a:txBody>
                    <a:bodyPr/>
                    <a:lstStyle/>
                    <a:p>
                      <a:pPr algn="r" fontAlgn="b"/>
                      <a:endParaRPr lang="en-US" sz="800" b="0" i="0" u="none" strike="noStrike" dirty="0">
                        <a:solidFill>
                          <a:srgbClr val="000000"/>
                        </a:solidFill>
                        <a:latin typeface="Arial"/>
                      </a:endParaRPr>
                    </a:p>
                  </a:txBody>
                  <a:tcPr marL="6389" marR="6389" marT="638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en-US" sz="1000" b="0" i="0" u="none" strike="noStrike" dirty="0">
                          <a:solidFill>
                            <a:srgbClr val="000000"/>
                          </a:solidFill>
                          <a:latin typeface="Arial"/>
                        </a:rPr>
                        <a:t>U.S. Bureau of Labor Statistics</a:t>
                      </a:r>
                      <a:r>
                        <a:rPr lang="en-US" sz="1000" b="0" i="0" u="none" strike="noStrike" baseline="0" dirty="0">
                          <a:solidFill>
                            <a:srgbClr val="000000"/>
                          </a:solidFill>
                          <a:latin typeface="Arial"/>
                        </a:rPr>
                        <a:t> data set.</a:t>
                      </a:r>
                      <a:endParaRPr lang="en-US" sz="1000" b="0" i="0" u="none" strike="noStrike" dirty="0">
                        <a:solidFill>
                          <a:srgbClr val="000000"/>
                        </a:solidFill>
                        <a:latin typeface="Arial"/>
                      </a:endParaRPr>
                    </a:p>
                  </a:txBody>
                  <a:tcPr marL="76672" marR="6389" marT="6389" marB="0" anchor="ctr">
                    <a:lnL>
                      <a:noFill/>
                    </a:lnL>
                    <a:lnR>
                      <a:noFill/>
                    </a:lnR>
                    <a:lnT>
                      <a:noFill/>
                    </a:lnT>
                    <a:lnB>
                      <a:noFill/>
                    </a:lnB>
                  </a:tcPr>
                </a:tc>
                <a:extLst>
                  <a:ext uri="{0D108BD9-81ED-4DB2-BD59-A6C34878D82A}">
                    <a16:rowId xmlns:a16="http://schemas.microsoft.com/office/drawing/2014/main" val="10019"/>
                  </a:ext>
                </a:extLst>
              </a:tr>
              <a:tr h="130129">
                <a:tc>
                  <a:txBody>
                    <a:bodyPr/>
                    <a:lstStyle/>
                    <a:p>
                      <a:pPr algn="l" fontAlgn="b"/>
                      <a:endParaRPr lang="en-US" sz="800" b="0" i="0" u="none" strike="noStrike" dirty="0">
                        <a:solidFill>
                          <a:srgbClr val="000000"/>
                        </a:solidFill>
                        <a:latin typeface="Arial"/>
                      </a:endParaRPr>
                    </a:p>
                  </a:txBody>
                  <a:tcPr marL="6389" marR="6389" marT="638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endParaRPr lang="en-US" sz="800" b="0" i="0" u="none" strike="noStrike" dirty="0">
                        <a:solidFill>
                          <a:srgbClr val="000000"/>
                        </a:solidFill>
                        <a:latin typeface="Arial"/>
                      </a:endParaRPr>
                    </a:p>
                  </a:txBody>
                  <a:tcPr marL="6389" marR="6389" marT="6389" marB="0" anchor="b">
                    <a:lnL>
                      <a:noFill/>
                    </a:lnL>
                    <a:lnR>
                      <a:noFill/>
                    </a:lnR>
                    <a:lnT>
                      <a:noFill/>
                    </a:lnT>
                    <a:lnB>
                      <a:noFill/>
                    </a:lnB>
                  </a:tcPr>
                </a:tc>
                <a:tc>
                  <a:txBody>
                    <a:bodyPr/>
                    <a:lstStyle/>
                    <a:p>
                      <a:pPr algn="r" fontAlgn="b"/>
                      <a:endParaRPr lang="en-US" sz="800" b="0" i="0" u="none" strike="noStrike" dirty="0">
                        <a:solidFill>
                          <a:srgbClr val="000000"/>
                        </a:solidFill>
                        <a:latin typeface="Arial"/>
                      </a:endParaRPr>
                    </a:p>
                  </a:txBody>
                  <a:tcPr marL="6389" marR="6389" marT="6389" marB="0" anchor="b">
                    <a:lnL>
                      <a:noFill/>
                    </a:lnL>
                    <a:lnR>
                      <a:noFill/>
                    </a:lnR>
                    <a:lnT>
                      <a:noFill/>
                    </a:lnT>
                    <a:lnB>
                      <a:noFill/>
                    </a:lnB>
                  </a:tcPr>
                </a:tc>
                <a:extLst>
                  <a:ext uri="{0D108BD9-81ED-4DB2-BD59-A6C34878D82A}">
                    <a16:rowId xmlns:a16="http://schemas.microsoft.com/office/drawing/2014/main" val="1002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2800" b="1" dirty="0">
                <a:ea typeface="ＭＳ Ｐゴシック" pitchFamily="34" charset="-128"/>
              </a:rPr>
              <a:t>Okanogan County: Total covered employment fell  4.9 percent (down 1,260 jobs) from 2009-2019</a:t>
            </a:r>
          </a:p>
        </p:txBody>
      </p:sp>
      <p:sp>
        <p:nvSpPr>
          <p:cNvPr id="6" name="TextBox 5"/>
          <p:cNvSpPr txBox="1"/>
          <p:nvPr/>
        </p:nvSpPr>
        <p:spPr>
          <a:xfrm>
            <a:off x="1407869" y="6081045"/>
            <a:ext cx="5475767" cy="282315"/>
          </a:xfrm>
          <a:prstGeom prst="rect">
            <a:avLst/>
          </a:prstGeom>
          <a:noFill/>
        </p:spPr>
        <p:txBody>
          <a:bodyPr wrap="square" rtlCol="0">
            <a:spAutoFit/>
          </a:bodyPr>
          <a:lstStyle/>
          <a:p>
            <a:r>
              <a:rPr lang="en-US" sz="1200" b="1" i="1" dirty="0">
                <a:solidFill>
                  <a:srgbClr val="000000"/>
                </a:solidFill>
              </a:rPr>
              <a:t>Source: </a:t>
            </a:r>
            <a:r>
              <a:rPr lang="en-US" sz="1200" dirty="0">
                <a:solidFill>
                  <a:srgbClr val="000000"/>
                </a:solidFill>
              </a:rPr>
              <a:t>QCEW Data</a:t>
            </a:r>
          </a:p>
        </p:txBody>
      </p:sp>
      <p:pic>
        <p:nvPicPr>
          <p:cNvPr id="4" name="Picture 3">
            <a:extLst>
              <a:ext uri="{FF2B5EF4-FFF2-40B4-BE49-F238E27FC236}">
                <a16:creationId xmlns:a16="http://schemas.microsoft.com/office/drawing/2014/main" id="{48BB53BF-030C-4001-B30A-B829F41EB0C3}"/>
              </a:ext>
            </a:extLst>
          </p:cNvPr>
          <p:cNvPicPr>
            <a:picLocks noChangeAspect="1"/>
          </p:cNvPicPr>
          <p:nvPr/>
        </p:nvPicPr>
        <p:blipFill>
          <a:blip r:embed="rId3"/>
          <a:stretch>
            <a:fillRect/>
          </a:stretch>
        </p:blipFill>
        <p:spPr>
          <a:xfrm>
            <a:off x="564204" y="1643974"/>
            <a:ext cx="8433881" cy="4260715"/>
          </a:xfrm>
          <a:prstGeom prst="rect">
            <a:avLst/>
          </a:prstGeom>
        </p:spPr>
      </p:pic>
    </p:spTree>
    <p:extLst>
      <p:ext uri="{BB962C8B-B14F-4D97-AF65-F5344CB8AC3E}">
        <p14:creationId xmlns:p14="http://schemas.microsoft.com/office/powerpoint/2010/main" val="2186456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2800" b="1" dirty="0">
                <a:ea typeface="ＭＳ Ｐゴシック" pitchFamily="34" charset="-128"/>
              </a:rPr>
              <a:t>Long-term (2009-2019) employment trends: Job losses in the agricultural sector have been severe  </a:t>
            </a:r>
          </a:p>
        </p:txBody>
      </p:sp>
      <p:sp>
        <p:nvSpPr>
          <p:cNvPr id="6" name="TextBox 5"/>
          <p:cNvSpPr txBox="1"/>
          <p:nvPr/>
        </p:nvSpPr>
        <p:spPr>
          <a:xfrm>
            <a:off x="1382232" y="6166884"/>
            <a:ext cx="5475767" cy="282315"/>
          </a:xfrm>
          <a:prstGeom prst="rect">
            <a:avLst/>
          </a:prstGeom>
          <a:noFill/>
        </p:spPr>
        <p:txBody>
          <a:bodyPr wrap="square" rtlCol="0">
            <a:spAutoFit/>
          </a:bodyPr>
          <a:lstStyle/>
          <a:p>
            <a:r>
              <a:rPr lang="en-US" sz="1200" b="1" i="1" dirty="0">
                <a:solidFill>
                  <a:srgbClr val="000000"/>
                </a:solidFill>
              </a:rPr>
              <a:t>Source: </a:t>
            </a:r>
            <a:r>
              <a:rPr lang="en-US" sz="1200" dirty="0">
                <a:solidFill>
                  <a:srgbClr val="000000"/>
                </a:solidFill>
              </a:rPr>
              <a:t>QCEW Data</a:t>
            </a:r>
          </a:p>
        </p:txBody>
      </p:sp>
      <p:pic>
        <p:nvPicPr>
          <p:cNvPr id="2" name="Picture 1">
            <a:extLst>
              <a:ext uri="{FF2B5EF4-FFF2-40B4-BE49-F238E27FC236}">
                <a16:creationId xmlns:a16="http://schemas.microsoft.com/office/drawing/2014/main" id="{97F8893E-16C8-4EE1-B1A4-FD3D27400429}"/>
              </a:ext>
            </a:extLst>
          </p:cNvPr>
          <p:cNvPicPr>
            <a:picLocks noChangeAspect="1"/>
          </p:cNvPicPr>
          <p:nvPr/>
        </p:nvPicPr>
        <p:blipFill>
          <a:blip r:embed="rId3"/>
          <a:stretch>
            <a:fillRect/>
          </a:stretch>
        </p:blipFill>
        <p:spPr>
          <a:xfrm>
            <a:off x="603115" y="1653703"/>
            <a:ext cx="8414426" cy="4299626"/>
          </a:xfrm>
          <a:prstGeom prst="rect">
            <a:avLst/>
          </a:prstGeom>
        </p:spPr>
      </p:pic>
    </p:spTree>
    <p:extLst>
      <p:ext uri="{BB962C8B-B14F-4D97-AF65-F5344CB8AC3E}">
        <p14:creationId xmlns:p14="http://schemas.microsoft.com/office/powerpoint/2010/main" val="1349865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2800" b="1" dirty="0">
                <a:ea typeface="ＭＳ Ｐゴシック" pitchFamily="34" charset="-128"/>
              </a:rPr>
              <a:t>Long-term (2009-2019) job growth rates: </a:t>
            </a:r>
            <a:br>
              <a:rPr lang="en-US" sz="2800" b="1" dirty="0">
                <a:ea typeface="ＭＳ Ｐゴシック" pitchFamily="34" charset="-128"/>
              </a:rPr>
            </a:br>
            <a:r>
              <a:rPr lang="en-US" sz="2800" b="1" dirty="0">
                <a:ea typeface="ＭＳ Ｐゴシック" pitchFamily="34" charset="-128"/>
              </a:rPr>
              <a:t>Exceptional in transportation and warehousing, good in health services and state government  </a:t>
            </a:r>
          </a:p>
        </p:txBody>
      </p:sp>
      <p:sp>
        <p:nvSpPr>
          <p:cNvPr id="6" name="TextBox 5"/>
          <p:cNvSpPr txBox="1"/>
          <p:nvPr/>
        </p:nvSpPr>
        <p:spPr>
          <a:xfrm>
            <a:off x="1382232" y="6166884"/>
            <a:ext cx="5475767" cy="282315"/>
          </a:xfrm>
          <a:prstGeom prst="rect">
            <a:avLst/>
          </a:prstGeom>
          <a:noFill/>
        </p:spPr>
        <p:txBody>
          <a:bodyPr wrap="square" rtlCol="0">
            <a:spAutoFit/>
          </a:bodyPr>
          <a:lstStyle/>
          <a:p>
            <a:r>
              <a:rPr lang="en-US" sz="1200" b="1" i="1" dirty="0">
                <a:solidFill>
                  <a:srgbClr val="000000"/>
                </a:solidFill>
              </a:rPr>
              <a:t>Source: </a:t>
            </a:r>
            <a:r>
              <a:rPr lang="en-US" sz="1200" dirty="0">
                <a:solidFill>
                  <a:srgbClr val="000000"/>
                </a:solidFill>
              </a:rPr>
              <a:t>QCEW Data</a:t>
            </a:r>
          </a:p>
        </p:txBody>
      </p:sp>
      <p:pic>
        <p:nvPicPr>
          <p:cNvPr id="3" name="Picture 2">
            <a:extLst>
              <a:ext uri="{FF2B5EF4-FFF2-40B4-BE49-F238E27FC236}">
                <a16:creationId xmlns:a16="http://schemas.microsoft.com/office/drawing/2014/main" id="{841EF156-14B9-4063-85F0-FEEF03878C63}"/>
              </a:ext>
            </a:extLst>
          </p:cNvPr>
          <p:cNvPicPr>
            <a:picLocks noChangeAspect="1"/>
          </p:cNvPicPr>
          <p:nvPr/>
        </p:nvPicPr>
        <p:blipFill>
          <a:blip r:embed="rId3"/>
          <a:stretch>
            <a:fillRect/>
          </a:stretch>
        </p:blipFill>
        <p:spPr>
          <a:xfrm>
            <a:off x="622569" y="1663431"/>
            <a:ext cx="8356061" cy="4289898"/>
          </a:xfrm>
          <a:prstGeom prst="rect">
            <a:avLst/>
          </a:prstGeom>
        </p:spPr>
      </p:pic>
    </p:spTree>
    <p:extLst>
      <p:ext uri="{BB962C8B-B14F-4D97-AF65-F5344CB8AC3E}">
        <p14:creationId xmlns:p14="http://schemas.microsoft.com/office/powerpoint/2010/main" val="3298096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a:solidFill>
                  <a:schemeClr val="bg1"/>
                </a:solidFill>
              </a:rPr>
              <a:t>Okanogan County: Top 5 industries </a:t>
            </a:r>
            <a:br>
              <a:rPr lang="en-US" sz="3200" b="1" dirty="0">
                <a:solidFill>
                  <a:schemeClr val="bg1"/>
                </a:solidFill>
              </a:rPr>
            </a:br>
            <a:r>
              <a:rPr lang="en-US" sz="3200" b="1" dirty="0">
                <a:solidFill>
                  <a:schemeClr val="bg1"/>
                </a:solidFill>
              </a:rPr>
              <a:t>by covered employment in 2019</a:t>
            </a:r>
            <a:endParaRPr lang="en-US" sz="3200" b="1" dirty="0">
              <a:solidFill>
                <a:schemeClr val="bg1"/>
              </a:solidFill>
              <a:ea typeface="ＭＳ Ｐゴシック" pitchFamily="34" charset="-128"/>
            </a:endParaRPr>
          </a:p>
        </p:txBody>
      </p:sp>
      <p:sp>
        <p:nvSpPr>
          <p:cNvPr id="10" name="TextBox 9"/>
          <p:cNvSpPr txBox="1"/>
          <p:nvPr/>
        </p:nvSpPr>
        <p:spPr>
          <a:xfrm>
            <a:off x="1303406" y="6297720"/>
            <a:ext cx="5475766" cy="282315"/>
          </a:xfrm>
          <a:prstGeom prst="rect">
            <a:avLst/>
          </a:prstGeom>
          <a:noFill/>
        </p:spPr>
        <p:txBody>
          <a:bodyPr wrap="square" rtlCol="0">
            <a:spAutoFit/>
          </a:bodyPr>
          <a:lstStyle/>
          <a:p>
            <a:r>
              <a:rPr lang="en-US" sz="1200" b="1" i="1" dirty="0">
                <a:solidFill>
                  <a:srgbClr val="000000"/>
                </a:solidFill>
              </a:rPr>
              <a:t>Source: </a:t>
            </a:r>
            <a:r>
              <a:rPr lang="en-US" sz="1200" dirty="0">
                <a:solidFill>
                  <a:srgbClr val="000000"/>
                </a:solidFill>
              </a:rPr>
              <a:t>QCEW Data</a:t>
            </a:r>
          </a:p>
        </p:txBody>
      </p:sp>
      <p:pic>
        <p:nvPicPr>
          <p:cNvPr id="5" name="Picture 4">
            <a:extLst>
              <a:ext uri="{FF2B5EF4-FFF2-40B4-BE49-F238E27FC236}">
                <a16:creationId xmlns:a16="http://schemas.microsoft.com/office/drawing/2014/main" id="{BF16BE09-141F-4872-A520-4F8B5DDF4B91}"/>
              </a:ext>
            </a:extLst>
          </p:cNvPr>
          <p:cNvPicPr>
            <a:picLocks noChangeAspect="1"/>
          </p:cNvPicPr>
          <p:nvPr/>
        </p:nvPicPr>
        <p:blipFill>
          <a:blip r:embed="rId3"/>
          <a:stretch>
            <a:fillRect/>
          </a:stretch>
        </p:blipFill>
        <p:spPr>
          <a:xfrm>
            <a:off x="5875408" y="2162464"/>
            <a:ext cx="2910000" cy="3150000"/>
          </a:xfrm>
          <a:prstGeom prst="rect">
            <a:avLst/>
          </a:prstGeom>
          <a:ln>
            <a:solidFill>
              <a:schemeClr val="accent1"/>
            </a:solidFill>
          </a:ln>
        </p:spPr>
      </p:pic>
      <p:pic>
        <p:nvPicPr>
          <p:cNvPr id="2" name="Picture 1">
            <a:extLst>
              <a:ext uri="{FF2B5EF4-FFF2-40B4-BE49-F238E27FC236}">
                <a16:creationId xmlns:a16="http://schemas.microsoft.com/office/drawing/2014/main" id="{0B36DF51-815F-4CA7-8A2E-24785AC6D77F}"/>
              </a:ext>
            </a:extLst>
          </p:cNvPr>
          <p:cNvPicPr>
            <a:picLocks noChangeAspect="1"/>
          </p:cNvPicPr>
          <p:nvPr/>
        </p:nvPicPr>
        <p:blipFill>
          <a:blip r:embed="rId4"/>
          <a:stretch>
            <a:fillRect/>
          </a:stretch>
        </p:blipFill>
        <p:spPr>
          <a:xfrm>
            <a:off x="429441" y="1545541"/>
            <a:ext cx="5326095" cy="4545143"/>
          </a:xfrm>
          <a:prstGeom prst="rect">
            <a:avLst/>
          </a:prstGeom>
        </p:spPr>
      </p:pic>
    </p:spTree>
    <p:extLst>
      <p:ext uri="{BB962C8B-B14F-4D97-AF65-F5344CB8AC3E}">
        <p14:creationId xmlns:p14="http://schemas.microsoft.com/office/powerpoint/2010/main" val="2497390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0"/>
            <a:ext cx="9144000" cy="1447800"/>
          </a:xfrm>
          <a:noFill/>
          <a:ln>
            <a:miter lim="800000"/>
            <a:headEnd/>
            <a:tailEnd/>
          </a:ln>
        </p:spPr>
        <p:txBody>
          <a:bodyPr wrap="square" lIns="91440" tIns="45720" rIns="91440" bIns="45720" numCol="1" anchor="ctr" anchorCtr="0" compatLnSpc="1">
            <a:prstTxWarp prst="textNoShape">
              <a:avLst/>
            </a:prstTxWarp>
          </a:bodyPr>
          <a:lstStyle/>
          <a:p>
            <a:r>
              <a:rPr lang="en-US" sz="3200" b="1" dirty="0">
                <a:solidFill>
                  <a:schemeClr val="bg1"/>
                </a:solidFill>
              </a:rPr>
              <a:t>Okanogan County: Top 5 industries </a:t>
            </a:r>
            <a:br>
              <a:rPr lang="en-US" sz="3200" b="1" dirty="0">
                <a:solidFill>
                  <a:schemeClr val="bg1"/>
                </a:solidFill>
              </a:rPr>
            </a:br>
            <a:r>
              <a:rPr lang="en-US" sz="3200" b="1" dirty="0">
                <a:solidFill>
                  <a:schemeClr val="bg1"/>
                </a:solidFill>
              </a:rPr>
              <a:t>by covered wages in 2019</a:t>
            </a:r>
            <a:endParaRPr lang="en-US" sz="3200" b="1" dirty="0">
              <a:solidFill>
                <a:schemeClr val="bg1"/>
              </a:solidFill>
              <a:ea typeface="ＭＳ Ｐゴシック" pitchFamily="34" charset="-128"/>
            </a:endParaRPr>
          </a:p>
        </p:txBody>
      </p:sp>
      <p:sp>
        <p:nvSpPr>
          <p:cNvPr id="10" name="TextBox 9"/>
          <p:cNvSpPr txBox="1"/>
          <p:nvPr/>
        </p:nvSpPr>
        <p:spPr>
          <a:xfrm>
            <a:off x="1382232" y="6083552"/>
            <a:ext cx="5475767" cy="282315"/>
          </a:xfrm>
          <a:prstGeom prst="rect">
            <a:avLst/>
          </a:prstGeom>
          <a:noFill/>
        </p:spPr>
        <p:txBody>
          <a:bodyPr wrap="square" rtlCol="0">
            <a:spAutoFit/>
          </a:bodyPr>
          <a:lstStyle/>
          <a:p>
            <a:r>
              <a:rPr lang="en-US" sz="1200" b="1" i="1" dirty="0">
                <a:solidFill>
                  <a:srgbClr val="000000"/>
                </a:solidFill>
              </a:rPr>
              <a:t>Source: </a:t>
            </a:r>
            <a:r>
              <a:rPr lang="en-US" sz="1200" dirty="0">
                <a:solidFill>
                  <a:srgbClr val="000000"/>
                </a:solidFill>
              </a:rPr>
              <a:t>QCEW Data</a:t>
            </a:r>
          </a:p>
        </p:txBody>
      </p:sp>
      <p:pic>
        <p:nvPicPr>
          <p:cNvPr id="2" name="Picture 1">
            <a:extLst>
              <a:ext uri="{FF2B5EF4-FFF2-40B4-BE49-F238E27FC236}">
                <a16:creationId xmlns:a16="http://schemas.microsoft.com/office/drawing/2014/main" id="{E974E78A-FCAA-45A0-BCC6-50756588C4D9}"/>
              </a:ext>
            </a:extLst>
          </p:cNvPr>
          <p:cNvPicPr>
            <a:picLocks noChangeAspect="1"/>
          </p:cNvPicPr>
          <p:nvPr/>
        </p:nvPicPr>
        <p:blipFill>
          <a:blip r:embed="rId3"/>
          <a:stretch>
            <a:fillRect/>
          </a:stretch>
        </p:blipFill>
        <p:spPr>
          <a:xfrm>
            <a:off x="453862" y="1589593"/>
            <a:ext cx="5333905" cy="4404572"/>
          </a:xfrm>
          <a:prstGeom prst="rect">
            <a:avLst/>
          </a:prstGeom>
        </p:spPr>
      </p:pic>
      <p:pic>
        <p:nvPicPr>
          <p:cNvPr id="3" name="Picture 2">
            <a:extLst>
              <a:ext uri="{FF2B5EF4-FFF2-40B4-BE49-F238E27FC236}">
                <a16:creationId xmlns:a16="http://schemas.microsoft.com/office/drawing/2014/main" id="{B2300D2B-22AA-4DC3-91CA-C2C28F7B64FA}"/>
              </a:ext>
            </a:extLst>
          </p:cNvPr>
          <p:cNvPicPr>
            <a:picLocks noChangeAspect="1"/>
          </p:cNvPicPr>
          <p:nvPr/>
        </p:nvPicPr>
        <p:blipFill>
          <a:blip r:embed="rId4"/>
          <a:stretch>
            <a:fillRect/>
          </a:stretch>
        </p:blipFill>
        <p:spPr>
          <a:xfrm>
            <a:off x="5918708" y="2172192"/>
            <a:ext cx="2910000" cy="3150000"/>
          </a:xfrm>
          <a:prstGeom prst="rect">
            <a:avLst/>
          </a:prstGeom>
          <a:ln>
            <a:solidFill>
              <a:schemeClr val="accent1"/>
            </a:solidFill>
          </a:ln>
        </p:spPr>
      </p:pic>
    </p:spTree>
    <p:extLst>
      <p:ext uri="{BB962C8B-B14F-4D97-AF65-F5344CB8AC3E}">
        <p14:creationId xmlns:p14="http://schemas.microsoft.com/office/powerpoint/2010/main" val="2988525047"/>
      </p:ext>
    </p:extLst>
  </p:cSld>
  <p:clrMapOvr>
    <a:masterClrMapping/>
  </p:clrMapOvr>
</p:sld>
</file>

<file path=ppt/theme/theme1.xml><?xml version="1.0" encoding="utf-8"?>
<a:theme xmlns:a="http://schemas.openxmlformats.org/drawingml/2006/main" name="template-leg">
  <a:themeElements>
    <a:clrScheme name="UI Tax">
      <a:dk1>
        <a:srgbClr val="003366"/>
      </a:dk1>
      <a:lt1>
        <a:sysClr val="window" lastClr="FFFFFF"/>
      </a:lt1>
      <a:dk2>
        <a:srgbClr val="CC6600"/>
      </a:dk2>
      <a:lt2>
        <a:srgbClr val="CCCC99"/>
      </a:lt2>
      <a:accent1>
        <a:srgbClr val="363063"/>
      </a:accent1>
      <a:accent2>
        <a:srgbClr val="6C7728"/>
      </a:accent2>
      <a:accent3>
        <a:srgbClr val="9B3136"/>
      </a:accent3>
      <a:accent4>
        <a:srgbClr val="FFFFFF"/>
      </a:accent4>
      <a:accent5>
        <a:srgbClr val="0057B0"/>
      </a:accent5>
      <a:accent6>
        <a:srgbClr val="FFFFCC"/>
      </a:accent6>
      <a:hlink>
        <a:srgbClr val="999900"/>
      </a:hlink>
      <a:folHlink>
        <a:srgbClr val="CC993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template-leg.pot</Template>
  <TotalTime>15721</TotalTime>
  <Words>3778</Words>
  <Application>Microsoft Office PowerPoint</Application>
  <PresentationFormat>On-screen Show (4:3)</PresentationFormat>
  <Paragraphs>206</Paragraphs>
  <Slides>22</Slides>
  <Notes>22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Arial Narrow</vt:lpstr>
      <vt:lpstr>Calibri</vt:lpstr>
      <vt:lpstr>Calibri Light</vt:lpstr>
      <vt:lpstr>Wingdings</vt:lpstr>
      <vt:lpstr>template-leg</vt:lpstr>
      <vt:lpstr>Custom Design</vt:lpstr>
      <vt:lpstr>Okanogan County Economic Update</vt:lpstr>
      <vt:lpstr>My Area of Responsibility: Adams, Chelan, Douglas, Grant, Kittitas, Okanogan, and Yakima counties </vt:lpstr>
      <vt:lpstr>Today’s presentation</vt:lpstr>
      <vt:lpstr>Analyzed county-level QCEW data  for 22 industries/sectors</vt:lpstr>
      <vt:lpstr>Okanogan County: Total covered employment fell  4.9 percent (down 1,260 jobs) from 2009-2019</vt:lpstr>
      <vt:lpstr>Long-term (2009-2019) employment trends: Job losses in the agricultural sector have been severe  </vt:lpstr>
      <vt:lpstr>Long-term (2009-2019) job growth rates:  Exceptional in transportation and warehousing, good in health services and state government  </vt:lpstr>
      <vt:lpstr>Okanogan County: Top 5 industries  by covered employment in 2019</vt:lpstr>
      <vt:lpstr>Okanogan County: Top 5 industries  by covered wages in 2019</vt:lpstr>
      <vt:lpstr>Okanogan County in 2019: Summary of  “Top 5” industries (by covered employment)</vt:lpstr>
      <vt:lpstr>  From 2019-2020 the Okanogan County unemployment rate rose two and six-tenths points</vt:lpstr>
      <vt:lpstr>Unemployment Rates in Okanogan County: From January 2018-December 2020 (As of 26 Jan 21)</vt:lpstr>
      <vt:lpstr>Okanogan County’s labor force has contracted in each of the past 22 months</vt:lpstr>
      <vt:lpstr>Okanogan County: Total nonfarm  employment from 2008-2020 </vt:lpstr>
      <vt:lpstr>In Okanogan County: the minus-5.6 percent job loss-rate in 2020 was one and seven-tenths points “worse” than the minus-3.9 percent loss-rate in 2009</vt:lpstr>
      <vt:lpstr>Okanogan County: Nonfarm job growth  from 2019-2020 (As of 26 Jan 21)</vt:lpstr>
      <vt:lpstr>Nonfarm job loss-rates in Okanogan County decelerated during the 3rd and 4th Quarters of 2020 </vt:lpstr>
      <vt:lpstr>Okanogan County: Nonfarm job growth  Between the Decembers of 2019 and 2020  (As of 26 January 2021)</vt:lpstr>
      <vt:lpstr>Long-term labor market trends  in the Okanogan County economy </vt:lpstr>
      <vt:lpstr>Recent (2019-2020) labor market trends  in the Okanogan County economy </vt:lpstr>
      <vt:lpstr>Labor Market Information (LMI):  From the Employment Security Department</vt:lpstr>
      <vt:lpstr>Point of contact (POC) information  and questions</vt:lpstr>
    </vt:vector>
  </TitlesOfParts>
  <Company>LMEA, Washington State Employment Security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Okanogan County Economic Update</dc:title>
  <dc:creator>Donald W. Meseck</dc:creator>
  <dc:description/>
  <cp:lastModifiedBy>Meseck, Don (ESD)</cp:lastModifiedBy>
  <cp:revision>1462</cp:revision>
  <cp:lastPrinted>2021-02-25T18:20:07Z</cp:lastPrinted>
  <dcterms:created xsi:type="dcterms:W3CDTF">2010-01-06T23:06:36Z</dcterms:created>
  <dcterms:modified xsi:type="dcterms:W3CDTF">2021-02-26T13:40:31Z</dcterms:modified>
</cp:coreProperties>
</file>