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9" r:id="rId3"/>
    <p:sldId id="272" r:id="rId4"/>
    <p:sldId id="266" r:id="rId5"/>
    <p:sldId id="267" r:id="rId6"/>
    <p:sldId id="268" r:id="rId7"/>
    <p:sldId id="258" r:id="rId8"/>
    <p:sldId id="259" r:id="rId9"/>
    <p:sldId id="260" r:id="rId10"/>
    <p:sldId id="257" r:id="rId11"/>
    <p:sldId id="273" r:id="rId12"/>
    <p:sldId id="27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705" autoAdjust="0"/>
  </p:normalViewPr>
  <p:slideViewPr>
    <p:cSldViewPr>
      <p:cViewPr varScale="1">
        <p:scale>
          <a:sx n="69" d="100"/>
          <a:sy n="69" d="100"/>
        </p:scale>
        <p:origin x="281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776FF9-165E-418E-88C6-0BD18142ADC1}" type="datetimeFigureOut">
              <a:rPr lang="en-US" smtClean="0"/>
              <a:pPr/>
              <a:t>4/2/2015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2B4FFB-C56A-462B-8FEF-A66D4F6D0BC0}" type="slidenum">
              <a:rPr lang="en-US" smtClean="0"/>
              <a:pPr/>
              <a:t>‹#›</a:t>
            </a:fld>
            <a:endParaRPr lang="en-US"/>
          </a:p>
        </p:txBody>
      </p:sp>
    </p:spTree>
    <p:extLst>
      <p:ext uri="{BB962C8B-B14F-4D97-AF65-F5344CB8AC3E}">
        <p14:creationId xmlns:p14="http://schemas.microsoft.com/office/powerpoint/2010/main" val="23777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3" Type="http://schemas.openxmlformats.org/officeDocument/2006/relationships/hyperlink" Target="http://www.countyhealthrankings.org/app/washington/2015/measure/24" TargetMode="External"/><Relationship Id="rId18" Type="http://schemas.openxmlformats.org/officeDocument/2006/relationships/hyperlink" Target="http://www.countyhealthrankings.org/app/washington/2015/measure/135" TargetMode="External"/><Relationship Id="rId26" Type="http://schemas.openxmlformats.org/officeDocument/2006/relationships/hyperlink" Target="http://www.countyhealthrankings.org/app/washington/2015/measure/additional/53" TargetMode="External"/><Relationship Id="rId39" Type="http://schemas.openxmlformats.org/officeDocument/2006/relationships/hyperlink" Target="http://www.countyhealthrankings.org/app/washington/2015/measure/additional/129" TargetMode="External"/><Relationship Id="rId21" Type="http://schemas.openxmlformats.org/officeDocument/2006/relationships/hyperlink" Target="http://www.countyhealthrankings.org/app/washington/2015/measure/136" TargetMode="External"/><Relationship Id="rId34" Type="http://schemas.openxmlformats.org/officeDocument/2006/relationships/hyperlink" Target="http://www.countyhealthrankings.org/app/washington/2015/measure/additional/57" TargetMode="External"/><Relationship Id="rId42" Type="http://schemas.openxmlformats.org/officeDocument/2006/relationships/hyperlink" Target="http://www.countyhealthrankings.org/app/washington/2015/measure/additional/83" TargetMode="External"/><Relationship Id="rId47" Type="http://schemas.openxmlformats.org/officeDocument/2006/relationships/hyperlink" Target="http://www.countyhealthrankings.org/app/washington/2015/measure/additional/86" TargetMode="External"/><Relationship Id="rId50" Type="http://schemas.openxmlformats.org/officeDocument/2006/relationships/hyperlink" Target="http://www.countyhealthrankings.org/app/washington/2015/measure/additional/63" TargetMode="External"/><Relationship Id="rId7" Type="http://schemas.openxmlformats.org/officeDocument/2006/relationships/hyperlink" Target="http://www.countyhealthrankings.org/app/washington/2015/measure/5" TargetMode="External"/><Relationship Id="rId2" Type="http://schemas.openxmlformats.org/officeDocument/2006/relationships/slide" Target="../slides/slide9.xml"/><Relationship Id="rId16" Type="http://schemas.openxmlformats.org/officeDocument/2006/relationships/hyperlink" Target="http://www.countyhealthrankings.org/app/washington/2015/measure/140" TargetMode="External"/><Relationship Id="rId29" Type="http://schemas.openxmlformats.org/officeDocument/2006/relationships/hyperlink" Target="http://www.countyhealthrankings.org/app/washington/2015/measure/additional/81" TargetMode="External"/><Relationship Id="rId11" Type="http://schemas.openxmlformats.org/officeDocument/2006/relationships/hyperlink" Target="http://www.countyhealthrankings.org/app/washington/2015/measure/69" TargetMode="External"/><Relationship Id="rId24" Type="http://schemas.openxmlformats.org/officeDocument/2006/relationships/hyperlink" Target="http://www.countyhealthrankings.org/app/washington/2015/measure/additional/51" TargetMode="External"/><Relationship Id="rId32" Type="http://schemas.openxmlformats.org/officeDocument/2006/relationships/hyperlink" Target="http://www.countyhealthrankings.org/app/washington/2015/measure/additional/126" TargetMode="External"/><Relationship Id="rId37" Type="http://schemas.openxmlformats.org/officeDocument/2006/relationships/hyperlink" Target="http://www.countyhealthrankings.org/app/washington/2015/measure/additional/61" TargetMode="External"/><Relationship Id="rId40" Type="http://schemas.openxmlformats.org/officeDocument/2006/relationships/hyperlink" Target="http://www.countyhealthrankings.org/app/washington/2015/measure/additional/128" TargetMode="External"/><Relationship Id="rId45" Type="http://schemas.openxmlformats.org/officeDocument/2006/relationships/hyperlink" Target="http://www.countyhealthrankings.org/app/washington/2015/measure/additional/3" TargetMode="External"/><Relationship Id="rId5" Type="http://schemas.openxmlformats.org/officeDocument/2006/relationships/hyperlink" Target="http://www.countyhealthrankings.org/app/washington/2015/measure/88" TargetMode="External"/><Relationship Id="rId15" Type="http://schemas.openxmlformats.org/officeDocument/2006/relationships/hyperlink" Target="http://www.countyhealthrankings.org/app/washington/2015/measure/82" TargetMode="External"/><Relationship Id="rId23" Type="http://schemas.openxmlformats.org/officeDocument/2006/relationships/hyperlink" Target="http://www.countyhealthrankings.org/app/washington/2015/measure/137" TargetMode="External"/><Relationship Id="rId28" Type="http://schemas.openxmlformats.org/officeDocument/2006/relationships/hyperlink" Target="http://www.countyhealthrankings.org/app/washington/2015/measure/additional/55" TargetMode="External"/><Relationship Id="rId36" Type="http://schemas.openxmlformats.org/officeDocument/2006/relationships/hyperlink" Target="http://www.countyhealthrankings.org/app/washington/2015/measure/additional/60" TargetMode="External"/><Relationship Id="rId49" Type="http://schemas.openxmlformats.org/officeDocument/2006/relationships/hyperlink" Target="http://www.countyhealthrankings.org/app/washington/2015/measure/additional/131" TargetMode="External"/><Relationship Id="rId10" Type="http://schemas.openxmlformats.org/officeDocument/2006/relationships/hyperlink" Target="http://www.countyhealthrankings.org/app/washington/2015/measure/21" TargetMode="External"/><Relationship Id="rId19" Type="http://schemas.openxmlformats.org/officeDocument/2006/relationships/hyperlink" Target="http://www.countyhealthrankings.org/app/washington/2015/measure/125" TargetMode="External"/><Relationship Id="rId31" Type="http://schemas.openxmlformats.org/officeDocument/2006/relationships/hyperlink" Target="http://www.countyhealthrankings.org/app/washington/2015/measure/additional/56" TargetMode="External"/><Relationship Id="rId44" Type="http://schemas.openxmlformats.org/officeDocument/2006/relationships/hyperlink" Target="http://www.countyhealthrankings.org/app/washington/2015/measure/additional/138" TargetMode="External"/><Relationship Id="rId52" Type="http://schemas.openxmlformats.org/officeDocument/2006/relationships/hyperlink" Target="http://www.countyhealthrankings.org/app/washington/2015/measure/additional/15" TargetMode="External"/><Relationship Id="rId4" Type="http://schemas.openxmlformats.org/officeDocument/2006/relationships/hyperlink" Target="http://www.countyhealthrankings.org/app/washington/2015/measure/4" TargetMode="External"/><Relationship Id="rId9" Type="http://schemas.openxmlformats.org/officeDocument/2006/relationships/hyperlink" Target="http://www.countyhealthrankings.org/app/washington/2015/measure/50" TargetMode="External"/><Relationship Id="rId14" Type="http://schemas.openxmlformats.org/officeDocument/2006/relationships/hyperlink" Target="http://www.countyhealthrankings.org/app/washington/2015/measure/44" TargetMode="External"/><Relationship Id="rId22" Type="http://schemas.openxmlformats.org/officeDocument/2006/relationships/hyperlink" Target="http://www.countyhealthrankings.org/app/washington/2015/measure/67" TargetMode="External"/><Relationship Id="rId27" Type="http://schemas.openxmlformats.org/officeDocument/2006/relationships/hyperlink" Target="http://www.countyhealthrankings.org/app/washington/2015/measure/additional/54" TargetMode="External"/><Relationship Id="rId30" Type="http://schemas.openxmlformats.org/officeDocument/2006/relationships/hyperlink" Target="http://www.countyhealthrankings.org/app/washington/2015/measure/additional/80" TargetMode="External"/><Relationship Id="rId35" Type="http://schemas.openxmlformats.org/officeDocument/2006/relationships/hyperlink" Target="http://www.countyhealthrankings.org/app/washington/2015/measure/additional/58" TargetMode="External"/><Relationship Id="rId43" Type="http://schemas.openxmlformats.org/officeDocument/2006/relationships/hyperlink" Target="http://www.countyhealthrankings.org/app/washington/2015/measure/additional/39" TargetMode="External"/><Relationship Id="rId48" Type="http://schemas.openxmlformats.org/officeDocument/2006/relationships/hyperlink" Target="http://www.countyhealthrankings.org/app/washington/2015/measure/additional/87" TargetMode="External"/><Relationship Id="rId8" Type="http://schemas.openxmlformats.org/officeDocument/2006/relationships/hyperlink" Target="http://www.countyhealthrankings.org/app/washington/2015/measure/7" TargetMode="External"/><Relationship Id="rId51" Type="http://schemas.openxmlformats.org/officeDocument/2006/relationships/hyperlink" Target="http://www.countyhealthrankings.org/app/washington/2015/measure/additional/65" TargetMode="External"/><Relationship Id="rId3" Type="http://schemas.openxmlformats.org/officeDocument/2006/relationships/hyperlink" Target="http://www.countyhealthrankings.org/app/washington/2015/measure/85" TargetMode="External"/><Relationship Id="rId12" Type="http://schemas.openxmlformats.org/officeDocument/2006/relationships/hyperlink" Target="http://www.countyhealthrankings.org/app/washington/2015/measure/23" TargetMode="External"/><Relationship Id="rId17" Type="http://schemas.openxmlformats.org/officeDocument/2006/relationships/hyperlink" Target="http://www.countyhealthrankings.org/app/washington/2015/measure/43" TargetMode="External"/><Relationship Id="rId25" Type="http://schemas.openxmlformats.org/officeDocument/2006/relationships/hyperlink" Target="http://www.countyhealthrankings.org/app/washington/2015/measure/additional/52" TargetMode="External"/><Relationship Id="rId33" Type="http://schemas.openxmlformats.org/officeDocument/2006/relationships/hyperlink" Target="http://www.countyhealthrankings.org/app/washington/2015/measure/additional/59" TargetMode="External"/><Relationship Id="rId38" Type="http://schemas.openxmlformats.org/officeDocument/2006/relationships/hyperlink" Target="http://www.countyhealthrankings.org/app/washington/2015/measure/additional/127" TargetMode="External"/><Relationship Id="rId46" Type="http://schemas.openxmlformats.org/officeDocument/2006/relationships/hyperlink" Target="http://www.countyhealthrankings.org/app/washington/2015/measure/additional/122" TargetMode="External"/><Relationship Id="rId20" Type="http://schemas.openxmlformats.org/officeDocument/2006/relationships/hyperlink" Target="http://www.countyhealthrankings.org/app/washington/2015/measure/124" TargetMode="External"/><Relationship Id="rId41" Type="http://schemas.openxmlformats.org/officeDocument/2006/relationships/hyperlink" Target="http://www.countyhealthrankings.org/app/washington/2015/measure/additional/139" TargetMode="External"/><Relationship Id="rId1" Type="http://schemas.openxmlformats.org/officeDocument/2006/relationships/notesMaster" Target="../notesMasters/notesMaster1.xml"/><Relationship Id="rId6" Type="http://schemas.openxmlformats.org/officeDocument/2006/relationships/hyperlink" Target="http://www.countyhealthrankings.org/app/washington/2015/measure/6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2B4FFB-C56A-462B-8FEF-A66D4F6D0BC0}" type="slidenum">
              <a:rPr lang="en-US" smtClean="0"/>
              <a:pPr/>
              <a:t>1</a:t>
            </a:fld>
            <a:endParaRPr lang="en-US"/>
          </a:p>
        </p:txBody>
      </p:sp>
    </p:spTree>
    <p:extLst>
      <p:ext uri="{BB962C8B-B14F-4D97-AF65-F5344CB8AC3E}">
        <p14:creationId xmlns:p14="http://schemas.microsoft.com/office/powerpoint/2010/main" val="3496655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CDC. Tracking over time. </a:t>
            </a:r>
            <a:endParaRPr lang="en-US" dirty="0"/>
          </a:p>
        </p:txBody>
      </p:sp>
      <p:sp>
        <p:nvSpPr>
          <p:cNvPr id="4" name="Slide Number Placeholder 3"/>
          <p:cNvSpPr>
            <a:spLocks noGrp="1"/>
          </p:cNvSpPr>
          <p:nvPr>
            <p:ph type="sldNum" sz="quarter" idx="10"/>
          </p:nvPr>
        </p:nvSpPr>
        <p:spPr/>
        <p:txBody>
          <a:bodyPr/>
          <a:lstStyle/>
          <a:p>
            <a:fld id="{7A2B4FFB-C56A-462B-8FEF-A66D4F6D0BC0}" type="slidenum">
              <a:rPr lang="en-US" smtClean="0"/>
              <a:pPr/>
              <a:t>10</a:t>
            </a:fld>
            <a:endParaRPr lang="en-US"/>
          </a:p>
        </p:txBody>
      </p:sp>
    </p:spTree>
    <p:extLst>
      <p:ext uri="{BB962C8B-B14F-4D97-AF65-F5344CB8AC3E}">
        <p14:creationId xmlns:p14="http://schemas.microsoft.com/office/powerpoint/2010/main" val="2441444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Per the businessdictionary.com website, the definition of </a:t>
            </a:r>
            <a:r>
              <a:rPr lang="en-US" sz="1200" b="1" i="0" kern="1200" dirty="0" smtClean="0">
                <a:solidFill>
                  <a:schemeClr val="tx1"/>
                </a:solidFill>
                <a:effectLst/>
                <a:latin typeface="+mn-lt"/>
                <a:ea typeface="+mn-ea"/>
                <a:cs typeface="+mn-cs"/>
              </a:rPr>
              <a:t>metrics</a:t>
            </a:r>
            <a:r>
              <a:rPr lang="en-US" sz="1200" b="0" i="0" kern="1200" dirty="0" smtClean="0">
                <a:solidFill>
                  <a:schemeClr val="tx1"/>
                </a:solidFill>
                <a:effectLst/>
                <a:latin typeface="+mn-lt"/>
                <a:ea typeface="+mn-ea"/>
                <a:cs typeface="+mn-cs"/>
              </a:rPr>
              <a:t>: Standards of measurement by which efficiency, performance, progress, or quality of a plan, process, or product can be assessed.</a:t>
            </a:r>
            <a:endParaRPr lang="en-US" dirty="0"/>
          </a:p>
        </p:txBody>
      </p:sp>
      <p:sp>
        <p:nvSpPr>
          <p:cNvPr id="4" name="Slide Number Placeholder 3"/>
          <p:cNvSpPr>
            <a:spLocks noGrp="1"/>
          </p:cNvSpPr>
          <p:nvPr>
            <p:ph type="sldNum" sz="quarter" idx="10"/>
          </p:nvPr>
        </p:nvSpPr>
        <p:spPr/>
        <p:txBody>
          <a:bodyPr/>
          <a:lstStyle/>
          <a:p>
            <a:fld id="{7A2B4FFB-C56A-462B-8FEF-A66D4F6D0BC0}" type="slidenum">
              <a:rPr lang="en-US" smtClean="0"/>
              <a:pPr/>
              <a:t>11</a:t>
            </a:fld>
            <a:endParaRPr lang="en-US"/>
          </a:p>
        </p:txBody>
      </p:sp>
    </p:spTree>
    <p:extLst>
      <p:ext uri="{BB962C8B-B14F-4D97-AF65-F5344CB8AC3E}">
        <p14:creationId xmlns:p14="http://schemas.microsoft.com/office/powerpoint/2010/main" val="2367951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2B4FFB-C56A-462B-8FEF-A66D4F6D0BC0}" type="slidenum">
              <a:rPr lang="en-US" smtClean="0"/>
              <a:pPr/>
              <a:t>12</a:t>
            </a:fld>
            <a:endParaRPr lang="en-US"/>
          </a:p>
        </p:txBody>
      </p:sp>
    </p:spTree>
    <p:extLst>
      <p:ext uri="{BB962C8B-B14F-4D97-AF65-F5344CB8AC3E}">
        <p14:creationId xmlns:p14="http://schemas.microsoft.com/office/powerpoint/2010/main" val="2825878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Public health surveillance is the ongoing systematic collection, analysis, and interpretation of outcome-specific data for use in planning, interpretation, and evaluation of public health practice.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International, national, state, county, neighborhood. </a:t>
            </a:r>
            <a:endParaRPr lang="en-US" dirty="0"/>
          </a:p>
        </p:txBody>
      </p:sp>
      <p:sp>
        <p:nvSpPr>
          <p:cNvPr id="4" name="Slide Number Placeholder 3"/>
          <p:cNvSpPr>
            <a:spLocks noGrp="1"/>
          </p:cNvSpPr>
          <p:nvPr>
            <p:ph type="sldNum" sz="quarter" idx="10"/>
          </p:nvPr>
        </p:nvSpPr>
        <p:spPr/>
        <p:txBody>
          <a:bodyPr/>
          <a:lstStyle/>
          <a:p>
            <a:fld id="{7A2B4FFB-C56A-462B-8FEF-A66D4F6D0BC0}" type="slidenum">
              <a:rPr lang="en-US" smtClean="0"/>
              <a:pPr/>
              <a:t>2</a:t>
            </a:fld>
            <a:endParaRPr lang="en-US"/>
          </a:p>
        </p:txBody>
      </p:sp>
    </p:spTree>
    <p:extLst>
      <p:ext uri="{BB962C8B-B14F-4D97-AF65-F5344CB8AC3E}">
        <p14:creationId xmlns:p14="http://schemas.microsoft.com/office/powerpoint/2010/main" val="1038680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Health related statistics and data sources are increasingly available on the Internet. They can be found already neatly packaged, or as raw data sets. The most reliable data comes from governmental sources or health-care professional organizations.</a:t>
            </a:r>
            <a:endParaRPr lang="en-US" dirty="0"/>
          </a:p>
        </p:txBody>
      </p:sp>
      <p:sp>
        <p:nvSpPr>
          <p:cNvPr id="4" name="Slide Number Placeholder 3"/>
          <p:cNvSpPr>
            <a:spLocks noGrp="1"/>
          </p:cNvSpPr>
          <p:nvPr>
            <p:ph type="sldNum" sz="quarter" idx="10"/>
          </p:nvPr>
        </p:nvSpPr>
        <p:spPr/>
        <p:txBody>
          <a:bodyPr/>
          <a:lstStyle/>
          <a:p>
            <a:fld id="{7A2B4FFB-C56A-462B-8FEF-A66D4F6D0BC0}" type="slidenum">
              <a:rPr lang="en-US" smtClean="0"/>
              <a:pPr/>
              <a:t>3</a:t>
            </a:fld>
            <a:endParaRPr lang="en-US"/>
          </a:p>
        </p:txBody>
      </p:sp>
    </p:spTree>
    <p:extLst>
      <p:ext uri="{BB962C8B-B14F-4D97-AF65-F5344CB8AC3E}">
        <p14:creationId xmlns:p14="http://schemas.microsoft.com/office/powerpoint/2010/main" val="2167472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i="1" dirty="0" smtClean="0"/>
              <a:t>County Health Rankings</a:t>
            </a:r>
            <a:r>
              <a:rPr lang="en-US" dirty="0" smtClean="0"/>
              <a:t>, a collaboration between the Robert Wood Johnson Foundation and the University of Wisconsin Population Health Institute, measure the health of nearly all counties in the nation and rank them within states. The </a:t>
            </a:r>
            <a:r>
              <a:rPr lang="en-US" i="1" dirty="0" smtClean="0"/>
              <a:t>Rankings</a:t>
            </a:r>
            <a:r>
              <a:rPr lang="en-US" dirty="0" smtClean="0"/>
              <a:t> are compiled using county-level measures from a variety of national and state data sources. These measures are standardized and combined using scientifically-informed weights.</a:t>
            </a:r>
          </a:p>
          <a:p>
            <a:endParaRPr lang="en-US" dirty="0"/>
          </a:p>
        </p:txBody>
      </p:sp>
      <p:sp>
        <p:nvSpPr>
          <p:cNvPr id="4" name="Slide Number Placeholder 3"/>
          <p:cNvSpPr>
            <a:spLocks noGrp="1"/>
          </p:cNvSpPr>
          <p:nvPr>
            <p:ph type="sldNum" sz="quarter" idx="10"/>
          </p:nvPr>
        </p:nvSpPr>
        <p:spPr/>
        <p:txBody>
          <a:bodyPr/>
          <a:lstStyle/>
          <a:p>
            <a:fld id="{7A2B4FFB-C56A-462B-8FEF-A66D4F6D0BC0}" type="slidenum">
              <a:rPr lang="en-US" smtClean="0"/>
              <a:pPr/>
              <a:t>4</a:t>
            </a:fld>
            <a:endParaRPr lang="en-US"/>
          </a:p>
        </p:txBody>
      </p:sp>
    </p:spTree>
    <p:extLst>
      <p:ext uri="{BB962C8B-B14F-4D97-AF65-F5344CB8AC3E}">
        <p14:creationId xmlns:p14="http://schemas.microsoft.com/office/powerpoint/2010/main" val="3353261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Counties in each of the 50 states are ranked according to summaries of a variety of health measures. Those having high ranks, e.g. 1 or 2, are considered to be the “healthiest.” Counties are ranked relative to the health of other counties in the same state. We calculate and rank eight summary composite scores:   </a:t>
            </a:r>
            <a:endParaRPr lang="en-US" dirty="0"/>
          </a:p>
        </p:txBody>
      </p:sp>
      <p:sp>
        <p:nvSpPr>
          <p:cNvPr id="4" name="Slide Number Placeholder 3"/>
          <p:cNvSpPr>
            <a:spLocks noGrp="1"/>
          </p:cNvSpPr>
          <p:nvPr>
            <p:ph type="sldNum" sz="quarter" idx="10"/>
          </p:nvPr>
        </p:nvSpPr>
        <p:spPr/>
        <p:txBody>
          <a:bodyPr/>
          <a:lstStyle/>
          <a:p>
            <a:fld id="{7A2B4FFB-C56A-462B-8FEF-A66D4F6D0BC0}" type="slidenum">
              <a:rPr lang="en-US" smtClean="0"/>
              <a:pPr/>
              <a:t>5</a:t>
            </a:fld>
            <a:endParaRPr lang="en-US"/>
          </a:p>
        </p:txBody>
      </p:sp>
    </p:spTree>
    <p:extLst>
      <p:ext uri="{BB962C8B-B14F-4D97-AF65-F5344CB8AC3E}">
        <p14:creationId xmlns:p14="http://schemas.microsoft.com/office/powerpoint/2010/main" val="159181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a:t>
            </a:r>
            <a:r>
              <a:rPr lang="en-US" sz="1200" b="0" i="1" kern="1200" dirty="0" smtClean="0">
                <a:solidFill>
                  <a:schemeClr val="tx1"/>
                </a:solidFill>
                <a:latin typeface="+mn-lt"/>
                <a:ea typeface="+mn-ea"/>
                <a:cs typeface="+mn-cs"/>
              </a:rPr>
              <a:t>Rankings</a:t>
            </a:r>
            <a:r>
              <a:rPr lang="en-US" sz="1200" b="0" i="0" kern="1200" dirty="0" smtClean="0">
                <a:solidFill>
                  <a:schemeClr val="tx1"/>
                </a:solidFill>
                <a:latin typeface="+mn-lt"/>
                <a:ea typeface="+mn-ea"/>
                <a:cs typeface="+mn-cs"/>
              </a:rPr>
              <a:t> are based on a model of population health that emphasizes the many factors that, if improved, can help make communities healthier places to live, learn, work and play. </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7A2B4FFB-C56A-462B-8FEF-A66D4F6D0BC0}" type="slidenum">
              <a:rPr lang="en-US" smtClean="0"/>
              <a:pPr/>
              <a:t>6</a:t>
            </a:fld>
            <a:endParaRPr lang="en-US"/>
          </a:p>
        </p:txBody>
      </p:sp>
    </p:spTree>
    <p:extLst>
      <p:ext uri="{BB962C8B-B14F-4D97-AF65-F5344CB8AC3E}">
        <p14:creationId xmlns:p14="http://schemas.microsoft.com/office/powerpoint/2010/main" val="203471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overall rankings in health outcomes represent how healthy counties are within the state. The healthiest county in the state is ranked #1. The ranks are based on two types of measures: how long people live and how healthy people feel while alive. </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There are </a:t>
            </a:r>
            <a:r>
              <a:rPr lang="en-US" sz="1200" b="1" i="0" kern="1200" dirty="0" smtClean="0">
                <a:solidFill>
                  <a:schemeClr val="tx1"/>
                </a:solidFill>
                <a:latin typeface="+mn-lt"/>
                <a:ea typeface="+mn-ea"/>
                <a:cs typeface="+mn-cs"/>
              </a:rPr>
              <a:t>39 counties </a:t>
            </a:r>
            <a:r>
              <a:rPr lang="en-US" sz="1200" b="0" i="0" kern="1200" dirty="0" smtClean="0">
                <a:solidFill>
                  <a:schemeClr val="tx1"/>
                </a:solidFill>
                <a:latin typeface="+mn-lt"/>
                <a:ea typeface="+mn-ea"/>
                <a:cs typeface="+mn-cs"/>
              </a:rPr>
              <a:t>in WA State.  </a:t>
            </a:r>
          </a:p>
          <a:p>
            <a:endParaRPr lang="en-US" dirty="0" smtClean="0"/>
          </a:p>
          <a:p>
            <a:r>
              <a:rPr lang="en-US" dirty="0" smtClean="0"/>
              <a:t>http://www.rwjf.org/ = Robert Wood Johnson Foundation </a:t>
            </a:r>
            <a:endParaRPr lang="en-US" dirty="0"/>
          </a:p>
        </p:txBody>
      </p:sp>
      <p:sp>
        <p:nvSpPr>
          <p:cNvPr id="4" name="Slide Number Placeholder 3"/>
          <p:cNvSpPr>
            <a:spLocks noGrp="1"/>
          </p:cNvSpPr>
          <p:nvPr>
            <p:ph type="sldNum" sz="quarter" idx="10"/>
          </p:nvPr>
        </p:nvSpPr>
        <p:spPr/>
        <p:txBody>
          <a:bodyPr/>
          <a:lstStyle/>
          <a:p>
            <a:fld id="{7A2B4FFB-C56A-462B-8FEF-A66D4F6D0BC0}" type="slidenum">
              <a:rPr lang="en-US" smtClean="0"/>
              <a:pPr/>
              <a:t>7</a:t>
            </a:fld>
            <a:endParaRPr lang="en-US"/>
          </a:p>
        </p:txBody>
      </p:sp>
    </p:spTree>
    <p:extLst>
      <p:ext uri="{BB962C8B-B14F-4D97-AF65-F5344CB8AC3E}">
        <p14:creationId xmlns:p14="http://schemas.microsoft.com/office/powerpoint/2010/main" val="451547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overall rankings in health factors represent what influences the health of a county. They are an estimate of the future health of counties as compared to other counties within a state. The ranks are based on four types of measures: health behaviors, clinical care, social and economic, and physical environment factors.</a:t>
            </a:r>
            <a:endParaRPr lang="en-US" dirty="0"/>
          </a:p>
        </p:txBody>
      </p:sp>
      <p:sp>
        <p:nvSpPr>
          <p:cNvPr id="4" name="Slide Number Placeholder 3"/>
          <p:cNvSpPr>
            <a:spLocks noGrp="1"/>
          </p:cNvSpPr>
          <p:nvPr>
            <p:ph type="sldNum" sz="quarter" idx="10"/>
          </p:nvPr>
        </p:nvSpPr>
        <p:spPr/>
        <p:txBody>
          <a:bodyPr/>
          <a:lstStyle/>
          <a:p>
            <a:fld id="{7A2B4FFB-C56A-462B-8FEF-A66D4F6D0BC0}" type="slidenum">
              <a:rPr lang="en-US" smtClean="0"/>
              <a:pPr/>
              <a:t>8</a:t>
            </a:fld>
            <a:endParaRPr lang="en-US"/>
          </a:p>
        </p:txBody>
      </p:sp>
    </p:spTree>
    <p:extLst>
      <p:ext uri="{BB962C8B-B14F-4D97-AF65-F5344CB8AC3E}">
        <p14:creationId xmlns:p14="http://schemas.microsoft.com/office/powerpoint/2010/main" val="908439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fontAlgn="base"/>
            <a:endParaRPr lang="en-US" sz="1200" kern="1200" dirty="0" smtClean="0">
              <a:solidFill>
                <a:schemeClr val="tx1"/>
              </a:solidFill>
              <a:latin typeface="+mn-lt"/>
              <a:ea typeface="+mn-ea"/>
              <a:cs typeface="+mn-cs"/>
            </a:endParaRPr>
          </a:p>
          <a:p>
            <a:pPr fontAlgn="base"/>
            <a:r>
              <a:rPr lang="en-US" sz="1200" kern="1200" dirty="0" smtClean="0">
                <a:solidFill>
                  <a:schemeClr val="tx1"/>
                </a:solidFill>
                <a:latin typeface="+mn-lt"/>
                <a:ea typeface="+mn-ea"/>
                <a:cs typeface="+mn-cs"/>
              </a:rPr>
              <a:t>This is a snapshot. There are many other indicators that are measured and reported. </a:t>
            </a:r>
          </a:p>
          <a:p>
            <a:pPr fontAlgn="base"/>
            <a:r>
              <a:rPr lang="en-US" sz="1200" kern="1200" dirty="0" smtClean="0">
                <a:solidFill>
                  <a:schemeClr val="tx1"/>
                </a:solidFill>
                <a:latin typeface="+mn-lt"/>
                <a:ea typeface="+mn-ea"/>
                <a:cs typeface="+mn-cs"/>
              </a:rPr>
              <a:t> </a:t>
            </a:r>
          </a:p>
          <a:p>
            <a:pPr fontAlgn="base"/>
            <a:r>
              <a:rPr lang="en-US" sz="1200" kern="1200" dirty="0" smtClean="0">
                <a:solidFill>
                  <a:schemeClr val="tx1"/>
                </a:solidFill>
                <a:latin typeface="+mn-lt"/>
                <a:ea typeface="+mn-ea"/>
                <a:cs typeface="+mn-cs"/>
              </a:rPr>
              <a:t>Clinical Care: </a:t>
            </a:r>
            <a:r>
              <a:rPr lang="en-US" sz="1200" u="none" strike="noStrike" kern="1200" dirty="0" smtClean="0">
                <a:solidFill>
                  <a:schemeClr val="tx1"/>
                </a:solidFill>
                <a:latin typeface="+mn-lt"/>
                <a:ea typeface="+mn-ea"/>
                <a:cs typeface="+mn-cs"/>
                <a:hlinkClick r:id="rId3"/>
              </a:rPr>
              <a:t>Uninsured</a:t>
            </a:r>
            <a:r>
              <a:rPr lang="en-US" sz="1200" u="none" strike="noStrike" kern="1200" dirty="0" smtClean="0">
                <a:solidFill>
                  <a:schemeClr val="tx1"/>
                </a:solidFill>
                <a:latin typeface="+mn-lt"/>
                <a:ea typeface="+mn-ea"/>
                <a:cs typeface="+mn-cs"/>
              </a:rPr>
              <a:t>, </a:t>
            </a:r>
          </a:p>
          <a:p>
            <a:pPr fontAlgn="base"/>
            <a:endParaRPr lang="en-US" sz="1200" u="none" strike="noStrike" kern="1200" dirty="0" smtClean="0">
              <a:solidFill>
                <a:schemeClr val="tx1"/>
              </a:solidFill>
              <a:latin typeface="+mn-lt"/>
              <a:ea typeface="+mn-ea"/>
              <a:cs typeface="+mn-cs"/>
            </a:endParaRPr>
          </a:p>
          <a:p>
            <a:pPr fontAlgn="base"/>
            <a:r>
              <a:rPr lang="en-US" sz="1200" u="none" strike="noStrike" kern="1200" dirty="0" smtClean="0">
                <a:solidFill>
                  <a:schemeClr val="tx1"/>
                </a:solidFill>
                <a:latin typeface="+mn-lt"/>
                <a:ea typeface="+mn-ea"/>
                <a:cs typeface="+mn-cs"/>
              </a:rPr>
              <a:t>P</a:t>
            </a:r>
            <a:r>
              <a:rPr lang="en-US" sz="1200" u="none" strike="noStrike" kern="1200" dirty="0" smtClean="0">
                <a:solidFill>
                  <a:schemeClr val="tx1"/>
                </a:solidFill>
                <a:latin typeface="+mn-lt"/>
                <a:ea typeface="+mn-ea"/>
                <a:cs typeface="+mn-cs"/>
                <a:hlinkClick r:id="rId4"/>
              </a:rPr>
              <a:t>rimary care physicians</a:t>
            </a:r>
            <a:r>
              <a:rPr lang="en-US" sz="1200" u="none" strike="noStrike"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fontAlgn="base"/>
            <a:r>
              <a:rPr lang="en-US" sz="1200" u="none" strike="noStrike" kern="1200" dirty="0" smtClean="0">
                <a:solidFill>
                  <a:schemeClr val="tx1"/>
                </a:solidFill>
                <a:latin typeface="+mn-lt"/>
                <a:ea typeface="+mn-ea"/>
                <a:cs typeface="+mn-cs"/>
                <a:hlinkClick r:id="rId5"/>
              </a:rPr>
              <a:t>Dentists</a:t>
            </a:r>
            <a:endParaRPr lang="en-US" sz="1200" kern="1200" dirty="0" smtClean="0">
              <a:solidFill>
                <a:schemeClr val="tx1"/>
              </a:solidFill>
              <a:latin typeface="+mn-lt"/>
              <a:ea typeface="+mn-ea"/>
              <a:cs typeface="+mn-cs"/>
            </a:endParaRPr>
          </a:p>
          <a:p>
            <a:pPr fontAlgn="base"/>
            <a:r>
              <a:rPr lang="en-US" sz="1200" kern="1200" dirty="0" smtClean="0">
                <a:solidFill>
                  <a:schemeClr val="tx1"/>
                </a:solidFill>
                <a:latin typeface="+mn-lt"/>
                <a:ea typeface="+mn-ea"/>
                <a:cs typeface="+mn-cs"/>
              </a:rPr>
              <a:t>1,327:1</a:t>
            </a:r>
          </a:p>
          <a:p>
            <a:pPr fontAlgn="base"/>
            <a:r>
              <a:rPr lang="en-US" sz="1200" u="none" strike="noStrike" kern="1200" dirty="0" smtClean="0">
                <a:solidFill>
                  <a:schemeClr val="tx1"/>
                </a:solidFill>
                <a:latin typeface="+mn-lt"/>
                <a:ea typeface="+mn-ea"/>
                <a:cs typeface="+mn-cs"/>
                <a:hlinkClick r:id="rId6"/>
              </a:rPr>
              <a:t>Mental health providers</a:t>
            </a:r>
            <a:endParaRPr lang="en-US" sz="1200" kern="1200" dirty="0" smtClean="0">
              <a:solidFill>
                <a:schemeClr val="tx1"/>
              </a:solidFill>
              <a:latin typeface="+mn-lt"/>
              <a:ea typeface="+mn-ea"/>
              <a:cs typeface="+mn-cs"/>
            </a:endParaRPr>
          </a:p>
          <a:p>
            <a:pPr fontAlgn="base"/>
            <a:r>
              <a:rPr lang="en-US" sz="1200" kern="1200" dirty="0" smtClean="0">
                <a:solidFill>
                  <a:schemeClr val="tx1"/>
                </a:solidFill>
                <a:latin typeface="+mn-lt"/>
                <a:ea typeface="+mn-ea"/>
                <a:cs typeface="+mn-cs"/>
              </a:rPr>
              <a:t>409:1</a:t>
            </a:r>
          </a:p>
          <a:p>
            <a:pPr fontAlgn="base"/>
            <a:r>
              <a:rPr lang="en-US" sz="1200" u="none" strike="noStrike" kern="1200" dirty="0" smtClean="0">
                <a:solidFill>
                  <a:schemeClr val="tx1"/>
                </a:solidFill>
                <a:latin typeface="+mn-lt"/>
                <a:ea typeface="+mn-ea"/>
                <a:cs typeface="+mn-cs"/>
                <a:hlinkClick r:id="rId7"/>
              </a:rPr>
              <a:t>Preventable hospital stays</a:t>
            </a:r>
            <a:endParaRPr lang="en-US" sz="1200" kern="1200" dirty="0" smtClean="0">
              <a:solidFill>
                <a:schemeClr val="tx1"/>
              </a:solidFill>
              <a:latin typeface="+mn-lt"/>
              <a:ea typeface="+mn-ea"/>
              <a:cs typeface="+mn-cs"/>
            </a:endParaRPr>
          </a:p>
          <a:p>
            <a:pPr fontAlgn="base"/>
            <a:r>
              <a:rPr lang="en-US" sz="1200" kern="1200" dirty="0" smtClean="0">
                <a:solidFill>
                  <a:schemeClr val="tx1"/>
                </a:solidFill>
                <a:latin typeface="+mn-lt"/>
                <a:ea typeface="+mn-ea"/>
                <a:cs typeface="+mn-cs"/>
              </a:rPr>
              <a:t>39</a:t>
            </a:r>
          </a:p>
          <a:p>
            <a:pPr fontAlgn="base"/>
            <a:r>
              <a:rPr lang="en-US" sz="1200" u="none" strike="noStrike" kern="1200" dirty="0" smtClean="0">
                <a:solidFill>
                  <a:schemeClr val="tx1"/>
                </a:solidFill>
                <a:latin typeface="+mn-lt"/>
                <a:ea typeface="+mn-ea"/>
                <a:cs typeface="+mn-cs"/>
                <a:hlinkClick r:id="rId8"/>
              </a:rPr>
              <a:t>Diabetic monitoring</a:t>
            </a:r>
            <a:endParaRPr lang="en-US" sz="1200" kern="1200" dirty="0" smtClean="0">
              <a:solidFill>
                <a:schemeClr val="tx1"/>
              </a:solidFill>
              <a:latin typeface="+mn-lt"/>
              <a:ea typeface="+mn-ea"/>
              <a:cs typeface="+mn-cs"/>
            </a:endParaRPr>
          </a:p>
          <a:p>
            <a:pPr fontAlgn="base"/>
            <a:r>
              <a:rPr lang="en-US" sz="1200" kern="1200" dirty="0" smtClean="0">
                <a:solidFill>
                  <a:schemeClr val="tx1"/>
                </a:solidFill>
                <a:latin typeface="+mn-lt"/>
                <a:ea typeface="+mn-ea"/>
                <a:cs typeface="+mn-cs"/>
              </a:rPr>
              <a:t>86%</a:t>
            </a:r>
          </a:p>
          <a:p>
            <a:pPr fontAlgn="base"/>
            <a:r>
              <a:rPr lang="en-US" sz="1200" u="none" strike="noStrike" kern="1200" dirty="0" smtClean="0">
                <a:solidFill>
                  <a:schemeClr val="tx1"/>
                </a:solidFill>
                <a:latin typeface="+mn-lt"/>
                <a:ea typeface="+mn-ea"/>
                <a:cs typeface="+mn-cs"/>
                <a:hlinkClick r:id="rId9"/>
              </a:rPr>
              <a:t>Mammography screening</a:t>
            </a:r>
            <a:endParaRPr lang="en-US" sz="1200" kern="1200" dirty="0" smtClean="0">
              <a:solidFill>
                <a:schemeClr val="tx1"/>
              </a:solidFill>
              <a:latin typeface="+mn-lt"/>
              <a:ea typeface="+mn-ea"/>
              <a:cs typeface="+mn-cs"/>
            </a:endParaRPr>
          </a:p>
          <a:p>
            <a:pPr fontAlgn="base"/>
            <a:r>
              <a:rPr lang="en-US" sz="1200" kern="1200" dirty="0" smtClean="0">
                <a:solidFill>
                  <a:schemeClr val="tx1"/>
                </a:solidFill>
                <a:latin typeface="+mn-lt"/>
                <a:ea typeface="+mn-ea"/>
                <a:cs typeface="+mn-cs"/>
              </a:rPr>
              <a:t>61.7%</a:t>
            </a:r>
          </a:p>
          <a:p>
            <a:pPr fontAlgn="base"/>
            <a:endParaRPr lang="en-US" sz="1200" kern="1200" dirty="0" smtClean="0">
              <a:solidFill>
                <a:schemeClr val="tx1"/>
              </a:solidFill>
              <a:latin typeface="+mn-lt"/>
              <a:ea typeface="+mn-ea"/>
              <a:cs typeface="+mn-cs"/>
            </a:endParaRPr>
          </a:p>
          <a:p>
            <a:pPr fontAlgn="base"/>
            <a:r>
              <a:rPr lang="en-US" sz="1200" kern="1200" dirty="0" smtClean="0">
                <a:solidFill>
                  <a:schemeClr val="tx1"/>
                </a:solidFill>
                <a:latin typeface="+mn-lt"/>
                <a:ea typeface="+mn-ea"/>
                <a:cs typeface="+mn-cs"/>
              </a:rPr>
              <a:t>Social &amp; Economic Factors </a:t>
            </a:r>
          </a:p>
          <a:p>
            <a:pPr fontAlgn="base"/>
            <a:r>
              <a:rPr lang="en-US" sz="1200" u="none" strike="noStrike" kern="1200" dirty="0" smtClean="0">
                <a:solidFill>
                  <a:schemeClr val="tx1"/>
                </a:solidFill>
                <a:latin typeface="+mn-lt"/>
                <a:ea typeface="+mn-ea"/>
                <a:cs typeface="+mn-cs"/>
                <a:hlinkClick r:id="rId10"/>
              </a:rPr>
              <a:t>High school graduation</a:t>
            </a:r>
            <a:endParaRPr lang="en-US" sz="1200" kern="1200" dirty="0" smtClean="0">
              <a:solidFill>
                <a:schemeClr val="tx1"/>
              </a:solidFill>
              <a:latin typeface="+mn-lt"/>
              <a:ea typeface="+mn-ea"/>
              <a:cs typeface="+mn-cs"/>
            </a:endParaRPr>
          </a:p>
          <a:p>
            <a:pPr fontAlgn="base"/>
            <a:r>
              <a:rPr lang="en-US" sz="1200" kern="1200" dirty="0" smtClean="0">
                <a:solidFill>
                  <a:schemeClr val="tx1"/>
                </a:solidFill>
                <a:latin typeface="+mn-lt"/>
                <a:ea typeface="+mn-ea"/>
                <a:cs typeface="+mn-cs"/>
              </a:rPr>
              <a:t>79%</a:t>
            </a:r>
          </a:p>
          <a:p>
            <a:pPr fontAlgn="base"/>
            <a:r>
              <a:rPr lang="en-US" sz="1200" u="none" strike="noStrike" kern="1200" dirty="0" smtClean="0">
                <a:solidFill>
                  <a:schemeClr val="tx1"/>
                </a:solidFill>
                <a:latin typeface="+mn-lt"/>
                <a:ea typeface="+mn-ea"/>
                <a:cs typeface="+mn-cs"/>
                <a:hlinkClick r:id="rId11"/>
              </a:rPr>
              <a:t>Some college</a:t>
            </a:r>
            <a:endParaRPr lang="en-US" sz="1200" kern="1200" dirty="0" smtClean="0">
              <a:solidFill>
                <a:schemeClr val="tx1"/>
              </a:solidFill>
              <a:latin typeface="+mn-lt"/>
              <a:ea typeface="+mn-ea"/>
              <a:cs typeface="+mn-cs"/>
            </a:endParaRPr>
          </a:p>
          <a:p>
            <a:pPr fontAlgn="base"/>
            <a:r>
              <a:rPr lang="en-US" sz="1200" kern="1200" dirty="0" smtClean="0">
                <a:solidFill>
                  <a:schemeClr val="tx1"/>
                </a:solidFill>
                <a:latin typeface="+mn-lt"/>
                <a:ea typeface="+mn-ea"/>
                <a:cs typeface="+mn-cs"/>
              </a:rPr>
              <a:t>67.8%</a:t>
            </a:r>
          </a:p>
          <a:p>
            <a:pPr fontAlgn="base"/>
            <a:r>
              <a:rPr lang="en-US" sz="1200" u="none" strike="noStrike" kern="1200" dirty="0" smtClean="0">
                <a:solidFill>
                  <a:schemeClr val="tx1"/>
                </a:solidFill>
                <a:latin typeface="+mn-lt"/>
                <a:ea typeface="+mn-ea"/>
                <a:cs typeface="+mn-cs"/>
                <a:hlinkClick r:id="rId12"/>
              </a:rPr>
              <a:t>Unemployment</a:t>
            </a:r>
            <a:endParaRPr lang="en-US" sz="1200" kern="1200" dirty="0" smtClean="0">
              <a:solidFill>
                <a:schemeClr val="tx1"/>
              </a:solidFill>
              <a:latin typeface="+mn-lt"/>
              <a:ea typeface="+mn-ea"/>
              <a:cs typeface="+mn-cs"/>
            </a:endParaRPr>
          </a:p>
          <a:p>
            <a:pPr fontAlgn="base"/>
            <a:r>
              <a:rPr lang="en-US" sz="1200" kern="1200" dirty="0" smtClean="0">
                <a:solidFill>
                  <a:schemeClr val="tx1"/>
                </a:solidFill>
                <a:latin typeface="+mn-lt"/>
                <a:ea typeface="+mn-ea"/>
                <a:cs typeface="+mn-cs"/>
              </a:rPr>
              <a:t>7.0%</a:t>
            </a:r>
          </a:p>
          <a:p>
            <a:pPr fontAlgn="base"/>
            <a:r>
              <a:rPr lang="en-US" sz="1200" u="none" strike="noStrike" kern="1200" dirty="0" smtClean="0">
                <a:solidFill>
                  <a:schemeClr val="tx1"/>
                </a:solidFill>
                <a:latin typeface="+mn-lt"/>
                <a:ea typeface="+mn-ea"/>
                <a:cs typeface="+mn-cs"/>
                <a:hlinkClick r:id="rId13"/>
              </a:rPr>
              <a:t>Children in poverty</a:t>
            </a:r>
            <a:endParaRPr lang="en-US" sz="1200" kern="1200" dirty="0" smtClean="0">
              <a:solidFill>
                <a:schemeClr val="tx1"/>
              </a:solidFill>
              <a:latin typeface="+mn-lt"/>
              <a:ea typeface="+mn-ea"/>
              <a:cs typeface="+mn-cs"/>
            </a:endParaRPr>
          </a:p>
          <a:p>
            <a:pPr fontAlgn="base"/>
            <a:r>
              <a:rPr lang="en-US" sz="1200" kern="1200" dirty="0" smtClean="0">
                <a:solidFill>
                  <a:schemeClr val="tx1"/>
                </a:solidFill>
                <a:latin typeface="+mn-lt"/>
                <a:ea typeface="+mn-ea"/>
                <a:cs typeface="+mn-cs"/>
              </a:rPr>
              <a:t>19%</a:t>
            </a:r>
          </a:p>
          <a:p>
            <a:pPr fontAlgn="base"/>
            <a:r>
              <a:rPr lang="en-US" sz="1200" u="none" strike="noStrike" kern="1200" dirty="0" smtClean="0">
                <a:solidFill>
                  <a:schemeClr val="tx1"/>
                </a:solidFill>
                <a:latin typeface="+mn-lt"/>
                <a:ea typeface="+mn-ea"/>
                <a:cs typeface="+mn-cs"/>
                <a:hlinkClick r:id="rId14"/>
              </a:rPr>
              <a:t>Income inequality</a:t>
            </a:r>
            <a:endParaRPr lang="en-US" sz="1200" kern="1200" dirty="0" smtClean="0">
              <a:solidFill>
                <a:schemeClr val="tx1"/>
              </a:solidFill>
              <a:latin typeface="+mn-lt"/>
              <a:ea typeface="+mn-ea"/>
              <a:cs typeface="+mn-cs"/>
            </a:endParaRPr>
          </a:p>
          <a:p>
            <a:pPr fontAlgn="base"/>
            <a:r>
              <a:rPr lang="en-US" sz="1200" kern="1200" dirty="0" smtClean="0">
                <a:solidFill>
                  <a:schemeClr val="tx1"/>
                </a:solidFill>
                <a:latin typeface="+mn-lt"/>
                <a:ea typeface="+mn-ea"/>
                <a:cs typeface="+mn-cs"/>
              </a:rPr>
              <a:t>4.4</a:t>
            </a:r>
          </a:p>
          <a:p>
            <a:pPr fontAlgn="base"/>
            <a:r>
              <a:rPr lang="en-US" sz="1200" u="none" strike="noStrike" kern="1200" dirty="0" smtClean="0">
                <a:solidFill>
                  <a:schemeClr val="tx1"/>
                </a:solidFill>
                <a:latin typeface="+mn-lt"/>
                <a:ea typeface="+mn-ea"/>
                <a:cs typeface="+mn-cs"/>
                <a:hlinkClick r:id="rId15"/>
              </a:rPr>
              <a:t>Children in single-parent households</a:t>
            </a:r>
            <a:endParaRPr lang="en-US" sz="1200" kern="1200" dirty="0" smtClean="0">
              <a:solidFill>
                <a:schemeClr val="tx1"/>
              </a:solidFill>
              <a:latin typeface="+mn-lt"/>
              <a:ea typeface="+mn-ea"/>
              <a:cs typeface="+mn-cs"/>
            </a:endParaRPr>
          </a:p>
          <a:p>
            <a:pPr fontAlgn="base"/>
            <a:r>
              <a:rPr lang="en-US" sz="1200" kern="1200" dirty="0" smtClean="0">
                <a:solidFill>
                  <a:schemeClr val="tx1"/>
                </a:solidFill>
                <a:latin typeface="+mn-lt"/>
                <a:ea typeface="+mn-ea"/>
                <a:cs typeface="+mn-cs"/>
              </a:rPr>
              <a:t>29%</a:t>
            </a:r>
          </a:p>
          <a:p>
            <a:pPr fontAlgn="base"/>
            <a:r>
              <a:rPr lang="en-US" sz="1200" u="none" strike="noStrike" kern="1200" dirty="0" smtClean="0">
                <a:solidFill>
                  <a:schemeClr val="tx1"/>
                </a:solidFill>
                <a:latin typeface="+mn-lt"/>
                <a:ea typeface="+mn-ea"/>
                <a:cs typeface="+mn-cs"/>
                <a:hlinkClick r:id="rId16"/>
              </a:rPr>
              <a:t>Social associations</a:t>
            </a:r>
            <a:endParaRPr lang="en-US" sz="1200" kern="1200" dirty="0" smtClean="0">
              <a:solidFill>
                <a:schemeClr val="tx1"/>
              </a:solidFill>
              <a:latin typeface="+mn-lt"/>
              <a:ea typeface="+mn-ea"/>
              <a:cs typeface="+mn-cs"/>
            </a:endParaRPr>
          </a:p>
          <a:p>
            <a:pPr fontAlgn="base"/>
            <a:r>
              <a:rPr lang="en-US" sz="1200" kern="1200" dirty="0" smtClean="0">
                <a:solidFill>
                  <a:schemeClr val="tx1"/>
                </a:solidFill>
                <a:latin typeface="+mn-lt"/>
                <a:ea typeface="+mn-ea"/>
                <a:cs typeface="+mn-cs"/>
              </a:rPr>
              <a:t>9.3</a:t>
            </a:r>
          </a:p>
          <a:p>
            <a:pPr fontAlgn="base"/>
            <a:r>
              <a:rPr lang="en-US" sz="1200" u="none" strike="noStrike" kern="1200" dirty="0" smtClean="0">
                <a:solidFill>
                  <a:schemeClr val="tx1"/>
                </a:solidFill>
                <a:latin typeface="+mn-lt"/>
                <a:ea typeface="+mn-ea"/>
                <a:cs typeface="+mn-cs"/>
                <a:hlinkClick r:id="rId17"/>
              </a:rPr>
              <a:t>Violent crime</a:t>
            </a:r>
            <a:endParaRPr lang="en-US" sz="1200" kern="1200" dirty="0" smtClean="0">
              <a:solidFill>
                <a:schemeClr val="tx1"/>
              </a:solidFill>
              <a:latin typeface="+mn-lt"/>
              <a:ea typeface="+mn-ea"/>
              <a:cs typeface="+mn-cs"/>
            </a:endParaRPr>
          </a:p>
          <a:p>
            <a:pPr fontAlgn="base"/>
            <a:r>
              <a:rPr lang="en-US" sz="1200" kern="1200" dirty="0" smtClean="0">
                <a:solidFill>
                  <a:schemeClr val="tx1"/>
                </a:solidFill>
                <a:latin typeface="+mn-lt"/>
                <a:ea typeface="+mn-ea"/>
                <a:cs typeface="+mn-cs"/>
              </a:rPr>
              <a:t>301</a:t>
            </a:r>
          </a:p>
          <a:p>
            <a:pPr fontAlgn="base"/>
            <a:r>
              <a:rPr lang="en-US" sz="1200" u="none" strike="noStrike" kern="1200" dirty="0" smtClean="0">
                <a:solidFill>
                  <a:schemeClr val="tx1"/>
                </a:solidFill>
                <a:latin typeface="+mn-lt"/>
                <a:ea typeface="+mn-ea"/>
                <a:cs typeface="+mn-cs"/>
                <a:hlinkClick r:id="rId18"/>
              </a:rPr>
              <a:t>Injury deaths</a:t>
            </a:r>
            <a:endParaRPr lang="en-US" sz="1200" kern="1200" dirty="0" smtClean="0">
              <a:solidFill>
                <a:schemeClr val="tx1"/>
              </a:solidFill>
              <a:latin typeface="+mn-lt"/>
              <a:ea typeface="+mn-ea"/>
              <a:cs typeface="+mn-cs"/>
            </a:endParaRPr>
          </a:p>
          <a:p>
            <a:pPr fontAlgn="base"/>
            <a:r>
              <a:rPr lang="en-US" sz="1200" kern="1200" dirty="0" smtClean="0">
                <a:solidFill>
                  <a:schemeClr val="tx1"/>
                </a:solidFill>
                <a:latin typeface="+mn-lt"/>
                <a:ea typeface="+mn-ea"/>
                <a:cs typeface="+mn-cs"/>
              </a:rPr>
              <a:t>59</a:t>
            </a:r>
          </a:p>
          <a:p>
            <a:pPr fontAlgn="base"/>
            <a:endParaRPr lang="en-US" sz="1200" kern="1200" dirty="0" smtClean="0">
              <a:solidFill>
                <a:schemeClr val="tx1"/>
              </a:solidFill>
              <a:latin typeface="+mn-lt"/>
              <a:ea typeface="+mn-ea"/>
              <a:cs typeface="+mn-cs"/>
            </a:endParaRPr>
          </a:p>
          <a:p>
            <a:pPr fontAlgn="base"/>
            <a:r>
              <a:rPr lang="en-US" sz="1200" kern="1200" dirty="0" smtClean="0">
                <a:solidFill>
                  <a:schemeClr val="tx1"/>
                </a:solidFill>
                <a:latin typeface="+mn-lt"/>
                <a:ea typeface="+mn-ea"/>
                <a:cs typeface="+mn-cs"/>
              </a:rPr>
              <a:t>Physical Environment  </a:t>
            </a:r>
            <a:r>
              <a:rPr lang="en-US" sz="1200" u="none" strike="noStrike" kern="1200" dirty="0" smtClean="0">
                <a:solidFill>
                  <a:schemeClr val="tx1"/>
                </a:solidFill>
                <a:latin typeface="+mn-lt"/>
                <a:ea typeface="+mn-ea"/>
                <a:cs typeface="+mn-cs"/>
                <a:hlinkClick r:id="rId19"/>
              </a:rPr>
              <a:t>Air pollution - particulate matter</a:t>
            </a:r>
            <a:r>
              <a:rPr lang="en-US" sz="1200" u="none" strike="noStrike"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11.0 </a:t>
            </a:r>
            <a:r>
              <a:rPr lang="en-US" sz="1200" u="none" strike="noStrike" kern="1200" dirty="0" smtClean="0">
                <a:solidFill>
                  <a:schemeClr val="tx1"/>
                </a:solidFill>
                <a:latin typeface="+mn-lt"/>
                <a:ea typeface="+mn-ea"/>
                <a:cs typeface="+mn-cs"/>
                <a:hlinkClick r:id="rId20"/>
              </a:rPr>
              <a:t>Drinking water violations</a:t>
            </a:r>
            <a:r>
              <a:rPr lang="en-US" sz="1200" u="none" strike="noStrike"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0% </a:t>
            </a:r>
            <a:r>
              <a:rPr lang="en-US" sz="1200" u="none" strike="noStrike" kern="1200" dirty="0" smtClean="0">
                <a:solidFill>
                  <a:schemeClr val="tx1"/>
                </a:solidFill>
                <a:latin typeface="+mn-lt"/>
                <a:ea typeface="+mn-ea"/>
                <a:cs typeface="+mn-cs"/>
                <a:hlinkClick r:id="rId21"/>
              </a:rPr>
              <a:t>Severe housing problems</a:t>
            </a:r>
            <a:r>
              <a:rPr lang="en-US" sz="1200" u="none" strike="noStrike"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18% </a:t>
            </a:r>
            <a:r>
              <a:rPr lang="en-US" sz="1200" u="none" strike="noStrike" kern="1200" dirty="0" smtClean="0">
                <a:solidFill>
                  <a:schemeClr val="tx1"/>
                </a:solidFill>
                <a:latin typeface="+mn-lt"/>
                <a:ea typeface="+mn-ea"/>
                <a:cs typeface="+mn-cs"/>
                <a:hlinkClick r:id="rId22"/>
              </a:rPr>
              <a:t>Driving alone to work</a:t>
            </a:r>
            <a:endParaRPr lang="en-US" sz="1200" kern="1200" dirty="0" smtClean="0">
              <a:solidFill>
                <a:schemeClr val="tx1"/>
              </a:solidFill>
              <a:latin typeface="+mn-lt"/>
              <a:ea typeface="+mn-ea"/>
              <a:cs typeface="+mn-cs"/>
            </a:endParaRPr>
          </a:p>
          <a:p>
            <a:pPr fontAlgn="base"/>
            <a:r>
              <a:rPr lang="en-US" sz="1200" kern="1200" dirty="0" smtClean="0">
                <a:solidFill>
                  <a:schemeClr val="tx1"/>
                </a:solidFill>
                <a:latin typeface="+mn-lt"/>
                <a:ea typeface="+mn-ea"/>
                <a:cs typeface="+mn-cs"/>
              </a:rPr>
              <a:t>73% </a:t>
            </a:r>
            <a:r>
              <a:rPr lang="en-US" sz="1200" u="none" strike="noStrike" kern="1200" dirty="0" smtClean="0">
                <a:solidFill>
                  <a:schemeClr val="tx1"/>
                </a:solidFill>
                <a:latin typeface="+mn-lt"/>
                <a:ea typeface="+mn-ea"/>
                <a:cs typeface="+mn-cs"/>
                <a:hlinkClick r:id="rId23"/>
              </a:rPr>
              <a:t>Long commute - driving alon</a:t>
            </a:r>
            <a:r>
              <a:rPr lang="en-US" sz="1200" u="none" strike="noStrike" kern="1200" dirty="0" smtClean="0">
                <a:solidFill>
                  <a:schemeClr val="tx1"/>
                </a:solidFill>
                <a:latin typeface="+mn-lt"/>
                <a:ea typeface="+mn-ea"/>
                <a:cs typeface="+mn-cs"/>
              </a:rPr>
              <a:t>e</a:t>
            </a:r>
          </a:p>
          <a:p>
            <a:pPr fontAlgn="base"/>
            <a:endParaRPr lang="en-US" sz="1200" u="none" strike="noStrike" kern="1200" dirty="0" smtClean="0">
              <a:solidFill>
                <a:schemeClr val="tx1"/>
              </a:solidFill>
              <a:latin typeface="+mn-lt"/>
              <a:ea typeface="+mn-ea"/>
              <a:cs typeface="+mn-cs"/>
            </a:endParaRPr>
          </a:p>
          <a:p>
            <a:pPr fontAlgn="base"/>
            <a:r>
              <a:rPr lang="en-US" sz="1200" kern="1200" dirty="0" smtClean="0">
                <a:solidFill>
                  <a:schemeClr val="tx1"/>
                </a:solidFill>
                <a:latin typeface="+mn-lt"/>
                <a:ea typeface="+mn-ea"/>
                <a:cs typeface="+mn-cs"/>
              </a:rPr>
              <a:t>Demographics</a:t>
            </a:r>
            <a:r>
              <a:rPr lang="en-US" sz="1200" u="none" strike="noStrike" kern="1200" dirty="0" smtClean="0">
                <a:solidFill>
                  <a:schemeClr val="tx1"/>
                </a:solidFill>
                <a:latin typeface="+mn-lt"/>
                <a:ea typeface="+mn-ea"/>
                <a:cs typeface="+mn-cs"/>
                <a:hlinkClick r:id="rId24"/>
              </a:rPr>
              <a:t>Population</a:t>
            </a:r>
            <a:r>
              <a:rPr lang="en-US" sz="1200" kern="1200" dirty="0" smtClean="0">
                <a:solidFill>
                  <a:schemeClr val="tx1"/>
                </a:solidFill>
                <a:latin typeface="+mn-lt"/>
                <a:ea typeface="+mn-ea"/>
                <a:cs typeface="+mn-cs"/>
              </a:rPr>
              <a:t>41,1936,971,406</a:t>
            </a:r>
            <a:r>
              <a:rPr lang="en-US" sz="1200" u="none" strike="noStrike" kern="1200" dirty="0" smtClean="0">
                <a:solidFill>
                  <a:schemeClr val="tx1"/>
                </a:solidFill>
                <a:latin typeface="+mn-lt"/>
                <a:ea typeface="+mn-ea"/>
                <a:cs typeface="+mn-cs"/>
                <a:hlinkClick r:id="rId25"/>
              </a:rPr>
              <a:t>% below 18 years of age</a:t>
            </a:r>
            <a:r>
              <a:rPr lang="en-US" sz="1200" kern="1200" dirty="0" smtClean="0">
                <a:solidFill>
                  <a:schemeClr val="tx1"/>
                </a:solidFill>
                <a:latin typeface="+mn-lt"/>
                <a:ea typeface="+mn-ea"/>
                <a:cs typeface="+mn-cs"/>
              </a:rPr>
              <a:t>23.4%22.9%</a:t>
            </a:r>
            <a:r>
              <a:rPr lang="en-US" sz="1200" u="none" strike="noStrike" kern="1200" dirty="0" smtClean="0">
                <a:solidFill>
                  <a:schemeClr val="tx1"/>
                </a:solidFill>
                <a:latin typeface="+mn-lt"/>
                <a:ea typeface="+mn-ea"/>
                <a:cs typeface="+mn-cs"/>
                <a:hlinkClick r:id="rId26"/>
              </a:rPr>
              <a:t>% 65 and older</a:t>
            </a:r>
            <a:r>
              <a:rPr lang="en-US" sz="1200" kern="1200" dirty="0" smtClean="0">
                <a:solidFill>
                  <a:schemeClr val="tx1"/>
                </a:solidFill>
                <a:latin typeface="+mn-lt"/>
                <a:ea typeface="+mn-ea"/>
                <a:cs typeface="+mn-cs"/>
              </a:rPr>
              <a:t>19.4%13.6%</a:t>
            </a:r>
            <a:r>
              <a:rPr lang="en-US" sz="1200" u="none" strike="noStrike" kern="1200" dirty="0" smtClean="0">
                <a:solidFill>
                  <a:schemeClr val="tx1"/>
                </a:solidFill>
                <a:latin typeface="+mn-lt"/>
                <a:ea typeface="+mn-ea"/>
                <a:cs typeface="+mn-cs"/>
                <a:hlinkClick r:id="rId27"/>
              </a:rPr>
              <a:t>% Non-Hispanic African American</a:t>
            </a:r>
            <a:r>
              <a:rPr lang="en-US" sz="1200" kern="1200" dirty="0" smtClean="0">
                <a:solidFill>
                  <a:schemeClr val="tx1"/>
                </a:solidFill>
                <a:latin typeface="+mn-lt"/>
                <a:ea typeface="+mn-ea"/>
                <a:cs typeface="+mn-cs"/>
              </a:rPr>
              <a:t>0.5%3.6%</a:t>
            </a:r>
            <a:r>
              <a:rPr lang="en-US" sz="1200" u="none" strike="noStrike" kern="1200" dirty="0" smtClean="0">
                <a:solidFill>
                  <a:schemeClr val="tx1"/>
                </a:solidFill>
                <a:latin typeface="+mn-lt"/>
                <a:ea typeface="+mn-ea"/>
                <a:cs typeface="+mn-cs"/>
                <a:hlinkClick r:id="rId28"/>
              </a:rPr>
              <a:t>% American Indian and Alaskan Native</a:t>
            </a:r>
            <a:r>
              <a:rPr lang="en-US" sz="1200" kern="1200" dirty="0" smtClean="0">
                <a:solidFill>
                  <a:schemeClr val="tx1"/>
                </a:solidFill>
                <a:latin typeface="+mn-lt"/>
                <a:ea typeface="+mn-ea"/>
                <a:cs typeface="+mn-cs"/>
              </a:rPr>
              <a:t>12.2%1.9%</a:t>
            </a:r>
            <a:r>
              <a:rPr lang="en-US" sz="1200" u="none" strike="noStrike" kern="1200" dirty="0" smtClean="0">
                <a:solidFill>
                  <a:schemeClr val="tx1"/>
                </a:solidFill>
                <a:latin typeface="+mn-lt"/>
                <a:ea typeface="+mn-ea"/>
                <a:cs typeface="+mn-cs"/>
                <a:hlinkClick r:id="rId29"/>
              </a:rPr>
              <a:t>% Asian</a:t>
            </a:r>
            <a:r>
              <a:rPr lang="en-US" sz="1200" kern="1200" dirty="0" smtClean="0">
                <a:solidFill>
                  <a:schemeClr val="tx1"/>
                </a:solidFill>
                <a:latin typeface="+mn-lt"/>
                <a:ea typeface="+mn-ea"/>
                <a:cs typeface="+mn-cs"/>
              </a:rPr>
              <a:t>1.0%7.9%</a:t>
            </a:r>
            <a:r>
              <a:rPr lang="en-US" sz="1200" u="none" strike="noStrike" kern="1200" dirty="0" smtClean="0">
                <a:solidFill>
                  <a:schemeClr val="tx1"/>
                </a:solidFill>
                <a:latin typeface="+mn-lt"/>
                <a:ea typeface="+mn-ea"/>
                <a:cs typeface="+mn-cs"/>
                <a:hlinkClick r:id="rId30"/>
              </a:rPr>
              <a:t>% Native Hawaiian/Other Pacific Islander</a:t>
            </a:r>
            <a:r>
              <a:rPr lang="en-US" sz="1200" kern="1200" dirty="0" smtClean="0">
                <a:solidFill>
                  <a:schemeClr val="tx1"/>
                </a:solidFill>
                <a:latin typeface="+mn-lt"/>
                <a:ea typeface="+mn-ea"/>
                <a:cs typeface="+mn-cs"/>
              </a:rPr>
              <a:t>0.2%0.7%</a:t>
            </a:r>
            <a:r>
              <a:rPr lang="en-US" sz="1200" u="none" strike="noStrike" kern="1200" dirty="0" smtClean="0">
                <a:solidFill>
                  <a:schemeClr val="tx1"/>
                </a:solidFill>
                <a:latin typeface="+mn-lt"/>
                <a:ea typeface="+mn-ea"/>
                <a:cs typeface="+mn-cs"/>
                <a:hlinkClick r:id="rId31"/>
              </a:rPr>
              <a:t>% Hispanic</a:t>
            </a:r>
            <a:r>
              <a:rPr lang="en-US" sz="1200" kern="1200" dirty="0" smtClean="0">
                <a:solidFill>
                  <a:schemeClr val="tx1"/>
                </a:solidFill>
                <a:latin typeface="+mn-lt"/>
                <a:ea typeface="+mn-ea"/>
                <a:cs typeface="+mn-cs"/>
              </a:rPr>
              <a:t>18.8%11.9%</a:t>
            </a:r>
            <a:r>
              <a:rPr lang="en-US" sz="1200" u="none" strike="noStrike" kern="1200" dirty="0" smtClean="0">
                <a:solidFill>
                  <a:schemeClr val="tx1"/>
                </a:solidFill>
                <a:latin typeface="+mn-lt"/>
                <a:ea typeface="+mn-ea"/>
                <a:cs typeface="+mn-cs"/>
                <a:hlinkClick r:id="rId32"/>
              </a:rPr>
              <a:t>% Non-Hispanic white</a:t>
            </a:r>
            <a:r>
              <a:rPr lang="en-US" sz="1200" kern="1200" dirty="0" smtClean="0">
                <a:solidFill>
                  <a:schemeClr val="tx1"/>
                </a:solidFill>
                <a:latin typeface="+mn-lt"/>
                <a:ea typeface="+mn-ea"/>
                <a:cs typeface="+mn-cs"/>
              </a:rPr>
              <a:t>66.8%71.0%</a:t>
            </a:r>
            <a:r>
              <a:rPr lang="en-US" sz="1200" u="none" strike="noStrike" kern="1200" dirty="0" smtClean="0">
                <a:solidFill>
                  <a:schemeClr val="tx1"/>
                </a:solidFill>
                <a:latin typeface="+mn-lt"/>
                <a:ea typeface="+mn-ea"/>
                <a:cs typeface="+mn-cs"/>
                <a:hlinkClick r:id="rId33"/>
              </a:rPr>
              <a:t>% not proficient in English</a:t>
            </a:r>
            <a:r>
              <a:rPr lang="en-US" sz="1200" kern="1200" dirty="0" smtClean="0">
                <a:solidFill>
                  <a:schemeClr val="tx1"/>
                </a:solidFill>
                <a:latin typeface="+mn-lt"/>
                <a:ea typeface="+mn-ea"/>
                <a:cs typeface="+mn-cs"/>
              </a:rPr>
              <a:t>5.4%3.9%</a:t>
            </a:r>
            <a:r>
              <a:rPr lang="en-US" sz="1200" u="none" strike="noStrike" kern="1200" dirty="0" smtClean="0">
                <a:solidFill>
                  <a:schemeClr val="tx1"/>
                </a:solidFill>
                <a:latin typeface="+mn-lt"/>
                <a:ea typeface="+mn-ea"/>
                <a:cs typeface="+mn-cs"/>
                <a:hlinkClick r:id="rId34"/>
              </a:rPr>
              <a:t>% Females</a:t>
            </a:r>
            <a:r>
              <a:rPr lang="en-US" sz="1200" kern="1200" dirty="0" smtClean="0">
                <a:solidFill>
                  <a:schemeClr val="tx1"/>
                </a:solidFill>
                <a:latin typeface="+mn-lt"/>
                <a:ea typeface="+mn-ea"/>
                <a:cs typeface="+mn-cs"/>
              </a:rPr>
              <a:t>49.5%50.0%</a:t>
            </a:r>
            <a:r>
              <a:rPr lang="en-US" sz="1200" u="none" strike="noStrike" kern="1200" dirty="0" smtClean="0">
                <a:solidFill>
                  <a:schemeClr val="tx1"/>
                </a:solidFill>
                <a:latin typeface="+mn-lt"/>
                <a:ea typeface="+mn-ea"/>
                <a:cs typeface="+mn-cs"/>
                <a:hlinkClick r:id="rId35"/>
              </a:rPr>
              <a:t>% Rural</a:t>
            </a:r>
            <a:r>
              <a:rPr lang="en-US" sz="1200" kern="1200" dirty="0" smtClean="0">
                <a:solidFill>
                  <a:schemeClr val="tx1"/>
                </a:solidFill>
                <a:latin typeface="+mn-lt"/>
                <a:ea typeface="+mn-ea"/>
                <a:cs typeface="+mn-cs"/>
              </a:rPr>
              <a:t>80.0%16.0%</a:t>
            </a:r>
          </a:p>
          <a:p>
            <a:pPr fontAlgn="base"/>
            <a:endParaRPr lang="en-US" sz="1200" kern="1200" dirty="0" smtClean="0">
              <a:solidFill>
                <a:schemeClr val="tx1"/>
              </a:solidFill>
              <a:latin typeface="+mn-lt"/>
              <a:ea typeface="+mn-ea"/>
              <a:cs typeface="+mn-cs"/>
            </a:endParaRPr>
          </a:p>
          <a:p>
            <a:pPr fontAlgn="base"/>
            <a:r>
              <a:rPr lang="en-US" sz="1200" kern="1200" dirty="0" smtClean="0">
                <a:solidFill>
                  <a:schemeClr val="tx1"/>
                </a:solidFill>
                <a:latin typeface="+mn-lt"/>
                <a:ea typeface="+mn-ea"/>
                <a:cs typeface="+mn-cs"/>
              </a:rPr>
              <a:t>Health Outcomes  </a:t>
            </a:r>
            <a:r>
              <a:rPr lang="en-US" sz="1200" u="none" strike="noStrike" kern="1200" dirty="0" smtClean="0">
                <a:solidFill>
                  <a:schemeClr val="tx1"/>
                </a:solidFill>
                <a:latin typeface="+mn-lt"/>
                <a:ea typeface="+mn-ea"/>
                <a:cs typeface="+mn-cs"/>
                <a:hlinkClick r:id="rId36"/>
              </a:rPr>
              <a:t>Diabetes</a:t>
            </a:r>
            <a:r>
              <a:rPr lang="en-US" sz="1200" kern="1200" dirty="0" smtClean="0">
                <a:solidFill>
                  <a:schemeClr val="tx1"/>
                </a:solidFill>
                <a:latin typeface="+mn-lt"/>
                <a:ea typeface="+mn-ea"/>
                <a:cs typeface="+mn-cs"/>
              </a:rPr>
              <a:t>10%9%</a:t>
            </a:r>
            <a:r>
              <a:rPr lang="en-US" sz="1200" u="none" strike="noStrike" kern="1200" dirty="0" smtClean="0">
                <a:solidFill>
                  <a:schemeClr val="tx1"/>
                </a:solidFill>
                <a:latin typeface="+mn-lt"/>
                <a:ea typeface="+mn-ea"/>
                <a:cs typeface="+mn-cs"/>
                <a:hlinkClick r:id="rId37"/>
              </a:rPr>
              <a:t>HIV prevalence</a:t>
            </a:r>
            <a:r>
              <a:rPr lang="en-US" sz="1200" kern="1200" dirty="0" smtClean="0">
                <a:solidFill>
                  <a:schemeClr val="tx1"/>
                </a:solidFill>
                <a:latin typeface="+mn-lt"/>
                <a:ea typeface="+mn-ea"/>
                <a:cs typeface="+mn-cs"/>
              </a:rPr>
              <a:t>75191</a:t>
            </a:r>
            <a:r>
              <a:rPr lang="en-US" sz="1200" u="none" strike="noStrike" kern="1200" dirty="0" smtClean="0">
                <a:solidFill>
                  <a:schemeClr val="tx1"/>
                </a:solidFill>
                <a:latin typeface="+mn-lt"/>
                <a:ea typeface="+mn-ea"/>
                <a:cs typeface="+mn-cs"/>
                <a:hlinkClick r:id="rId38"/>
              </a:rPr>
              <a:t>Premature age-adjusted mortality</a:t>
            </a:r>
            <a:r>
              <a:rPr lang="en-US" sz="1200" kern="1200" dirty="0" smtClean="0">
                <a:solidFill>
                  <a:schemeClr val="tx1"/>
                </a:solidFill>
                <a:latin typeface="+mn-lt"/>
                <a:ea typeface="+mn-ea"/>
                <a:cs typeface="+mn-cs"/>
              </a:rPr>
              <a:t>363.5287.2</a:t>
            </a:r>
            <a:r>
              <a:rPr lang="en-US" sz="1200" u="none" strike="noStrike" kern="1200" dirty="0" smtClean="0">
                <a:solidFill>
                  <a:schemeClr val="tx1"/>
                </a:solidFill>
                <a:latin typeface="+mn-lt"/>
                <a:ea typeface="+mn-ea"/>
                <a:cs typeface="+mn-cs"/>
                <a:hlinkClick r:id="rId39"/>
              </a:rPr>
              <a:t>Infant mortality</a:t>
            </a:r>
            <a:r>
              <a:rPr lang="en-US" sz="1200" kern="1200" dirty="0" smtClean="0">
                <a:solidFill>
                  <a:schemeClr val="tx1"/>
                </a:solidFill>
                <a:latin typeface="+mn-lt"/>
                <a:ea typeface="+mn-ea"/>
                <a:cs typeface="+mn-cs"/>
              </a:rPr>
              <a:t>5.95.0</a:t>
            </a:r>
            <a:r>
              <a:rPr lang="en-US" sz="1200" u="none" strike="noStrike" kern="1200" dirty="0" smtClean="0">
                <a:solidFill>
                  <a:schemeClr val="tx1"/>
                </a:solidFill>
                <a:latin typeface="+mn-lt"/>
                <a:ea typeface="+mn-ea"/>
                <a:cs typeface="+mn-cs"/>
                <a:hlinkClick r:id="rId40"/>
              </a:rPr>
              <a:t>Child mortality</a:t>
            </a:r>
            <a:r>
              <a:rPr lang="en-US" sz="1200" kern="1200" dirty="0" smtClean="0">
                <a:solidFill>
                  <a:schemeClr val="tx1"/>
                </a:solidFill>
                <a:latin typeface="+mn-lt"/>
                <a:ea typeface="+mn-ea"/>
                <a:cs typeface="+mn-cs"/>
              </a:rPr>
              <a:t>82.842.7</a:t>
            </a:r>
          </a:p>
          <a:p>
            <a:pPr fontAlgn="base"/>
            <a:endParaRPr lang="en-US" sz="1200" kern="1200" dirty="0" smtClean="0">
              <a:solidFill>
                <a:schemeClr val="tx1"/>
              </a:solidFill>
              <a:latin typeface="+mn-lt"/>
              <a:ea typeface="+mn-ea"/>
              <a:cs typeface="+mn-cs"/>
            </a:endParaRPr>
          </a:p>
          <a:p>
            <a:pPr fontAlgn="base"/>
            <a:r>
              <a:rPr lang="en-US" sz="1200" kern="1200" dirty="0" smtClean="0">
                <a:solidFill>
                  <a:schemeClr val="tx1"/>
                </a:solidFill>
                <a:latin typeface="+mn-lt"/>
                <a:ea typeface="+mn-ea"/>
                <a:cs typeface="+mn-cs"/>
              </a:rPr>
              <a:t>Health Behaviors </a:t>
            </a:r>
            <a:r>
              <a:rPr lang="en-US" sz="1200" u="none" strike="noStrike" kern="1200" dirty="0" smtClean="0">
                <a:solidFill>
                  <a:schemeClr val="tx1"/>
                </a:solidFill>
                <a:latin typeface="+mn-lt"/>
                <a:ea typeface="+mn-ea"/>
                <a:cs typeface="+mn-cs"/>
                <a:hlinkClick r:id="rId41"/>
              </a:rPr>
              <a:t>Food insecurity</a:t>
            </a:r>
            <a:r>
              <a:rPr lang="en-US" sz="1200" kern="1200" dirty="0" smtClean="0">
                <a:solidFill>
                  <a:schemeClr val="tx1"/>
                </a:solidFill>
                <a:latin typeface="+mn-lt"/>
                <a:ea typeface="+mn-ea"/>
                <a:cs typeface="+mn-cs"/>
              </a:rPr>
              <a:t>16%15%</a:t>
            </a:r>
            <a:r>
              <a:rPr lang="en-US" sz="1200" u="none" strike="noStrike" kern="1200" dirty="0" smtClean="0">
                <a:solidFill>
                  <a:schemeClr val="tx1"/>
                </a:solidFill>
                <a:latin typeface="+mn-lt"/>
                <a:ea typeface="+mn-ea"/>
                <a:cs typeface="+mn-cs"/>
                <a:hlinkClick r:id="rId42"/>
              </a:rPr>
              <a:t>Limited access to healthy foods</a:t>
            </a:r>
            <a:r>
              <a:rPr lang="en-US" sz="1200" kern="1200" dirty="0" smtClean="0">
                <a:solidFill>
                  <a:schemeClr val="tx1"/>
                </a:solidFill>
                <a:latin typeface="+mn-lt"/>
                <a:ea typeface="+mn-ea"/>
                <a:cs typeface="+mn-cs"/>
              </a:rPr>
              <a:t>6%5%</a:t>
            </a:r>
            <a:r>
              <a:rPr lang="en-US" sz="1200" u="none" strike="noStrike" kern="1200" dirty="0" smtClean="0">
                <a:solidFill>
                  <a:schemeClr val="tx1"/>
                </a:solidFill>
                <a:latin typeface="+mn-lt"/>
                <a:ea typeface="+mn-ea"/>
                <a:cs typeface="+mn-cs"/>
                <a:hlinkClick r:id="rId43"/>
              </a:rPr>
              <a:t>Motor vehicle crash deaths</a:t>
            </a:r>
            <a:r>
              <a:rPr lang="en-US" sz="1200" kern="1200" dirty="0" smtClean="0">
                <a:solidFill>
                  <a:schemeClr val="tx1"/>
                </a:solidFill>
                <a:latin typeface="+mn-lt"/>
                <a:ea typeface="+mn-ea"/>
                <a:cs typeface="+mn-cs"/>
              </a:rPr>
              <a:t>209</a:t>
            </a:r>
            <a:r>
              <a:rPr lang="en-US" sz="1200" u="none" strike="noStrike" kern="1200" dirty="0" smtClean="0">
                <a:solidFill>
                  <a:schemeClr val="tx1"/>
                </a:solidFill>
                <a:latin typeface="+mn-lt"/>
                <a:ea typeface="+mn-ea"/>
                <a:cs typeface="+mn-cs"/>
                <a:hlinkClick r:id="rId44"/>
              </a:rPr>
              <a:t>Drug poisoning deaths</a:t>
            </a:r>
            <a:r>
              <a:rPr lang="en-US" sz="1200" kern="1200" dirty="0" smtClean="0">
                <a:solidFill>
                  <a:schemeClr val="tx1"/>
                </a:solidFill>
                <a:latin typeface="+mn-lt"/>
                <a:ea typeface="+mn-ea"/>
                <a:cs typeface="+mn-cs"/>
              </a:rPr>
              <a:t>1815</a:t>
            </a:r>
          </a:p>
          <a:p>
            <a:pPr fontAlgn="base"/>
            <a:endParaRPr lang="en-US" sz="1200" kern="1200" dirty="0" smtClean="0">
              <a:solidFill>
                <a:schemeClr val="tx1"/>
              </a:solidFill>
              <a:latin typeface="+mn-lt"/>
              <a:ea typeface="+mn-ea"/>
              <a:cs typeface="+mn-cs"/>
            </a:endParaRPr>
          </a:p>
          <a:p>
            <a:pPr fontAlgn="base"/>
            <a:r>
              <a:rPr lang="en-US" sz="1200" kern="1200" dirty="0" smtClean="0">
                <a:solidFill>
                  <a:schemeClr val="tx1"/>
                </a:solidFill>
                <a:latin typeface="+mn-lt"/>
                <a:ea typeface="+mn-ea"/>
                <a:cs typeface="+mn-cs"/>
              </a:rPr>
              <a:t>Health Care </a:t>
            </a:r>
            <a:r>
              <a:rPr lang="en-US" sz="1200" u="none" strike="noStrike" kern="1200" dirty="0" smtClean="0">
                <a:solidFill>
                  <a:schemeClr val="tx1"/>
                </a:solidFill>
                <a:latin typeface="+mn-lt"/>
                <a:ea typeface="+mn-ea"/>
                <a:cs typeface="+mn-cs"/>
                <a:hlinkClick r:id="rId45"/>
              </a:rPr>
              <a:t>Uninsured adults</a:t>
            </a:r>
            <a:r>
              <a:rPr lang="en-US" sz="1200" kern="1200" dirty="0" smtClean="0">
                <a:solidFill>
                  <a:schemeClr val="tx1"/>
                </a:solidFill>
                <a:latin typeface="+mn-lt"/>
                <a:ea typeface="+mn-ea"/>
                <a:cs typeface="+mn-cs"/>
              </a:rPr>
              <a:t>31%19%</a:t>
            </a:r>
            <a:r>
              <a:rPr lang="en-US" sz="1200" u="none" strike="noStrike" kern="1200" dirty="0" smtClean="0">
                <a:solidFill>
                  <a:schemeClr val="tx1"/>
                </a:solidFill>
                <a:latin typeface="+mn-lt"/>
                <a:ea typeface="+mn-ea"/>
                <a:cs typeface="+mn-cs"/>
                <a:hlinkClick r:id="rId46"/>
              </a:rPr>
              <a:t>Uninsured children</a:t>
            </a:r>
            <a:r>
              <a:rPr lang="en-US" sz="1200" kern="1200" dirty="0" smtClean="0">
                <a:solidFill>
                  <a:schemeClr val="tx1"/>
                </a:solidFill>
                <a:latin typeface="+mn-lt"/>
                <a:ea typeface="+mn-ea"/>
                <a:cs typeface="+mn-cs"/>
              </a:rPr>
              <a:t>11%6%</a:t>
            </a:r>
            <a:r>
              <a:rPr lang="en-US" sz="1200" u="none" strike="noStrike" kern="1200" dirty="0" smtClean="0">
                <a:solidFill>
                  <a:schemeClr val="tx1"/>
                </a:solidFill>
                <a:latin typeface="+mn-lt"/>
                <a:ea typeface="+mn-ea"/>
                <a:cs typeface="+mn-cs"/>
                <a:hlinkClick r:id="rId47"/>
              </a:rPr>
              <a:t>Health care costs</a:t>
            </a:r>
            <a:r>
              <a:rPr lang="en-US" sz="1200" kern="1200" dirty="0" smtClean="0">
                <a:solidFill>
                  <a:schemeClr val="tx1"/>
                </a:solidFill>
                <a:latin typeface="+mn-lt"/>
                <a:ea typeface="+mn-ea"/>
                <a:cs typeface="+mn-cs"/>
              </a:rPr>
              <a:t>$7,243$7,959</a:t>
            </a:r>
            <a:r>
              <a:rPr lang="en-US" sz="1200" u="none" strike="noStrike" kern="1200" dirty="0" smtClean="0">
                <a:solidFill>
                  <a:schemeClr val="tx1"/>
                </a:solidFill>
                <a:latin typeface="+mn-lt"/>
                <a:ea typeface="+mn-ea"/>
                <a:cs typeface="+mn-cs"/>
                <a:hlinkClick r:id="rId48"/>
              </a:rPr>
              <a:t>Could not see doctor due to cost</a:t>
            </a:r>
            <a:r>
              <a:rPr lang="en-US" sz="1200" kern="1200" dirty="0" smtClean="0">
                <a:solidFill>
                  <a:schemeClr val="tx1"/>
                </a:solidFill>
                <a:latin typeface="+mn-lt"/>
                <a:ea typeface="+mn-ea"/>
                <a:cs typeface="+mn-cs"/>
              </a:rPr>
              <a:t>18%13%</a:t>
            </a:r>
            <a:r>
              <a:rPr lang="en-US" sz="1200" u="none" strike="noStrike" kern="1200" dirty="0" smtClean="0">
                <a:solidFill>
                  <a:schemeClr val="tx1"/>
                </a:solidFill>
                <a:latin typeface="+mn-lt"/>
                <a:ea typeface="+mn-ea"/>
                <a:cs typeface="+mn-cs"/>
                <a:hlinkClick r:id="rId49"/>
              </a:rPr>
              <a:t>Other primary care providers</a:t>
            </a:r>
            <a:r>
              <a:rPr lang="en-US" sz="1200" kern="1200" dirty="0" smtClean="0">
                <a:solidFill>
                  <a:schemeClr val="tx1"/>
                </a:solidFill>
                <a:latin typeface="+mn-lt"/>
                <a:ea typeface="+mn-ea"/>
                <a:cs typeface="+mn-cs"/>
              </a:rPr>
              <a:t>915:11,462:1</a:t>
            </a:r>
          </a:p>
          <a:p>
            <a:pPr fontAlgn="base"/>
            <a:endParaRPr lang="en-US" sz="1200" kern="1200" dirty="0" smtClean="0">
              <a:solidFill>
                <a:schemeClr val="tx1"/>
              </a:solidFill>
              <a:latin typeface="+mn-lt"/>
              <a:ea typeface="+mn-ea"/>
              <a:cs typeface="+mn-cs"/>
            </a:endParaRPr>
          </a:p>
          <a:p>
            <a:pPr fontAlgn="base"/>
            <a:r>
              <a:rPr lang="en-US" sz="1200" kern="1200" dirty="0" smtClean="0">
                <a:solidFill>
                  <a:schemeClr val="tx1"/>
                </a:solidFill>
                <a:latin typeface="+mn-lt"/>
                <a:ea typeface="+mn-ea"/>
                <a:cs typeface="+mn-cs"/>
              </a:rPr>
              <a:t>Social &amp; Economic Factors  </a:t>
            </a:r>
            <a:r>
              <a:rPr lang="en-US" sz="1200" u="none" strike="noStrike" kern="1200" dirty="0" smtClean="0">
                <a:solidFill>
                  <a:schemeClr val="tx1"/>
                </a:solidFill>
                <a:latin typeface="+mn-lt"/>
                <a:ea typeface="+mn-ea"/>
                <a:cs typeface="+mn-cs"/>
                <a:hlinkClick r:id="rId50"/>
              </a:rPr>
              <a:t>Median household income</a:t>
            </a:r>
            <a:r>
              <a:rPr lang="en-US" sz="1200" kern="1200" dirty="0" smtClean="0">
                <a:solidFill>
                  <a:schemeClr val="tx1"/>
                </a:solidFill>
                <a:latin typeface="+mn-lt"/>
                <a:ea typeface="+mn-ea"/>
                <a:cs typeface="+mn-cs"/>
              </a:rPr>
              <a:t>$39,014$58,431</a:t>
            </a:r>
            <a:r>
              <a:rPr lang="en-US" sz="1200" u="none" strike="noStrike" kern="1200" dirty="0" smtClean="0">
                <a:solidFill>
                  <a:schemeClr val="tx1"/>
                </a:solidFill>
                <a:latin typeface="+mn-lt"/>
                <a:ea typeface="+mn-ea"/>
                <a:cs typeface="+mn-cs"/>
                <a:hlinkClick r:id="rId51"/>
              </a:rPr>
              <a:t>Children eligible for free lunch</a:t>
            </a:r>
            <a:r>
              <a:rPr lang="en-US" sz="1200" kern="1200" dirty="0" smtClean="0">
                <a:solidFill>
                  <a:schemeClr val="tx1"/>
                </a:solidFill>
                <a:latin typeface="+mn-lt"/>
                <a:ea typeface="+mn-ea"/>
                <a:cs typeface="+mn-cs"/>
              </a:rPr>
              <a:t>54%37%</a:t>
            </a:r>
            <a:r>
              <a:rPr lang="en-US" sz="1200" u="none" strike="noStrike" kern="1200" dirty="0" smtClean="0">
                <a:solidFill>
                  <a:schemeClr val="tx1"/>
                </a:solidFill>
                <a:latin typeface="+mn-lt"/>
                <a:ea typeface="+mn-ea"/>
                <a:cs typeface="+mn-cs"/>
                <a:hlinkClick r:id="rId52"/>
              </a:rPr>
              <a:t>Homicides</a:t>
            </a:r>
            <a:r>
              <a:rPr lang="en-US" sz="1200" kern="1200" dirty="0" smtClean="0">
                <a:solidFill>
                  <a:schemeClr val="tx1"/>
                </a:solidFill>
                <a:latin typeface="+mn-lt"/>
                <a:ea typeface="+mn-ea"/>
                <a:cs typeface="+mn-cs"/>
              </a:rPr>
              <a:t>53</a:t>
            </a:r>
          </a:p>
          <a:p>
            <a:endParaRPr lang="en-US" dirty="0"/>
          </a:p>
        </p:txBody>
      </p:sp>
      <p:sp>
        <p:nvSpPr>
          <p:cNvPr id="4" name="Slide Number Placeholder 3"/>
          <p:cNvSpPr>
            <a:spLocks noGrp="1"/>
          </p:cNvSpPr>
          <p:nvPr>
            <p:ph type="sldNum" sz="quarter" idx="10"/>
          </p:nvPr>
        </p:nvSpPr>
        <p:spPr/>
        <p:txBody>
          <a:bodyPr/>
          <a:lstStyle/>
          <a:p>
            <a:fld id="{7A2B4FFB-C56A-462B-8FEF-A66D4F6D0BC0}" type="slidenum">
              <a:rPr lang="en-US" smtClean="0"/>
              <a:pPr/>
              <a:t>9</a:t>
            </a:fld>
            <a:endParaRPr lang="en-US"/>
          </a:p>
        </p:txBody>
      </p:sp>
    </p:spTree>
    <p:extLst>
      <p:ext uri="{BB962C8B-B14F-4D97-AF65-F5344CB8AC3E}">
        <p14:creationId xmlns:p14="http://schemas.microsoft.com/office/powerpoint/2010/main" val="1216304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BC45BC-4F85-4434-9AAE-991B5272FADC}" type="datetimeFigureOut">
              <a:rPr lang="en-US" smtClean="0"/>
              <a:pPr/>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573B6-CB1E-445E-BEE1-4D50E80B669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BC45BC-4F85-4434-9AAE-991B5272FADC}" type="datetimeFigureOut">
              <a:rPr lang="en-US" smtClean="0"/>
              <a:pPr/>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573B6-CB1E-445E-BEE1-4D50E80B66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BC45BC-4F85-4434-9AAE-991B5272FADC}" type="datetimeFigureOut">
              <a:rPr lang="en-US" smtClean="0"/>
              <a:pPr/>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573B6-CB1E-445E-BEE1-4D50E80B66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BC45BC-4F85-4434-9AAE-991B5272FADC}" type="datetimeFigureOut">
              <a:rPr lang="en-US" smtClean="0"/>
              <a:pPr/>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573B6-CB1E-445E-BEE1-4D50E80B669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BC45BC-4F85-4434-9AAE-991B5272FADC}" type="datetimeFigureOut">
              <a:rPr lang="en-US" smtClean="0"/>
              <a:pPr/>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573B6-CB1E-445E-BEE1-4D50E80B66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BC45BC-4F85-4434-9AAE-991B5272FADC}" type="datetimeFigureOut">
              <a:rPr lang="en-US" smtClean="0"/>
              <a:pPr/>
              <a:t>4/2/2015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573B6-CB1E-445E-BEE1-4D50E80B66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BC45BC-4F85-4434-9AAE-991B5272FADC}" type="datetimeFigureOut">
              <a:rPr lang="en-US" smtClean="0"/>
              <a:pPr/>
              <a:t>4/2/2015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6573B6-CB1E-445E-BEE1-4D50E80B66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BC45BC-4F85-4434-9AAE-991B5272FADC}" type="datetimeFigureOut">
              <a:rPr lang="en-US" smtClean="0"/>
              <a:pPr/>
              <a:t>4/2/2015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6573B6-CB1E-445E-BEE1-4D50E80B66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C45BC-4F85-4434-9AAE-991B5272FADC}" type="datetimeFigureOut">
              <a:rPr lang="en-US" smtClean="0"/>
              <a:pPr/>
              <a:t>4/2/2015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6573B6-CB1E-445E-BEE1-4D50E80B66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BC45BC-4F85-4434-9AAE-991B5272FADC}" type="datetimeFigureOut">
              <a:rPr lang="en-US" smtClean="0"/>
              <a:pPr/>
              <a:t>4/2/2015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573B6-CB1E-445E-BEE1-4D50E80B66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BC45BC-4F85-4434-9AAE-991B5272FADC}" type="datetimeFigureOut">
              <a:rPr lang="en-US" smtClean="0"/>
              <a:pPr/>
              <a:t>4/2/2015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573B6-CB1E-445E-BEE1-4D50E80B66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BC45BC-4F85-4434-9AAE-991B5272FADC}" type="datetimeFigureOut">
              <a:rPr lang="en-US" smtClean="0"/>
              <a:pPr/>
              <a:t>4/2/2015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573B6-CB1E-445E-BEE1-4D50E80B66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57200" y="1905000"/>
            <a:ext cx="8458200" cy="2285999"/>
          </a:xfrm>
        </p:spPr>
        <p:txBody>
          <a:bodyPr>
            <a:normAutofit/>
          </a:bodyPr>
          <a:lstStyle/>
          <a:p>
            <a:r>
              <a:rPr lang="en-US" sz="8000" dirty="0" smtClean="0">
                <a:solidFill>
                  <a:schemeClr val="bg1"/>
                </a:solidFill>
              </a:rPr>
              <a:t>Okanogan County</a:t>
            </a:r>
            <a:endParaRPr lang="en-US" sz="8000" dirty="0">
              <a:solidFill>
                <a:schemeClr val="bg1"/>
              </a:solidFill>
            </a:endParaRPr>
          </a:p>
        </p:txBody>
      </p:sp>
      <p:sp>
        <p:nvSpPr>
          <p:cNvPr id="3" name="Subtitle 2"/>
          <p:cNvSpPr>
            <a:spLocks noGrp="1"/>
          </p:cNvSpPr>
          <p:nvPr>
            <p:ph type="subTitle" idx="1"/>
          </p:nvPr>
        </p:nvSpPr>
        <p:spPr>
          <a:xfrm>
            <a:off x="1143000" y="4190999"/>
            <a:ext cx="7391400" cy="1066800"/>
          </a:xfrm>
        </p:spPr>
        <p:txBody>
          <a:bodyPr>
            <a:noAutofit/>
          </a:bodyPr>
          <a:lstStyle/>
          <a:p>
            <a:r>
              <a:rPr lang="en-US" sz="6000" dirty="0" smtClean="0">
                <a:solidFill>
                  <a:schemeClr val="bg1"/>
                </a:solidFill>
              </a:rPr>
              <a:t>Local Health Indicators</a:t>
            </a:r>
          </a:p>
          <a:p>
            <a:r>
              <a:rPr lang="en-US" dirty="0" smtClean="0">
                <a:solidFill>
                  <a:schemeClr val="bg1"/>
                </a:solidFill>
              </a:rPr>
              <a:t>March, 2015 </a:t>
            </a:r>
            <a:endParaRPr lang="en-US" dirty="0">
              <a:solidFill>
                <a:schemeClr val="bg1"/>
              </a:solidFill>
            </a:endParaRPr>
          </a:p>
        </p:txBody>
      </p:sp>
      <p:sp>
        <p:nvSpPr>
          <p:cNvPr id="5" name="TextBox 4"/>
          <p:cNvSpPr txBox="1"/>
          <p:nvPr/>
        </p:nvSpPr>
        <p:spPr>
          <a:xfrm>
            <a:off x="3962400" y="6400800"/>
            <a:ext cx="4876800" cy="215444"/>
          </a:xfrm>
          <a:prstGeom prst="rect">
            <a:avLst/>
          </a:prstGeom>
          <a:noFill/>
        </p:spPr>
        <p:txBody>
          <a:bodyPr wrap="square" rtlCol="0">
            <a:spAutoFit/>
          </a:bodyPr>
          <a:lstStyle/>
          <a:p>
            <a:pPr algn="r"/>
            <a:r>
              <a:rPr lang="en-US" sz="800" dirty="0" smtClean="0">
                <a:solidFill>
                  <a:schemeClr val="bg1"/>
                </a:solidFill>
              </a:rPr>
              <a:t>Okanogan Tourism: http</a:t>
            </a:r>
            <a:r>
              <a:rPr lang="en-US" sz="800" dirty="0">
                <a:solidFill>
                  <a:schemeClr val="bg1"/>
                </a:solidFill>
              </a:rPr>
              <a:t>://www.okanogancountry.com//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 State Incidence – Adult Diabetes</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2209800" y="1417638"/>
            <a:ext cx="4612701" cy="4800833"/>
          </a:xfrm>
          <a:prstGeom prst="rect">
            <a:avLst/>
          </a:prstGeom>
          <a:noFill/>
          <a:ln w="28575">
            <a:solidFill>
              <a:srgbClr val="002060"/>
            </a:solidFill>
            <a:miter lim="800000"/>
            <a:headEnd/>
            <a:tailEnd/>
          </a:ln>
        </p:spPr>
      </p:pic>
      <p:sp>
        <p:nvSpPr>
          <p:cNvPr id="5" name="TextBox 4"/>
          <p:cNvSpPr txBox="1"/>
          <p:nvPr/>
        </p:nvSpPr>
        <p:spPr>
          <a:xfrm>
            <a:off x="3429000" y="6324600"/>
            <a:ext cx="5257800" cy="215444"/>
          </a:xfrm>
          <a:prstGeom prst="rect">
            <a:avLst/>
          </a:prstGeom>
          <a:noFill/>
        </p:spPr>
        <p:txBody>
          <a:bodyPr wrap="square" rtlCol="0">
            <a:spAutoFit/>
          </a:bodyPr>
          <a:lstStyle/>
          <a:p>
            <a:pPr algn="r"/>
            <a:r>
              <a:rPr lang="en-US" sz="800" dirty="0" smtClean="0"/>
              <a:t>http://www.cdc.gov/diabetes/atlas/countydata/atlas.html</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Value of Reliable Data</a:t>
            </a:r>
            <a:endParaRPr lang="en-US" dirty="0">
              <a:solidFill>
                <a:schemeClr val="accent1">
                  <a:lumMod val="75000"/>
                </a:schemeClr>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Provides snapshot of current health status</a:t>
            </a:r>
          </a:p>
          <a:p>
            <a:pPr marL="514350" indent="-514350">
              <a:buFont typeface="+mj-lt"/>
              <a:buAutoNum type="arabicPeriod"/>
            </a:pPr>
            <a:r>
              <a:rPr lang="en-US" dirty="0" smtClean="0"/>
              <a:t>Identifies trends over time </a:t>
            </a:r>
          </a:p>
          <a:p>
            <a:pPr marL="514350" indent="-514350">
              <a:buFont typeface="+mj-lt"/>
              <a:buAutoNum type="arabicPeriod"/>
            </a:pPr>
            <a:r>
              <a:rPr lang="en-US" dirty="0" smtClean="0"/>
              <a:t>Provides direction for improvement actions </a:t>
            </a:r>
          </a:p>
          <a:p>
            <a:pPr marL="514350" indent="-514350">
              <a:buFont typeface="+mj-lt"/>
              <a:buAutoNum type="arabicPeriod"/>
            </a:pPr>
            <a:r>
              <a:rPr lang="en-US" dirty="0" smtClean="0"/>
              <a:t>Assists in prioritizing needs</a:t>
            </a:r>
          </a:p>
          <a:p>
            <a:pPr marL="514350" indent="-514350">
              <a:buFont typeface="+mj-lt"/>
              <a:buAutoNum type="arabicPeriod"/>
            </a:pPr>
            <a:r>
              <a:rPr lang="en-US" dirty="0" smtClean="0"/>
              <a:t>Provides baseline metrics to track progress and improvements </a:t>
            </a:r>
          </a:p>
          <a:p>
            <a:pPr marL="514350" indent="-514350">
              <a:buFont typeface="+mj-lt"/>
              <a:buAutoNum type="arabicPeriod"/>
            </a:pPr>
            <a:r>
              <a:rPr lang="en-US" dirty="0"/>
              <a:t>Minimizes waste (time, resources, </a:t>
            </a:r>
            <a:r>
              <a:rPr lang="en-US" dirty="0" smtClean="0"/>
              <a:t>effort</a:t>
            </a:r>
            <a:r>
              <a:rPr lang="en-US" dirty="0"/>
              <a:t>)</a:t>
            </a:r>
            <a:endParaRPr lang="en-US" dirty="0" smtClean="0"/>
          </a:p>
          <a:p>
            <a:endParaRPr lang="en-US" dirty="0"/>
          </a:p>
        </p:txBody>
      </p:sp>
    </p:spTree>
    <p:extLst>
      <p:ext uri="{BB962C8B-B14F-4D97-AF65-F5344CB8AC3E}">
        <p14:creationId xmlns:p14="http://schemas.microsoft.com/office/powerpoint/2010/main" val="2985710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102788" y="0"/>
            <a:ext cx="9349576" cy="6858000"/>
          </a:xfrm>
          <a:prstGeom prst="rect">
            <a:avLst/>
          </a:prstGeom>
        </p:spPr>
      </p:pic>
      <p:sp>
        <p:nvSpPr>
          <p:cNvPr id="2" name="Title 1"/>
          <p:cNvSpPr>
            <a:spLocks noGrp="1"/>
          </p:cNvSpPr>
          <p:nvPr>
            <p:ph type="title"/>
          </p:nvPr>
        </p:nvSpPr>
        <p:spPr>
          <a:xfrm>
            <a:off x="609600" y="2286000"/>
            <a:ext cx="8229600" cy="1143000"/>
          </a:xfrm>
        </p:spPr>
        <p:txBody>
          <a:bodyPr>
            <a:noAutofit/>
          </a:bodyPr>
          <a:lstStyle/>
          <a:p>
            <a:r>
              <a:rPr lang="en-US" sz="8000" dirty="0" smtClean="0">
                <a:solidFill>
                  <a:schemeClr val="bg1"/>
                </a:solidFill>
              </a:rPr>
              <a:t>Questions?</a:t>
            </a:r>
            <a:endParaRPr lang="en-US" sz="8000" dirty="0">
              <a:solidFill>
                <a:schemeClr val="bg1"/>
              </a:solidFill>
            </a:endParaRPr>
          </a:p>
        </p:txBody>
      </p:sp>
      <p:sp>
        <p:nvSpPr>
          <p:cNvPr id="6" name="TextBox 5"/>
          <p:cNvSpPr txBox="1"/>
          <p:nvPr/>
        </p:nvSpPr>
        <p:spPr>
          <a:xfrm>
            <a:off x="3962400" y="6400800"/>
            <a:ext cx="4876800" cy="215444"/>
          </a:xfrm>
          <a:prstGeom prst="rect">
            <a:avLst/>
          </a:prstGeom>
          <a:noFill/>
        </p:spPr>
        <p:txBody>
          <a:bodyPr wrap="square" rtlCol="0">
            <a:spAutoFit/>
          </a:bodyPr>
          <a:lstStyle/>
          <a:p>
            <a:pPr algn="r"/>
            <a:r>
              <a:rPr lang="en-US" sz="800" dirty="0" smtClean="0">
                <a:solidFill>
                  <a:schemeClr val="bg1"/>
                </a:solidFill>
              </a:rPr>
              <a:t>Every County: http</a:t>
            </a:r>
            <a:r>
              <a:rPr lang="en-US" sz="800" dirty="0">
                <a:solidFill>
                  <a:schemeClr val="bg1"/>
                </a:solidFill>
              </a:rPr>
              <a:t>://everycounty.org/2015/01/20/washington-okanogan-county/</a:t>
            </a:r>
          </a:p>
        </p:txBody>
      </p:sp>
    </p:spTree>
    <p:extLst>
      <p:ext uri="{BB962C8B-B14F-4D97-AF65-F5344CB8AC3E}">
        <p14:creationId xmlns:p14="http://schemas.microsoft.com/office/powerpoint/2010/main" val="397141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Public Health Surveillance</a:t>
            </a:r>
            <a:endParaRPr lang="en-US" dirty="0">
              <a:solidFill>
                <a:schemeClr val="accent1">
                  <a:lumMod val="75000"/>
                </a:schemeClr>
              </a:solidFill>
            </a:endParaRPr>
          </a:p>
        </p:txBody>
      </p:sp>
      <p:sp>
        <p:nvSpPr>
          <p:cNvPr id="3" name="Content Placeholder 2"/>
          <p:cNvSpPr>
            <a:spLocks noGrp="1"/>
          </p:cNvSpPr>
          <p:nvPr>
            <p:ph idx="1"/>
          </p:nvPr>
        </p:nvSpPr>
        <p:spPr>
          <a:xfrm>
            <a:off x="457200" y="2286001"/>
            <a:ext cx="8229600" cy="2590800"/>
          </a:xfrm>
        </p:spPr>
        <p:txBody>
          <a:bodyPr/>
          <a:lstStyle/>
          <a:p>
            <a:pPr marL="0" indent="0">
              <a:buNone/>
            </a:pPr>
            <a:r>
              <a:rPr lang="en-US" dirty="0" smtClean="0"/>
              <a:t>The ongoing </a:t>
            </a:r>
            <a:r>
              <a:rPr lang="en-US" dirty="0"/>
              <a:t>systematic collection, analysis, and interpretation of outcome-specific data for use in planning, interpretation, and evaluation of public health practice.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Data Sources</a:t>
            </a:r>
            <a:endParaRPr lang="en-US" dirty="0">
              <a:solidFill>
                <a:schemeClr val="accent1">
                  <a:lumMod val="75000"/>
                </a:schemeClr>
              </a:solidFill>
            </a:endParaRPr>
          </a:p>
        </p:txBody>
      </p:sp>
      <p:pic>
        <p:nvPicPr>
          <p:cNvPr id="4" name="Content Placeholder 3"/>
          <p:cNvPicPr>
            <a:picLocks noGrp="1" noChangeAspect="1"/>
          </p:cNvPicPr>
          <p:nvPr>
            <p:ph idx="1"/>
          </p:nvPr>
        </p:nvPicPr>
        <p:blipFill>
          <a:blip r:embed="rId3" cstate="print"/>
          <a:stretch>
            <a:fillRect/>
          </a:stretch>
        </p:blipFill>
        <p:spPr>
          <a:xfrm>
            <a:off x="1295809" y="1483257"/>
            <a:ext cx="6552381" cy="1038095"/>
          </a:xfrm>
          <a:prstGeom prst="rect">
            <a:avLst/>
          </a:prstGeom>
          <a:solidFill>
            <a:srgbClr val="002060"/>
          </a:solidFill>
          <a:ln w="28575">
            <a:solidFill>
              <a:schemeClr val="tx1"/>
            </a:solidFill>
          </a:ln>
        </p:spPr>
      </p:pic>
      <p:pic>
        <p:nvPicPr>
          <p:cNvPr id="5" name="Picture 4"/>
          <p:cNvPicPr>
            <a:picLocks noChangeAspect="1"/>
          </p:cNvPicPr>
          <p:nvPr/>
        </p:nvPicPr>
        <p:blipFill>
          <a:blip r:embed="rId4" cstate="print"/>
          <a:stretch>
            <a:fillRect/>
          </a:stretch>
        </p:blipFill>
        <p:spPr>
          <a:xfrm>
            <a:off x="5570880" y="2841731"/>
            <a:ext cx="3069227" cy="1330798"/>
          </a:xfrm>
          <a:prstGeom prst="rect">
            <a:avLst/>
          </a:prstGeom>
        </p:spPr>
      </p:pic>
      <p:pic>
        <p:nvPicPr>
          <p:cNvPr id="6" name="Picture 5"/>
          <p:cNvPicPr>
            <a:picLocks noChangeAspect="1"/>
          </p:cNvPicPr>
          <p:nvPr/>
        </p:nvPicPr>
        <p:blipFill>
          <a:blip r:embed="rId5" cstate="print"/>
          <a:stretch>
            <a:fillRect/>
          </a:stretch>
        </p:blipFill>
        <p:spPr>
          <a:xfrm>
            <a:off x="1066800" y="4172529"/>
            <a:ext cx="3923809" cy="714286"/>
          </a:xfrm>
          <a:prstGeom prst="rect">
            <a:avLst/>
          </a:prstGeom>
        </p:spPr>
      </p:pic>
      <p:pic>
        <p:nvPicPr>
          <p:cNvPr id="7" name="Picture 6"/>
          <p:cNvPicPr>
            <a:picLocks noChangeAspect="1"/>
          </p:cNvPicPr>
          <p:nvPr/>
        </p:nvPicPr>
        <p:blipFill>
          <a:blip r:embed="rId6" cstate="print"/>
          <a:stretch>
            <a:fillRect/>
          </a:stretch>
        </p:blipFill>
        <p:spPr>
          <a:xfrm>
            <a:off x="4848350" y="5465461"/>
            <a:ext cx="2038095" cy="733333"/>
          </a:xfrm>
          <a:prstGeom prst="rect">
            <a:avLst/>
          </a:prstGeom>
          <a:ln w="28575">
            <a:solidFill>
              <a:srgbClr val="002060"/>
            </a:solidFill>
          </a:ln>
        </p:spPr>
      </p:pic>
      <p:pic>
        <p:nvPicPr>
          <p:cNvPr id="8" name="Picture 7"/>
          <p:cNvPicPr>
            <a:picLocks noChangeAspect="1"/>
          </p:cNvPicPr>
          <p:nvPr/>
        </p:nvPicPr>
        <p:blipFill>
          <a:blip r:embed="rId7" cstate="print"/>
          <a:stretch>
            <a:fillRect/>
          </a:stretch>
        </p:blipFill>
        <p:spPr>
          <a:xfrm>
            <a:off x="5867398" y="4529672"/>
            <a:ext cx="2476190" cy="685714"/>
          </a:xfrm>
          <a:prstGeom prst="rect">
            <a:avLst/>
          </a:prstGeom>
          <a:ln w="28575">
            <a:solidFill>
              <a:srgbClr val="002060"/>
            </a:solidFill>
          </a:ln>
        </p:spPr>
      </p:pic>
      <p:pic>
        <p:nvPicPr>
          <p:cNvPr id="9" name="Picture 8"/>
          <p:cNvPicPr>
            <a:picLocks noChangeAspect="1"/>
          </p:cNvPicPr>
          <p:nvPr/>
        </p:nvPicPr>
        <p:blipFill>
          <a:blip r:embed="rId8" cstate="print"/>
          <a:stretch>
            <a:fillRect/>
          </a:stretch>
        </p:blipFill>
        <p:spPr>
          <a:xfrm>
            <a:off x="571843" y="3023131"/>
            <a:ext cx="4704762" cy="647619"/>
          </a:xfrm>
          <a:prstGeom prst="rect">
            <a:avLst/>
          </a:prstGeom>
          <a:ln w="28575">
            <a:solidFill>
              <a:srgbClr val="002060"/>
            </a:solidFill>
          </a:ln>
        </p:spPr>
      </p:pic>
      <p:pic>
        <p:nvPicPr>
          <p:cNvPr id="10" name="Picture 9"/>
          <p:cNvPicPr>
            <a:picLocks noChangeAspect="1"/>
          </p:cNvPicPr>
          <p:nvPr/>
        </p:nvPicPr>
        <p:blipFill>
          <a:blip r:embed="rId9" cstate="print"/>
          <a:stretch>
            <a:fillRect/>
          </a:stretch>
        </p:blipFill>
        <p:spPr>
          <a:xfrm>
            <a:off x="604500" y="5305272"/>
            <a:ext cx="3397925" cy="1053712"/>
          </a:xfrm>
          <a:prstGeom prst="rect">
            <a:avLst/>
          </a:prstGeom>
        </p:spPr>
      </p:pic>
    </p:spTree>
    <p:extLst>
      <p:ext uri="{BB962C8B-B14F-4D97-AF65-F5344CB8AC3E}">
        <p14:creationId xmlns:p14="http://schemas.microsoft.com/office/powerpoint/2010/main" val="1214928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County Health Rankings</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en-US" i="1" dirty="0" smtClean="0"/>
              <a:t>County </a:t>
            </a:r>
            <a:r>
              <a:rPr lang="en-US" i="1" dirty="0"/>
              <a:t>Health </a:t>
            </a:r>
            <a:r>
              <a:rPr lang="en-US" i="1" dirty="0" smtClean="0"/>
              <a:t>Rankings</a:t>
            </a:r>
            <a:r>
              <a:rPr lang="en-US" dirty="0" smtClean="0"/>
              <a:t> measures </a:t>
            </a:r>
            <a:r>
              <a:rPr lang="en-US" dirty="0"/>
              <a:t>the health of nearly all counties in the </a:t>
            </a:r>
            <a:r>
              <a:rPr lang="en-US" dirty="0" smtClean="0"/>
              <a:t>US </a:t>
            </a:r>
            <a:r>
              <a:rPr lang="en-US" dirty="0"/>
              <a:t>and </a:t>
            </a:r>
            <a:r>
              <a:rPr lang="en-US" dirty="0" smtClean="0"/>
              <a:t>ranks </a:t>
            </a:r>
            <a:r>
              <a:rPr lang="en-US" dirty="0"/>
              <a:t>them within states. </a:t>
            </a:r>
            <a:endParaRPr lang="en-US" dirty="0" smtClean="0"/>
          </a:p>
          <a:p>
            <a:r>
              <a:rPr lang="en-US" dirty="0" smtClean="0"/>
              <a:t>Rankings</a:t>
            </a:r>
            <a:r>
              <a:rPr lang="en-US" i="1" dirty="0" smtClean="0"/>
              <a:t> </a:t>
            </a:r>
            <a:r>
              <a:rPr lang="en-US" dirty="0" smtClean="0"/>
              <a:t>are </a:t>
            </a:r>
            <a:r>
              <a:rPr lang="en-US" dirty="0"/>
              <a:t>compiled using county-level measures from a variety of national and state data sources</a:t>
            </a:r>
            <a:r>
              <a:rPr lang="en-US" dirty="0" smtClean="0"/>
              <a: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Ranking System</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fontAlgn="base">
              <a:buNone/>
            </a:pPr>
            <a:r>
              <a:rPr lang="en-US" dirty="0">
                <a:solidFill>
                  <a:schemeClr val="accent1">
                    <a:lumMod val="75000"/>
                  </a:schemeClr>
                </a:solidFill>
              </a:rPr>
              <a:t>Overall Health Outcomes</a:t>
            </a:r>
          </a:p>
          <a:p>
            <a:pPr lvl="1" fontAlgn="base"/>
            <a:r>
              <a:rPr lang="en-US" dirty="0" smtClean="0"/>
              <a:t>Length </a:t>
            </a:r>
            <a:r>
              <a:rPr lang="en-US" dirty="0"/>
              <a:t>of life</a:t>
            </a:r>
          </a:p>
          <a:p>
            <a:pPr lvl="1" fontAlgn="base"/>
            <a:r>
              <a:rPr lang="en-US" dirty="0" smtClean="0"/>
              <a:t>Quality </a:t>
            </a:r>
            <a:r>
              <a:rPr lang="en-US" dirty="0"/>
              <a:t>of life</a:t>
            </a:r>
          </a:p>
          <a:p>
            <a:pPr fontAlgn="base">
              <a:buNone/>
            </a:pPr>
            <a:r>
              <a:rPr lang="en-US" dirty="0">
                <a:solidFill>
                  <a:schemeClr val="accent1">
                    <a:lumMod val="75000"/>
                  </a:schemeClr>
                </a:solidFill>
              </a:rPr>
              <a:t>Overall Health Factors</a:t>
            </a:r>
          </a:p>
          <a:p>
            <a:pPr lvl="1" fontAlgn="base"/>
            <a:r>
              <a:rPr lang="en-US" dirty="0" smtClean="0"/>
              <a:t>Health </a:t>
            </a:r>
            <a:r>
              <a:rPr lang="en-US" dirty="0"/>
              <a:t>behaviors</a:t>
            </a:r>
          </a:p>
          <a:p>
            <a:pPr lvl="1" fontAlgn="base"/>
            <a:r>
              <a:rPr lang="en-US" dirty="0" smtClean="0"/>
              <a:t>Clinical </a:t>
            </a:r>
            <a:r>
              <a:rPr lang="en-US" dirty="0"/>
              <a:t>care</a:t>
            </a:r>
          </a:p>
          <a:p>
            <a:pPr lvl="1" fontAlgn="base"/>
            <a:r>
              <a:rPr lang="en-US" dirty="0" smtClean="0"/>
              <a:t>Social </a:t>
            </a:r>
            <a:r>
              <a:rPr lang="en-US" dirty="0"/>
              <a:t>and economic factors</a:t>
            </a:r>
          </a:p>
          <a:p>
            <a:pPr lvl="1" fontAlgn="base"/>
            <a:r>
              <a:rPr lang="en-US" dirty="0" smtClean="0"/>
              <a:t>Physical </a:t>
            </a:r>
            <a:r>
              <a:rPr lang="en-US" dirty="0"/>
              <a:t>environment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447800" y="152400"/>
            <a:ext cx="6018664" cy="6477000"/>
          </a:xfrm>
          <a:prstGeom prst="rect">
            <a:avLst/>
          </a:prstGeom>
          <a:noFill/>
          <a:ln w="9525">
            <a:noFill/>
            <a:miter lim="800000"/>
            <a:headEnd/>
            <a:tailEnd/>
          </a:ln>
        </p:spPr>
      </p:pic>
      <p:sp>
        <p:nvSpPr>
          <p:cNvPr id="3" name="TextBox 2"/>
          <p:cNvSpPr txBox="1"/>
          <p:nvPr/>
        </p:nvSpPr>
        <p:spPr>
          <a:xfrm>
            <a:off x="2743200" y="6477000"/>
            <a:ext cx="5791200" cy="215444"/>
          </a:xfrm>
          <a:prstGeom prst="rect">
            <a:avLst/>
          </a:prstGeom>
          <a:noFill/>
        </p:spPr>
        <p:txBody>
          <a:bodyPr wrap="square" rtlCol="0">
            <a:spAutoFit/>
          </a:bodyPr>
          <a:lstStyle/>
          <a:p>
            <a:pPr algn="r"/>
            <a:r>
              <a:rPr lang="en-US" sz="800" dirty="0" smtClean="0"/>
              <a:t>http://www.countyhealthrankings.org/our-approach</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1">
                    <a:lumMod val="75000"/>
                  </a:schemeClr>
                </a:solidFill>
              </a:rPr>
              <a:t>Okanogan County: Overall Health Rankings</a:t>
            </a:r>
            <a:endParaRPr lang="en-US" sz="3600" dirty="0">
              <a:solidFill>
                <a:schemeClr val="accent1">
                  <a:lumMod val="75000"/>
                </a:schemeClr>
              </a:solidFill>
            </a:endParaRPr>
          </a:p>
        </p:txBody>
      </p:sp>
      <p:pic>
        <p:nvPicPr>
          <p:cNvPr id="2050" name="Picture 2"/>
          <p:cNvPicPr>
            <a:picLocks noGrp="1" noChangeAspect="1" noChangeArrowheads="1"/>
          </p:cNvPicPr>
          <p:nvPr>
            <p:ph idx="1"/>
          </p:nvPr>
        </p:nvPicPr>
        <p:blipFill>
          <a:blip r:embed="rId3" cstate="print"/>
          <a:srcRect/>
          <a:stretch>
            <a:fillRect/>
          </a:stretch>
        </p:blipFill>
        <p:spPr bwMode="auto">
          <a:xfrm>
            <a:off x="1066800" y="1524000"/>
            <a:ext cx="6645548" cy="4572000"/>
          </a:xfrm>
          <a:prstGeom prst="rect">
            <a:avLst/>
          </a:prstGeom>
          <a:noFill/>
          <a:ln w="9525">
            <a:noFill/>
            <a:miter lim="800000"/>
            <a:headEnd/>
            <a:tailEnd/>
          </a:ln>
        </p:spPr>
      </p:pic>
      <p:sp>
        <p:nvSpPr>
          <p:cNvPr id="5" name="10-Point Star 4"/>
          <p:cNvSpPr/>
          <p:nvPr/>
        </p:nvSpPr>
        <p:spPr>
          <a:xfrm>
            <a:off x="6096000" y="4114800"/>
            <a:ext cx="2286000" cy="1905000"/>
          </a:xfrm>
          <a:prstGeom prst="star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chemeClr val="tx1"/>
                </a:solidFill>
              </a:rPr>
              <a:t>37</a:t>
            </a:r>
            <a:r>
              <a:rPr lang="en-US" sz="7200" baseline="30000" dirty="0" smtClean="0">
                <a:solidFill>
                  <a:schemeClr val="tx1"/>
                </a:solidFill>
              </a:rPr>
              <a:t>th</a:t>
            </a:r>
            <a:r>
              <a:rPr lang="en-US" sz="7200" dirty="0" smtClean="0">
                <a:solidFill>
                  <a:schemeClr val="tx1"/>
                </a:solidFill>
              </a:rPr>
              <a:t> </a:t>
            </a:r>
            <a:endParaRPr lang="en-US" sz="7200" dirty="0">
              <a:solidFill>
                <a:schemeClr val="tx1"/>
              </a:solidFill>
            </a:endParaRPr>
          </a:p>
        </p:txBody>
      </p:sp>
      <p:sp>
        <p:nvSpPr>
          <p:cNvPr id="6" name="TextBox 5"/>
          <p:cNvSpPr txBox="1"/>
          <p:nvPr/>
        </p:nvSpPr>
        <p:spPr>
          <a:xfrm>
            <a:off x="1676400" y="6477000"/>
            <a:ext cx="6400800" cy="215444"/>
          </a:xfrm>
          <a:prstGeom prst="rect">
            <a:avLst/>
          </a:prstGeom>
          <a:noFill/>
        </p:spPr>
        <p:txBody>
          <a:bodyPr wrap="square" rtlCol="0">
            <a:spAutoFit/>
          </a:bodyPr>
          <a:lstStyle/>
          <a:p>
            <a:pPr algn="r"/>
            <a:r>
              <a:rPr lang="en-US" sz="800" dirty="0" smtClean="0"/>
              <a:t>http://www.countyhealthrankings.org/app/washington/2015/overview</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3600" dirty="0" smtClean="0">
                <a:solidFill>
                  <a:schemeClr val="accent1">
                    <a:lumMod val="75000"/>
                  </a:schemeClr>
                </a:solidFill>
              </a:rPr>
              <a:t>Okanogan County: Health Factor Rankings</a:t>
            </a:r>
            <a:endParaRPr lang="en-US" sz="3600" dirty="0">
              <a:solidFill>
                <a:schemeClr val="accent1">
                  <a:lumMod val="75000"/>
                </a:schemeClr>
              </a:solidFill>
            </a:endParaRPr>
          </a:p>
        </p:txBody>
      </p:sp>
      <p:pic>
        <p:nvPicPr>
          <p:cNvPr id="3074" name="Picture 2"/>
          <p:cNvPicPr>
            <a:picLocks noGrp="1" noChangeAspect="1" noChangeArrowheads="1"/>
          </p:cNvPicPr>
          <p:nvPr>
            <p:ph idx="1"/>
          </p:nvPr>
        </p:nvPicPr>
        <p:blipFill>
          <a:blip r:embed="rId3" cstate="print"/>
          <a:srcRect/>
          <a:stretch>
            <a:fillRect/>
          </a:stretch>
        </p:blipFill>
        <p:spPr bwMode="auto">
          <a:xfrm>
            <a:off x="1143000" y="1524000"/>
            <a:ext cx="6595006" cy="4495800"/>
          </a:xfrm>
          <a:prstGeom prst="rect">
            <a:avLst/>
          </a:prstGeom>
          <a:noFill/>
          <a:ln w="9525">
            <a:noFill/>
            <a:miter lim="800000"/>
            <a:headEnd/>
            <a:tailEnd/>
          </a:ln>
        </p:spPr>
      </p:pic>
      <p:sp>
        <p:nvSpPr>
          <p:cNvPr id="6" name="10-Point Star 5"/>
          <p:cNvSpPr/>
          <p:nvPr/>
        </p:nvSpPr>
        <p:spPr>
          <a:xfrm>
            <a:off x="6096000" y="4114800"/>
            <a:ext cx="2286000" cy="1905000"/>
          </a:xfrm>
          <a:prstGeom prst="star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chemeClr val="tx1"/>
                </a:solidFill>
              </a:rPr>
              <a:t>35</a:t>
            </a:r>
            <a:r>
              <a:rPr lang="en-US" sz="7200" baseline="30000" dirty="0" smtClean="0">
                <a:solidFill>
                  <a:schemeClr val="tx1"/>
                </a:solidFill>
              </a:rPr>
              <a:t>th</a:t>
            </a:r>
            <a:r>
              <a:rPr lang="en-US" sz="7200" dirty="0" smtClean="0">
                <a:solidFill>
                  <a:schemeClr val="tx1"/>
                </a:solidFill>
              </a:rPr>
              <a:t> </a:t>
            </a:r>
            <a:endParaRPr lang="en-US" dirty="0"/>
          </a:p>
        </p:txBody>
      </p:sp>
      <p:sp>
        <p:nvSpPr>
          <p:cNvPr id="7" name="TextBox 6"/>
          <p:cNvSpPr txBox="1"/>
          <p:nvPr/>
        </p:nvSpPr>
        <p:spPr>
          <a:xfrm>
            <a:off x="1676400" y="6477000"/>
            <a:ext cx="6400800" cy="215444"/>
          </a:xfrm>
          <a:prstGeom prst="rect">
            <a:avLst/>
          </a:prstGeom>
          <a:noFill/>
        </p:spPr>
        <p:txBody>
          <a:bodyPr wrap="square" rtlCol="0">
            <a:spAutoFit/>
          </a:bodyPr>
          <a:lstStyle/>
          <a:p>
            <a:pPr algn="r"/>
            <a:r>
              <a:rPr lang="en-US" sz="800" dirty="0" smtClean="0"/>
              <a:t>http://www.countyhealthrankings.org/app/washington/2015/overview</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969" y="165350"/>
            <a:ext cx="8229600" cy="1143000"/>
          </a:xfrm>
        </p:spPr>
        <p:txBody>
          <a:bodyPr>
            <a:normAutofit/>
          </a:bodyPr>
          <a:lstStyle/>
          <a:p>
            <a:r>
              <a:rPr lang="en-US" dirty="0" smtClean="0">
                <a:solidFill>
                  <a:schemeClr val="accent1">
                    <a:lumMod val="75000"/>
                  </a:schemeClr>
                </a:solidFill>
              </a:rPr>
              <a:t>County Comparison to WA State</a:t>
            </a:r>
            <a:endParaRPr lang="en-US" dirty="0">
              <a:solidFill>
                <a:schemeClr val="accent1">
                  <a:lumMod val="75000"/>
                </a:schemeClr>
              </a:solidFill>
            </a:endParaRPr>
          </a:p>
        </p:txBody>
      </p:sp>
      <p:pic>
        <p:nvPicPr>
          <p:cNvPr id="4098" name="Picture 2"/>
          <p:cNvPicPr>
            <a:picLocks noGrp="1" noChangeAspect="1" noChangeArrowheads="1"/>
          </p:cNvPicPr>
          <p:nvPr>
            <p:ph idx="1"/>
          </p:nvPr>
        </p:nvPicPr>
        <p:blipFill>
          <a:blip r:embed="rId3" cstate="print"/>
          <a:srcRect/>
          <a:stretch>
            <a:fillRect/>
          </a:stretch>
        </p:blipFill>
        <p:spPr bwMode="auto">
          <a:xfrm>
            <a:off x="1295400" y="1293836"/>
            <a:ext cx="6512738" cy="5106964"/>
          </a:xfrm>
          <a:prstGeom prst="rect">
            <a:avLst/>
          </a:prstGeom>
          <a:noFill/>
          <a:ln w="28575">
            <a:solidFill>
              <a:srgbClr val="002060"/>
            </a:solidFill>
            <a:miter lim="800000"/>
            <a:headEnd/>
            <a:tailEnd/>
          </a:ln>
        </p:spPr>
      </p:pic>
      <p:sp>
        <p:nvSpPr>
          <p:cNvPr id="5" name="TextBox 4"/>
          <p:cNvSpPr txBox="1"/>
          <p:nvPr/>
        </p:nvSpPr>
        <p:spPr>
          <a:xfrm>
            <a:off x="533400" y="6477000"/>
            <a:ext cx="7848600" cy="215444"/>
          </a:xfrm>
          <a:prstGeom prst="rect">
            <a:avLst/>
          </a:prstGeom>
          <a:noFill/>
        </p:spPr>
        <p:txBody>
          <a:bodyPr wrap="square" rtlCol="0">
            <a:spAutoFit/>
          </a:bodyPr>
          <a:lstStyle/>
          <a:p>
            <a:pPr algn="r"/>
            <a:r>
              <a:rPr lang="en-US" sz="800" dirty="0" smtClean="0"/>
              <a:t>http://www.countyhealthrankings.org/app/washington/2015/compare/snapshot?counties=047</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539</Words>
  <Application>Microsoft Office PowerPoint</Application>
  <PresentationFormat>On-screen Show (4:3)</PresentationFormat>
  <Paragraphs>115</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Okanogan County</vt:lpstr>
      <vt:lpstr>Public Health Surveillance</vt:lpstr>
      <vt:lpstr>Data Sources</vt:lpstr>
      <vt:lpstr>County Health Rankings</vt:lpstr>
      <vt:lpstr>Ranking System</vt:lpstr>
      <vt:lpstr>PowerPoint Presentation</vt:lpstr>
      <vt:lpstr>Okanogan County: Overall Health Rankings</vt:lpstr>
      <vt:lpstr>Okanogan County: Health Factor Rankings</vt:lpstr>
      <vt:lpstr>County Comparison to WA State</vt:lpstr>
      <vt:lpstr>WA State Incidence – Adult Diabetes</vt:lpstr>
      <vt:lpstr>Value of Reliable Data</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meuretc</dc:creator>
  <cp:lastModifiedBy>Deb</cp:lastModifiedBy>
  <cp:revision>30</cp:revision>
  <dcterms:created xsi:type="dcterms:W3CDTF">2015-03-25T23:15:15Z</dcterms:created>
  <dcterms:modified xsi:type="dcterms:W3CDTF">2015-04-02T21:51:10Z</dcterms:modified>
</cp:coreProperties>
</file>