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5"/>
  </p:notesMasterIdLst>
  <p:handoutMasterIdLst>
    <p:handoutMasterId r:id="rId36"/>
  </p:handoutMasterIdLst>
  <p:sldIdLst>
    <p:sldId id="532" r:id="rId2"/>
    <p:sldId id="533" r:id="rId3"/>
    <p:sldId id="520" r:id="rId4"/>
    <p:sldId id="517" r:id="rId5"/>
    <p:sldId id="518" r:id="rId6"/>
    <p:sldId id="519" r:id="rId7"/>
    <p:sldId id="504" r:id="rId8"/>
    <p:sldId id="535" r:id="rId9"/>
    <p:sldId id="479" r:id="rId10"/>
    <p:sldId id="542" r:id="rId11"/>
    <p:sldId id="522" r:id="rId12"/>
    <p:sldId id="480" r:id="rId13"/>
    <p:sldId id="537" r:id="rId14"/>
    <p:sldId id="536" r:id="rId15"/>
    <p:sldId id="485" r:id="rId16"/>
    <p:sldId id="512" r:id="rId17"/>
    <p:sldId id="543" r:id="rId18"/>
    <p:sldId id="539" r:id="rId19"/>
    <p:sldId id="544" r:id="rId20"/>
    <p:sldId id="523" r:id="rId21"/>
    <p:sldId id="540" r:id="rId22"/>
    <p:sldId id="525" r:id="rId23"/>
    <p:sldId id="526" r:id="rId24"/>
    <p:sldId id="527" r:id="rId25"/>
    <p:sldId id="528" r:id="rId26"/>
    <p:sldId id="545" r:id="rId27"/>
    <p:sldId id="530" r:id="rId28"/>
    <p:sldId id="541" r:id="rId29"/>
    <p:sldId id="538" r:id="rId30"/>
    <p:sldId id="513" r:id="rId31"/>
    <p:sldId id="475" r:id="rId32"/>
    <p:sldId id="476" r:id="rId33"/>
    <p:sldId id="477" r:id="rId34"/>
  </p:sldIdLst>
  <p:sldSz cx="9144000" cy="6858000" type="screen4x3"/>
  <p:notesSz cx="6858000" cy="9144000"/>
  <p:embeddedFontLst>
    <p:embeddedFont>
      <p:font typeface="Lato" panose="020B0604020202020204" charset="0"/>
      <p:regular r:id="rId37"/>
      <p:bold r:id="rId38"/>
      <p:italic r:id="rId39"/>
      <p:boldItalic r:id="rId40"/>
    </p:embeddedFont>
    <p:embeddedFont>
      <p:font typeface="Tw Cen MT" panose="020B0602020104020603"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Wingdings 2" panose="05020102010507070707" pitchFamily="18" charset="2"/>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B81C97A1-2A7E-44AC-82C3-AC58EF23D281}">
          <p14:sldIdLst>
            <p14:sldId id="532"/>
            <p14:sldId id="533"/>
            <p14:sldId id="520"/>
            <p14:sldId id="517"/>
            <p14:sldId id="518"/>
            <p14:sldId id="519"/>
            <p14:sldId id="504"/>
            <p14:sldId id="535"/>
            <p14:sldId id="479"/>
            <p14:sldId id="542"/>
            <p14:sldId id="522"/>
            <p14:sldId id="480"/>
            <p14:sldId id="537"/>
            <p14:sldId id="536"/>
            <p14:sldId id="485"/>
            <p14:sldId id="512"/>
            <p14:sldId id="543"/>
            <p14:sldId id="539"/>
            <p14:sldId id="544"/>
            <p14:sldId id="523"/>
            <p14:sldId id="540"/>
            <p14:sldId id="525"/>
            <p14:sldId id="526"/>
            <p14:sldId id="527"/>
            <p14:sldId id="528"/>
            <p14:sldId id="545"/>
            <p14:sldId id="530"/>
            <p14:sldId id="541"/>
          </p14:sldIdLst>
        </p14:section>
        <p14:section name="Appendix" id="{3A3D062E-24F8-4BF6-A11E-E8BD68E3E23B}">
          <p14:sldIdLst>
            <p14:sldId id="538"/>
            <p14:sldId id="513"/>
            <p14:sldId id="475"/>
            <p14:sldId id="476"/>
            <p14:sldId id="47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n, Eli" initials="K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853F"/>
    <a:srgbClr val="E97F84"/>
    <a:srgbClr val="DAA520"/>
    <a:srgbClr val="55AF55"/>
    <a:srgbClr val="FFCC00"/>
    <a:srgbClr val="2C7BB6"/>
    <a:srgbClr val="898989"/>
    <a:srgbClr val="FCED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0" autoAdjust="0"/>
    <p:restoredTop sz="90476" autoAdjust="0"/>
  </p:normalViewPr>
  <p:slideViewPr>
    <p:cSldViewPr>
      <p:cViewPr varScale="1">
        <p:scale>
          <a:sx n="116" d="100"/>
          <a:sy n="116" d="100"/>
        </p:scale>
        <p:origin x="185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49" Type="http://schemas.openxmlformats.org/officeDocument/2006/relationships/font" Target="fonts/font13.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Premature Death</c:v>
                </c:pt>
              </c:strCache>
            </c:strRef>
          </c:tx>
          <c:dPt>
            <c:idx val="0"/>
            <c:bubble3D val="0"/>
            <c:spPr>
              <a:solidFill>
                <a:schemeClr val="accent3"/>
              </a:solidFill>
            </c:spPr>
          </c:dPt>
          <c:dPt>
            <c:idx val="1"/>
            <c:bubble3D val="0"/>
            <c:spPr>
              <a:solidFill>
                <a:srgbClr val="E97F84"/>
              </a:solidFill>
            </c:spPr>
          </c:dPt>
          <c:dPt>
            <c:idx val="2"/>
            <c:bubble3D val="0"/>
            <c:spPr>
              <a:solidFill>
                <a:schemeClr val="accent5">
                  <a:lumMod val="60000"/>
                  <a:lumOff val="40000"/>
                </a:schemeClr>
              </a:solidFill>
            </c:spPr>
          </c:dPt>
          <c:dPt>
            <c:idx val="3"/>
            <c:bubble3D val="0"/>
            <c:spPr>
              <a:solidFill>
                <a:schemeClr val="accent2">
                  <a:lumMod val="60000"/>
                  <a:lumOff val="40000"/>
                </a:schemeClr>
              </a:solidFill>
            </c:spPr>
          </c:dPt>
          <c:dPt>
            <c:idx val="4"/>
            <c:bubble3D val="0"/>
            <c:spPr>
              <a:solidFill>
                <a:schemeClr val="accent2"/>
              </a:solidFill>
            </c:spPr>
          </c:dPt>
          <c:dLbls>
            <c:dLbl>
              <c:idx val="0"/>
              <c:layout>
                <c:manualLayout>
                  <c:x val="-7.9053506469586032E-2"/>
                  <c:y val="0.14784233513779527"/>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0.2137185154487268"/>
                  <c:y val="-3.90625E-3"/>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2"/>
              <c:layout>
                <c:manualLayout>
                  <c:x val="-8.6677027213703545E-2"/>
                  <c:y val="-0.1625519808070866"/>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3"/>
              <c:layout>
                <c:manualLayout>
                  <c:x val="0.19302689137542017"/>
                  <c:y val="-0.17340089812992127"/>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4"/>
              <c:layout>
                <c:manualLayout>
                  <c:x val="0.11340562692821292"/>
                  <c:y val="0.1742707308070866"/>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400" b="1">
                    <a:latin typeface="Lato" panose="020F0502020204030203" pitchFamily="34" charset="0"/>
                  </a:defRPr>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Health care</c:v>
                </c:pt>
                <c:pt idx="1">
                  <c:v>Genetics</c:v>
                </c:pt>
                <c:pt idx="2">
                  <c:v>Environment</c:v>
                </c:pt>
                <c:pt idx="3">
                  <c:v>Behavior</c:v>
                </c:pt>
                <c:pt idx="4">
                  <c:v>Social factors</c:v>
                </c:pt>
              </c:strCache>
            </c:strRef>
          </c:cat>
          <c:val>
            <c:numRef>
              <c:f>Sheet1!$B$2:$B$6</c:f>
              <c:numCache>
                <c:formatCode>General</c:formatCode>
                <c:ptCount val="5"/>
                <c:pt idx="0">
                  <c:v>10</c:v>
                </c:pt>
                <c:pt idx="1">
                  <c:v>30</c:v>
                </c:pt>
                <c:pt idx="2">
                  <c:v>5</c:v>
                </c:pt>
                <c:pt idx="3">
                  <c:v>40</c:v>
                </c:pt>
                <c:pt idx="4">
                  <c:v>15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NHE</c:v>
                </c:pt>
              </c:strCache>
            </c:strRef>
          </c:tx>
          <c:spPr>
            <a:solidFill>
              <a:schemeClr val="accent2"/>
            </a:solidFill>
          </c:spPr>
          <c:dPt>
            <c:idx val="0"/>
            <c:bubble3D val="0"/>
            <c:spPr>
              <a:solidFill>
                <a:schemeClr val="accent3"/>
              </a:solidFill>
            </c:spPr>
          </c:dPt>
          <c:dPt>
            <c:idx val="1"/>
            <c:bubble3D val="0"/>
            <c:spPr>
              <a:solidFill>
                <a:schemeClr val="accent2">
                  <a:lumMod val="60000"/>
                  <a:lumOff val="40000"/>
                </a:schemeClr>
              </a:solidFill>
            </c:spPr>
          </c:dPt>
          <c:dPt>
            <c:idx val="2"/>
            <c:bubble3D val="0"/>
          </c:dPt>
          <c:dPt>
            <c:idx val="3"/>
            <c:bubble3D val="0"/>
          </c:dPt>
          <c:dPt>
            <c:idx val="4"/>
            <c:bubble3D val="0"/>
          </c:dPt>
          <c:dLbls>
            <c:dLbl>
              <c:idx val="0"/>
              <c:layout>
                <c:manualLayout>
                  <c:x val="-5.0552102039876597E-2"/>
                  <c:y val="-0.30750184547244086"/>
                </c:manualLayout>
              </c:layout>
              <c:dLblPos val="bestFit"/>
              <c:showLegendKey val="0"/>
              <c:showVal val="0"/>
              <c:showCatName val="0"/>
              <c:showSerName val="0"/>
              <c:showPercent val="1"/>
              <c:showBubbleSize val="0"/>
              <c:extLst>
                <c:ext xmlns:c15="http://schemas.microsoft.com/office/drawing/2012/chart" uri="{CE6537A1-D6FC-4f65-9D91-7224C49458BB}"/>
              </c:extLst>
            </c:dLbl>
            <c:dLbl>
              <c:idx val="1"/>
              <c:layout>
                <c:manualLayout>
                  <c:x val="2.725468526960451E-2"/>
                  <c:y val="9.6564037893700799E-2"/>
                </c:manualLayout>
              </c:layout>
              <c:dLblPos val="bestFi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1400" b="1">
                    <a:latin typeface="Lato" panose="020F0502020204030203" pitchFamily="34" charset="0"/>
                  </a:defRPr>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Health care</c:v>
                </c:pt>
                <c:pt idx="1">
                  <c:v>Population</c:v>
                </c:pt>
              </c:strCache>
            </c:strRef>
          </c:cat>
          <c:val>
            <c:numRef>
              <c:f>Sheet1!$B$2:$B$3</c:f>
              <c:numCache>
                <c:formatCode>General</c:formatCode>
                <c:ptCount val="2"/>
                <c:pt idx="0">
                  <c:v>95</c:v>
                </c:pt>
                <c:pt idx="1">
                  <c:v>5</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879EA-D9EC-4DB3-96E3-F81D4FD0A11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A9F6670-F119-4AD5-B22D-8DC90179AA21}">
      <dgm:prSet phldrT="[Text]" custT="1"/>
      <dgm:spPr>
        <a:solidFill>
          <a:schemeClr val="accent1"/>
        </a:solidFill>
      </dgm:spPr>
      <dgm:t>
        <a:bodyPr/>
        <a:lstStyle/>
        <a:p>
          <a:r>
            <a:rPr lang="en-US" sz="1600" dirty="0" smtClean="0">
              <a:solidFill>
                <a:schemeClr val="tx1"/>
              </a:solidFill>
              <a:latin typeface="Lato" panose="020F0502020204030203" pitchFamily="34" charset="0"/>
            </a:rPr>
            <a:t>Problems</a:t>
          </a:r>
          <a:endParaRPr lang="en-US" sz="1600" dirty="0">
            <a:solidFill>
              <a:schemeClr val="tx1"/>
            </a:solidFill>
            <a:latin typeface="Lato" panose="020F0502020204030203" pitchFamily="34" charset="0"/>
          </a:endParaRPr>
        </a:p>
      </dgm:t>
    </dgm:pt>
    <dgm:pt modelId="{1B32A2EA-42FF-40F9-8DB1-6C599715352F}" type="parTrans" cxnId="{5FC26345-080B-41FC-84E2-C8DD65CA296B}">
      <dgm:prSet/>
      <dgm:spPr/>
      <dgm:t>
        <a:bodyPr/>
        <a:lstStyle/>
        <a:p>
          <a:endParaRPr lang="en-US" sz="2000">
            <a:latin typeface="Lato" panose="020F0502020204030203" pitchFamily="34" charset="0"/>
          </a:endParaRPr>
        </a:p>
      </dgm:t>
    </dgm:pt>
    <dgm:pt modelId="{7AE254B7-A5A3-4A93-B41C-894461946FA3}" type="sibTrans" cxnId="{5FC26345-080B-41FC-84E2-C8DD65CA296B}">
      <dgm:prSet/>
      <dgm:spPr/>
      <dgm:t>
        <a:bodyPr/>
        <a:lstStyle/>
        <a:p>
          <a:endParaRPr lang="en-US" sz="2000">
            <a:latin typeface="Lato" panose="020F0502020204030203" pitchFamily="34" charset="0"/>
          </a:endParaRPr>
        </a:p>
      </dgm:t>
    </dgm:pt>
    <dgm:pt modelId="{8B219D75-5DD3-4B01-BA50-D68A00A4D102}">
      <dgm:prSet phldrT="[Text]" custT="1"/>
      <dgm:spPr>
        <a:solidFill>
          <a:schemeClr val="accent4">
            <a:alpha val="80000"/>
          </a:schemeClr>
        </a:solidFill>
      </dgm:spPr>
      <dgm:t>
        <a:bodyPr/>
        <a:lstStyle/>
        <a:p>
          <a:r>
            <a:rPr lang="en-US" sz="900" dirty="0" smtClean="0">
              <a:latin typeface="Lato" panose="020F0502020204030203" pitchFamily="34" charset="0"/>
            </a:rPr>
            <a:t>Access barriers</a:t>
          </a:r>
          <a:endParaRPr lang="en-US" sz="900" dirty="0">
            <a:latin typeface="Lato" panose="020F0502020204030203" pitchFamily="34" charset="0"/>
          </a:endParaRPr>
        </a:p>
      </dgm:t>
    </dgm:pt>
    <dgm:pt modelId="{E662F700-7A9E-4D95-8E9F-2DFE4052CB11}" type="parTrans" cxnId="{AA1A33E8-F79D-4452-B102-9308F84682C6}">
      <dgm:prSet/>
      <dgm:spPr/>
      <dgm:t>
        <a:bodyPr/>
        <a:lstStyle/>
        <a:p>
          <a:endParaRPr lang="en-US" sz="2000">
            <a:latin typeface="Lato" panose="020F0502020204030203" pitchFamily="34" charset="0"/>
          </a:endParaRPr>
        </a:p>
      </dgm:t>
    </dgm:pt>
    <dgm:pt modelId="{E57EB9D7-D0EB-4CB0-9882-0EDEB7DE6865}" type="sibTrans" cxnId="{AA1A33E8-F79D-4452-B102-9308F84682C6}">
      <dgm:prSet/>
      <dgm:spPr/>
      <dgm:t>
        <a:bodyPr/>
        <a:lstStyle/>
        <a:p>
          <a:endParaRPr lang="en-US" sz="2000">
            <a:latin typeface="Lato" panose="020F0502020204030203" pitchFamily="34" charset="0"/>
          </a:endParaRPr>
        </a:p>
      </dgm:t>
    </dgm:pt>
    <dgm:pt modelId="{88B35CD7-CA41-435D-894E-6FC7431D68FA}">
      <dgm:prSet phldrT="[Text]" custT="1"/>
      <dgm:spPr>
        <a:solidFill>
          <a:schemeClr val="accent4">
            <a:alpha val="80000"/>
          </a:schemeClr>
        </a:solidFill>
      </dgm:spPr>
      <dgm:t>
        <a:bodyPr/>
        <a:lstStyle/>
        <a:p>
          <a:r>
            <a:rPr lang="en-US" sz="900" dirty="0" smtClean="0">
              <a:latin typeface="Lato" panose="020F0502020204030203" pitchFamily="34" charset="0"/>
            </a:rPr>
            <a:t>System capacity</a:t>
          </a:r>
          <a:endParaRPr lang="en-US" sz="900" dirty="0">
            <a:latin typeface="Lato" panose="020F0502020204030203" pitchFamily="34" charset="0"/>
          </a:endParaRPr>
        </a:p>
      </dgm:t>
    </dgm:pt>
    <dgm:pt modelId="{7DE3B650-6870-47BD-92B9-7E685601A474}" type="parTrans" cxnId="{5E9C4AD4-BC23-4D93-BA7F-022544E85985}">
      <dgm:prSet/>
      <dgm:spPr/>
      <dgm:t>
        <a:bodyPr/>
        <a:lstStyle/>
        <a:p>
          <a:endParaRPr lang="en-US" sz="2000">
            <a:latin typeface="Lato" panose="020F0502020204030203" pitchFamily="34" charset="0"/>
          </a:endParaRPr>
        </a:p>
      </dgm:t>
    </dgm:pt>
    <dgm:pt modelId="{E87284F5-D63D-405A-B87D-6A0911AD4F32}" type="sibTrans" cxnId="{5E9C4AD4-BC23-4D93-BA7F-022544E85985}">
      <dgm:prSet/>
      <dgm:spPr/>
      <dgm:t>
        <a:bodyPr/>
        <a:lstStyle/>
        <a:p>
          <a:endParaRPr lang="en-US" sz="2000">
            <a:latin typeface="Lato" panose="020F0502020204030203" pitchFamily="34" charset="0"/>
          </a:endParaRPr>
        </a:p>
      </dgm:t>
    </dgm:pt>
    <dgm:pt modelId="{4F36397A-8985-4C35-9367-12B1FC7F6721}">
      <dgm:prSet phldrT="[Text]" custT="1"/>
      <dgm:spPr>
        <a:solidFill>
          <a:schemeClr val="accent4">
            <a:alpha val="80000"/>
          </a:schemeClr>
        </a:solidFill>
      </dgm:spPr>
      <dgm:t>
        <a:bodyPr/>
        <a:lstStyle/>
        <a:p>
          <a:r>
            <a:rPr lang="en-US" sz="900" dirty="0" smtClean="0">
              <a:latin typeface="Lato" panose="020F0502020204030203" pitchFamily="34" charset="0"/>
            </a:rPr>
            <a:t>High costs</a:t>
          </a:r>
          <a:endParaRPr lang="en-US" sz="900" dirty="0">
            <a:latin typeface="Lato" panose="020F0502020204030203" pitchFamily="34" charset="0"/>
          </a:endParaRPr>
        </a:p>
      </dgm:t>
    </dgm:pt>
    <dgm:pt modelId="{07D5E295-1A8C-48E1-9183-50D444170DE3}" type="parTrans" cxnId="{D1238C86-C4EF-4508-8835-42B0B0B93DEC}">
      <dgm:prSet/>
      <dgm:spPr/>
      <dgm:t>
        <a:bodyPr/>
        <a:lstStyle/>
        <a:p>
          <a:endParaRPr lang="en-US" sz="2000">
            <a:latin typeface="Lato" panose="020F0502020204030203" pitchFamily="34" charset="0"/>
          </a:endParaRPr>
        </a:p>
      </dgm:t>
    </dgm:pt>
    <dgm:pt modelId="{5A820412-1E3C-4AC0-9B5A-2A373D6329DF}" type="sibTrans" cxnId="{D1238C86-C4EF-4508-8835-42B0B0B93DEC}">
      <dgm:prSet/>
      <dgm:spPr/>
      <dgm:t>
        <a:bodyPr/>
        <a:lstStyle/>
        <a:p>
          <a:endParaRPr lang="en-US" sz="2000">
            <a:latin typeface="Lato" panose="020F0502020204030203" pitchFamily="34" charset="0"/>
          </a:endParaRPr>
        </a:p>
      </dgm:t>
    </dgm:pt>
    <dgm:pt modelId="{30CF463C-2AAB-4A50-AF65-C83F6C67A101}">
      <dgm:prSet phldrT="[Text]" custT="1"/>
      <dgm:spPr>
        <a:solidFill>
          <a:schemeClr val="accent4">
            <a:alpha val="80000"/>
          </a:schemeClr>
        </a:solidFill>
      </dgm:spPr>
      <dgm:t>
        <a:bodyPr/>
        <a:lstStyle/>
        <a:p>
          <a:r>
            <a:rPr lang="en-US" sz="900" dirty="0" smtClean="0">
              <a:latin typeface="Lato" panose="020F0502020204030203" pitchFamily="34" charset="0"/>
            </a:rPr>
            <a:t>Social drivers</a:t>
          </a:r>
          <a:endParaRPr lang="en-US" sz="900" dirty="0">
            <a:latin typeface="Lato" panose="020F0502020204030203" pitchFamily="34" charset="0"/>
          </a:endParaRPr>
        </a:p>
      </dgm:t>
    </dgm:pt>
    <dgm:pt modelId="{E686CDC7-386B-4A21-B28F-DC714C056936}" type="parTrans" cxnId="{2BD1189B-B592-4D16-A2DE-BFEB3C141578}">
      <dgm:prSet/>
      <dgm:spPr/>
      <dgm:t>
        <a:bodyPr/>
        <a:lstStyle/>
        <a:p>
          <a:endParaRPr lang="en-US" sz="2000">
            <a:latin typeface="Lato" panose="020F0502020204030203" pitchFamily="34" charset="0"/>
          </a:endParaRPr>
        </a:p>
      </dgm:t>
    </dgm:pt>
    <dgm:pt modelId="{98B3C09F-BEBB-46EE-82F6-840A7246D246}" type="sibTrans" cxnId="{2BD1189B-B592-4D16-A2DE-BFEB3C141578}">
      <dgm:prSet/>
      <dgm:spPr/>
      <dgm:t>
        <a:bodyPr/>
        <a:lstStyle/>
        <a:p>
          <a:endParaRPr lang="en-US" sz="2000">
            <a:latin typeface="Lato" panose="020F0502020204030203" pitchFamily="34" charset="0"/>
          </a:endParaRPr>
        </a:p>
      </dgm:t>
    </dgm:pt>
    <dgm:pt modelId="{6E6C1E1A-AC6F-4548-A237-C1BACAAAE11C}">
      <dgm:prSet custT="1"/>
      <dgm:spPr>
        <a:solidFill>
          <a:schemeClr val="accent4">
            <a:alpha val="80000"/>
          </a:schemeClr>
        </a:solidFill>
      </dgm:spPr>
      <dgm:t>
        <a:bodyPr/>
        <a:lstStyle/>
        <a:p>
          <a:r>
            <a:rPr lang="en-US" sz="900" dirty="0" smtClean="0">
              <a:latin typeface="Lato" panose="020F0502020204030203" pitchFamily="34" charset="0"/>
            </a:rPr>
            <a:t>Poor health</a:t>
          </a:r>
          <a:endParaRPr lang="en-US" sz="900" dirty="0">
            <a:latin typeface="Lato" panose="020F0502020204030203" pitchFamily="34" charset="0"/>
          </a:endParaRPr>
        </a:p>
      </dgm:t>
    </dgm:pt>
    <dgm:pt modelId="{F556ECF3-E36D-4FE5-9BD6-1400AE2AC6E8}" type="parTrans" cxnId="{2ACEAF59-81B2-4127-8402-809868633A7F}">
      <dgm:prSet/>
      <dgm:spPr/>
      <dgm:t>
        <a:bodyPr/>
        <a:lstStyle/>
        <a:p>
          <a:endParaRPr lang="en-US" sz="2000"/>
        </a:p>
      </dgm:t>
    </dgm:pt>
    <dgm:pt modelId="{171DF72D-E422-42E9-85C7-553EC631A2B2}" type="sibTrans" cxnId="{2ACEAF59-81B2-4127-8402-809868633A7F}">
      <dgm:prSet/>
      <dgm:spPr/>
      <dgm:t>
        <a:bodyPr/>
        <a:lstStyle/>
        <a:p>
          <a:endParaRPr lang="en-US" sz="2000"/>
        </a:p>
      </dgm:t>
    </dgm:pt>
    <dgm:pt modelId="{C8355132-7B5D-4B2D-9BE9-A856A5CB9FE8}">
      <dgm:prSet custT="1"/>
      <dgm:spPr>
        <a:solidFill>
          <a:schemeClr val="accent4">
            <a:alpha val="80000"/>
          </a:schemeClr>
        </a:solidFill>
      </dgm:spPr>
      <dgm:t>
        <a:bodyPr/>
        <a:lstStyle/>
        <a:p>
          <a:r>
            <a:rPr lang="en-US" sz="900" dirty="0" smtClean="0">
              <a:latin typeface="Lato" panose="020F0502020204030203" pitchFamily="34" charset="0"/>
            </a:rPr>
            <a:t>Siloed services</a:t>
          </a:r>
          <a:endParaRPr lang="en-US" sz="900" dirty="0">
            <a:latin typeface="Lato" panose="020F0502020204030203" pitchFamily="34" charset="0"/>
          </a:endParaRPr>
        </a:p>
      </dgm:t>
    </dgm:pt>
    <dgm:pt modelId="{CEAED324-454C-43ED-AFE5-F747D6B304E7}" type="parTrans" cxnId="{9B9B54F4-7760-4E55-B8FA-37BAD9D11B9D}">
      <dgm:prSet/>
      <dgm:spPr/>
      <dgm:t>
        <a:bodyPr/>
        <a:lstStyle/>
        <a:p>
          <a:endParaRPr lang="en-US" sz="2000"/>
        </a:p>
      </dgm:t>
    </dgm:pt>
    <dgm:pt modelId="{131833EA-E41B-4A34-B751-FDADBE1236CF}" type="sibTrans" cxnId="{9B9B54F4-7760-4E55-B8FA-37BAD9D11B9D}">
      <dgm:prSet/>
      <dgm:spPr/>
      <dgm:t>
        <a:bodyPr/>
        <a:lstStyle/>
        <a:p>
          <a:endParaRPr lang="en-US" sz="2000"/>
        </a:p>
      </dgm:t>
    </dgm:pt>
    <dgm:pt modelId="{D9D01B51-25F6-4B09-99D3-6C4BB8B3298D}" type="pres">
      <dgm:prSet presAssocID="{D9E879EA-D9EC-4DB3-96E3-F81D4FD0A11B}" presName="composite" presStyleCnt="0">
        <dgm:presLayoutVars>
          <dgm:chMax val="1"/>
          <dgm:dir/>
          <dgm:resizeHandles val="exact"/>
        </dgm:presLayoutVars>
      </dgm:prSet>
      <dgm:spPr/>
      <dgm:t>
        <a:bodyPr/>
        <a:lstStyle/>
        <a:p>
          <a:endParaRPr lang="en-US"/>
        </a:p>
      </dgm:t>
    </dgm:pt>
    <dgm:pt modelId="{65CDA714-31EF-4A83-956E-6F7B6A4BCC1E}" type="pres">
      <dgm:prSet presAssocID="{D9E879EA-D9EC-4DB3-96E3-F81D4FD0A11B}" presName="radial" presStyleCnt="0">
        <dgm:presLayoutVars>
          <dgm:animLvl val="ctr"/>
        </dgm:presLayoutVars>
      </dgm:prSet>
      <dgm:spPr/>
    </dgm:pt>
    <dgm:pt modelId="{60D9F5BF-E4CE-4D7B-AC03-2DA58E3FC78F}" type="pres">
      <dgm:prSet presAssocID="{9A9F6670-F119-4AD5-B22D-8DC90179AA21}" presName="centerShape" presStyleLbl="vennNode1" presStyleIdx="0" presStyleCnt="7"/>
      <dgm:spPr/>
      <dgm:t>
        <a:bodyPr/>
        <a:lstStyle/>
        <a:p>
          <a:endParaRPr lang="en-US"/>
        </a:p>
      </dgm:t>
    </dgm:pt>
    <dgm:pt modelId="{A8832F64-8AF4-476B-A6B7-F79F8DF997F7}" type="pres">
      <dgm:prSet presAssocID="{8B219D75-5DD3-4B01-BA50-D68A00A4D102}" presName="node" presStyleLbl="vennNode1" presStyleIdx="1" presStyleCnt="7">
        <dgm:presLayoutVars>
          <dgm:bulletEnabled val="1"/>
        </dgm:presLayoutVars>
      </dgm:prSet>
      <dgm:spPr/>
      <dgm:t>
        <a:bodyPr/>
        <a:lstStyle/>
        <a:p>
          <a:endParaRPr lang="en-US"/>
        </a:p>
      </dgm:t>
    </dgm:pt>
    <dgm:pt modelId="{C64CBB69-5ADD-46E7-94A5-0716D8C9CD3C}" type="pres">
      <dgm:prSet presAssocID="{88B35CD7-CA41-435D-894E-6FC7431D68FA}" presName="node" presStyleLbl="vennNode1" presStyleIdx="2" presStyleCnt="7">
        <dgm:presLayoutVars>
          <dgm:bulletEnabled val="1"/>
        </dgm:presLayoutVars>
      </dgm:prSet>
      <dgm:spPr/>
      <dgm:t>
        <a:bodyPr/>
        <a:lstStyle/>
        <a:p>
          <a:endParaRPr lang="en-US"/>
        </a:p>
      </dgm:t>
    </dgm:pt>
    <dgm:pt modelId="{A62DBEFE-E371-45BD-9844-476EB024103D}" type="pres">
      <dgm:prSet presAssocID="{6E6C1E1A-AC6F-4548-A237-C1BACAAAE11C}" presName="node" presStyleLbl="vennNode1" presStyleIdx="3" presStyleCnt="7">
        <dgm:presLayoutVars>
          <dgm:bulletEnabled val="1"/>
        </dgm:presLayoutVars>
      </dgm:prSet>
      <dgm:spPr/>
      <dgm:t>
        <a:bodyPr/>
        <a:lstStyle/>
        <a:p>
          <a:endParaRPr lang="en-US"/>
        </a:p>
      </dgm:t>
    </dgm:pt>
    <dgm:pt modelId="{2319B667-C99B-4C66-B2E5-24EC0C1DF6A1}" type="pres">
      <dgm:prSet presAssocID="{C8355132-7B5D-4B2D-9BE9-A856A5CB9FE8}" presName="node" presStyleLbl="vennNode1" presStyleIdx="4" presStyleCnt="7">
        <dgm:presLayoutVars>
          <dgm:bulletEnabled val="1"/>
        </dgm:presLayoutVars>
      </dgm:prSet>
      <dgm:spPr/>
      <dgm:t>
        <a:bodyPr/>
        <a:lstStyle/>
        <a:p>
          <a:endParaRPr lang="en-US"/>
        </a:p>
      </dgm:t>
    </dgm:pt>
    <dgm:pt modelId="{56DA4452-FB74-4ABE-A793-57963355E7FE}" type="pres">
      <dgm:prSet presAssocID="{4F36397A-8985-4C35-9367-12B1FC7F6721}" presName="node" presStyleLbl="vennNode1" presStyleIdx="5" presStyleCnt="7">
        <dgm:presLayoutVars>
          <dgm:bulletEnabled val="1"/>
        </dgm:presLayoutVars>
      </dgm:prSet>
      <dgm:spPr/>
      <dgm:t>
        <a:bodyPr/>
        <a:lstStyle/>
        <a:p>
          <a:endParaRPr lang="en-US"/>
        </a:p>
      </dgm:t>
    </dgm:pt>
    <dgm:pt modelId="{7C2E2A76-E952-41A6-A57F-89E4BB929892}" type="pres">
      <dgm:prSet presAssocID="{30CF463C-2AAB-4A50-AF65-C83F6C67A101}" presName="node" presStyleLbl="vennNode1" presStyleIdx="6" presStyleCnt="7">
        <dgm:presLayoutVars>
          <dgm:bulletEnabled val="1"/>
        </dgm:presLayoutVars>
      </dgm:prSet>
      <dgm:spPr/>
      <dgm:t>
        <a:bodyPr/>
        <a:lstStyle/>
        <a:p>
          <a:endParaRPr lang="en-US"/>
        </a:p>
      </dgm:t>
    </dgm:pt>
  </dgm:ptLst>
  <dgm:cxnLst>
    <dgm:cxn modelId="{64532F58-A105-4680-A01F-CE82433C9A5D}" type="presOf" srcId="{88B35CD7-CA41-435D-894E-6FC7431D68FA}" destId="{C64CBB69-5ADD-46E7-94A5-0716D8C9CD3C}" srcOrd="0" destOrd="0" presId="urn:microsoft.com/office/officeart/2005/8/layout/radial3"/>
    <dgm:cxn modelId="{C121B95A-9C4D-4C06-BDC4-47231545410E}" type="presOf" srcId="{8B219D75-5DD3-4B01-BA50-D68A00A4D102}" destId="{A8832F64-8AF4-476B-A6B7-F79F8DF997F7}" srcOrd="0" destOrd="0" presId="urn:microsoft.com/office/officeart/2005/8/layout/radial3"/>
    <dgm:cxn modelId="{BED2001D-FDC2-40FB-AD0E-C794121CE9DF}" type="presOf" srcId="{9A9F6670-F119-4AD5-B22D-8DC90179AA21}" destId="{60D9F5BF-E4CE-4D7B-AC03-2DA58E3FC78F}" srcOrd="0" destOrd="0" presId="urn:microsoft.com/office/officeart/2005/8/layout/radial3"/>
    <dgm:cxn modelId="{2ACEAF59-81B2-4127-8402-809868633A7F}" srcId="{9A9F6670-F119-4AD5-B22D-8DC90179AA21}" destId="{6E6C1E1A-AC6F-4548-A237-C1BACAAAE11C}" srcOrd="2" destOrd="0" parTransId="{F556ECF3-E36D-4FE5-9BD6-1400AE2AC6E8}" sibTransId="{171DF72D-E422-42E9-85C7-553EC631A2B2}"/>
    <dgm:cxn modelId="{6A128012-8E3C-4142-889B-922A45986EEA}" type="presOf" srcId="{30CF463C-2AAB-4A50-AF65-C83F6C67A101}" destId="{7C2E2A76-E952-41A6-A57F-89E4BB929892}" srcOrd="0" destOrd="0" presId="urn:microsoft.com/office/officeart/2005/8/layout/radial3"/>
    <dgm:cxn modelId="{E07419DB-8D70-486E-ACB5-DEDADB41F2B3}" type="presOf" srcId="{C8355132-7B5D-4B2D-9BE9-A856A5CB9FE8}" destId="{2319B667-C99B-4C66-B2E5-24EC0C1DF6A1}" srcOrd="0" destOrd="0" presId="urn:microsoft.com/office/officeart/2005/8/layout/radial3"/>
    <dgm:cxn modelId="{AA1A33E8-F79D-4452-B102-9308F84682C6}" srcId="{9A9F6670-F119-4AD5-B22D-8DC90179AA21}" destId="{8B219D75-5DD3-4B01-BA50-D68A00A4D102}" srcOrd="0" destOrd="0" parTransId="{E662F700-7A9E-4D95-8E9F-2DFE4052CB11}" sibTransId="{E57EB9D7-D0EB-4CB0-9882-0EDEB7DE6865}"/>
    <dgm:cxn modelId="{9B9B54F4-7760-4E55-B8FA-37BAD9D11B9D}" srcId="{9A9F6670-F119-4AD5-B22D-8DC90179AA21}" destId="{C8355132-7B5D-4B2D-9BE9-A856A5CB9FE8}" srcOrd="3" destOrd="0" parTransId="{CEAED324-454C-43ED-AFE5-F747D6B304E7}" sibTransId="{131833EA-E41B-4A34-B751-FDADBE1236CF}"/>
    <dgm:cxn modelId="{5FC26345-080B-41FC-84E2-C8DD65CA296B}" srcId="{D9E879EA-D9EC-4DB3-96E3-F81D4FD0A11B}" destId="{9A9F6670-F119-4AD5-B22D-8DC90179AA21}" srcOrd="0" destOrd="0" parTransId="{1B32A2EA-42FF-40F9-8DB1-6C599715352F}" sibTransId="{7AE254B7-A5A3-4A93-B41C-894461946FA3}"/>
    <dgm:cxn modelId="{C01C0D59-470C-4ABE-909E-016FCD6F44C6}" type="presOf" srcId="{D9E879EA-D9EC-4DB3-96E3-F81D4FD0A11B}" destId="{D9D01B51-25F6-4B09-99D3-6C4BB8B3298D}" srcOrd="0" destOrd="0" presId="urn:microsoft.com/office/officeart/2005/8/layout/radial3"/>
    <dgm:cxn modelId="{8FD2C9EE-6E36-41EA-BDA8-B64D7EBC8F56}" type="presOf" srcId="{6E6C1E1A-AC6F-4548-A237-C1BACAAAE11C}" destId="{A62DBEFE-E371-45BD-9844-476EB024103D}" srcOrd="0" destOrd="0" presId="urn:microsoft.com/office/officeart/2005/8/layout/radial3"/>
    <dgm:cxn modelId="{D1238C86-C4EF-4508-8835-42B0B0B93DEC}" srcId="{9A9F6670-F119-4AD5-B22D-8DC90179AA21}" destId="{4F36397A-8985-4C35-9367-12B1FC7F6721}" srcOrd="4" destOrd="0" parTransId="{07D5E295-1A8C-48E1-9183-50D444170DE3}" sibTransId="{5A820412-1E3C-4AC0-9B5A-2A373D6329DF}"/>
    <dgm:cxn modelId="{2BD1189B-B592-4D16-A2DE-BFEB3C141578}" srcId="{9A9F6670-F119-4AD5-B22D-8DC90179AA21}" destId="{30CF463C-2AAB-4A50-AF65-C83F6C67A101}" srcOrd="5" destOrd="0" parTransId="{E686CDC7-386B-4A21-B28F-DC714C056936}" sibTransId="{98B3C09F-BEBB-46EE-82F6-840A7246D246}"/>
    <dgm:cxn modelId="{5E9C4AD4-BC23-4D93-BA7F-022544E85985}" srcId="{9A9F6670-F119-4AD5-B22D-8DC90179AA21}" destId="{88B35CD7-CA41-435D-894E-6FC7431D68FA}" srcOrd="1" destOrd="0" parTransId="{7DE3B650-6870-47BD-92B9-7E685601A474}" sibTransId="{E87284F5-D63D-405A-B87D-6A0911AD4F32}"/>
    <dgm:cxn modelId="{5E1347D1-600F-4C6B-A637-4D189A6BBFAC}" type="presOf" srcId="{4F36397A-8985-4C35-9367-12B1FC7F6721}" destId="{56DA4452-FB74-4ABE-A793-57963355E7FE}" srcOrd="0" destOrd="0" presId="urn:microsoft.com/office/officeart/2005/8/layout/radial3"/>
    <dgm:cxn modelId="{47284412-6E49-4834-90A3-5C0B36F81D55}" type="presParOf" srcId="{D9D01B51-25F6-4B09-99D3-6C4BB8B3298D}" destId="{65CDA714-31EF-4A83-956E-6F7B6A4BCC1E}" srcOrd="0" destOrd="0" presId="urn:microsoft.com/office/officeart/2005/8/layout/radial3"/>
    <dgm:cxn modelId="{10BF6EBC-641A-43D4-9EA3-09D07310C552}" type="presParOf" srcId="{65CDA714-31EF-4A83-956E-6F7B6A4BCC1E}" destId="{60D9F5BF-E4CE-4D7B-AC03-2DA58E3FC78F}" srcOrd="0" destOrd="0" presId="urn:microsoft.com/office/officeart/2005/8/layout/radial3"/>
    <dgm:cxn modelId="{77427EFB-8480-4B91-A832-D2243427976C}" type="presParOf" srcId="{65CDA714-31EF-4A83-956E-6F7B6A4BCC1E}" destId="{A8832F64-8AF4-476B-A6B7-F79F8DF997F7}" srcOrd="1" destOrd="0" presId="urn:microsoft.com/office/officeart/2005/8/layout/radial3"/>
    <dgm:cxn modelId="{C752B6E5-873C-4C5B-A567-E03097C1025C}" type="presParOf" srcId="{65CDA714-31EF-4A83-956E-6F7B6A4BCC1E}" destId="{C64CBB69-5ADD-46E7-94A5-0716D8C9CD3C}" srcOrd="2" destOrd="0" presId="urn:microsoft.com/office/officeart/2005/8/layout/radial3"/>
    <dgm:cxn modelId="{3B07CFEC-338B-4C1C-993F-193C2C02EB52}" type="presParOf" srcId="{65CDA714-31EF-4A83-956E-6F7B6A4BCC1E}" destId="{A62DBEFE-E371-45BD-9844-476EB024103D}" srcOrd="3" destOrd="0" presId="urn:microsoft.com/office/officeart/2005/8/layout/radial3"/>
    <dgm:cxn modelId="{C01E77AD-1DCD-473D-8A02-053FE4E06841}" type="presParOf" srcId="{65CDA714-31EF-4A83-956E-6F7B6A4BCC1E}" destId="{2319B667-C99B-4C66-B2E5-24EC0C1DF6A1}" srcOrd="4" destOrd="0" presId="urn:microsoft.com/office/officeart/2005/8/layout/radial3"/>
    <dgm:cxn modelId="{53AD87B3-4F65-475F-A8B0-BB52F9A46CF6}" type="presParOf" srcId="{65CDA714-31EF-4A83-956E-6F7B6A4BCC1E}" destId="{56DA4452-FB74-4ABE-A793-57963355E7FE}" srcOrd="5" destOrd="0" presId="urn:microsoft.com/office/officeart/2005/8/layout/radial3"/>
    <dgm:cxn modelId="{FCE7DCFA-8A68-4AE8-A373-77520D2B18D5}" type="presParOf" srcId="{65CDA714-31EF-4A83-956E-6F7B6A4BCC1E}" destId="{7C2E2A76-E952-41A6-A57F-89E4BB929892}"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E879EA-D9EC-4DB3-96E3-F81D4FD0A11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A9F6670-F119-4AD5-B22D-8DC90179AA21}">
      <dgm:prSet phldrT="[Text]" custT="1"/>
      <dgm:spPr>
        <a:solidFill>
          <a:schemeClr val="accent2"/>
        </a:solidFill>
      </dgm:spPr>
      <dgm:t>
        <a:bodyPr/>
        <a:lstStyle/>
        <a:p>
          <a:r>
            <a:rPr lang="en-US" sz="1600" dirty="0" smtClean="0">
              <a:solidFill>
                <a:schemeClr val="bg1"/>
              </a:solidFill>
              <a:latin typeface="Lato" panose="020F0502020204030203" pitchFamily="34" charset="0"/>
            </a:rPr>
            <a:t>Outcomes</a:t>
          </a:r>
          <a:endParaRPr lang="en-US" sz="1600" dirty="0">
            <a:solidFill>
              <a:schemeClr val="bg1"/>
            </a:solidFill>
            <a:latin typeface="Lato" panose="020F0502020204030203" pitchFamily="34" charset="0"/>
          </a:endParaRPr>
        </a:p>
      </dgm:t>
    </dgm:pt>
    <dgm:pt modelId="{1B32A2EA-42FF-40F9-8DB1-6C599715352F}" type="parTrans" cxnId="{5FC26345-080B-41FC-84E2-C8DD65CA296B}">
      <dgm:prSet/>
      <dgm:spPr/>
      <dgm:t>
        <a:bodyPr/>
        <a:lstStyle/>
        <a:p>
          <a:endParaRPr lang="en-US" sz="2000">
            <a:latin typeface="Lato" panose="020F0502020204030203" pitchFamily="34" charset="0"/>
          </a:endParaRPr>
        </a:p>
      </dgm:t>
    </dgm:pt>
    <dgm:pt modelId="{7AE254B7-A5A3-4A93-B41C-894461946FA3}" type="sibTrans" cxnId="{5FC26345-080B-41FC-84E2-C8DD65CA296B}">
      <dgm:prSet/>
      <dgm:spPr/>
      <dgm:t>
        <a:bodyPr/>
        <a:lstStyle/>
        <a:p>
          <a:endParaRPr lang="en-US" sz="2000">
            <a:latin typeface="Lato" panose="020F0502020204030203" pitchFamily="34" charset="0"/>
          </a:endParaRPr>
        </a:p>
      </dgm:t>
    </dgm:pt>
    <dgm:pt modelId="{8B219D75-5DD3-4B01-BA50-D68A00A4D102}">
      <dgm:prSet phldrT="[Text]" custT="1"/>
      <dgm:spPr>
        <a:solidFill>
          <a:schemeClr val="accent5">
            <a:alpha val="80000"/>
          </a:schemeClr>
        </a:solidFill>
      </dgm:spPr>
      <dgm:t>
        <a:bodyPr/>
        <a:lstStyle/>
        <a:p>
          <a:r>
            <a:rPr lang="en-US" sz="900" dirty="0" smtClean="0">
              <a:latin typeface="Lato" panose="020F0502020204030203" pitchFamily="34" charset="0"/>
            </a:rPr>
            <a:t>Lower cost</a:t>
          </a:r>
          <a:endParaRPr lang="en-US" sz="900" dirty="0">
            <a:latin typeface="Lato" panose="020F0502020204030203" pitchFamily="34" charset="0"/>
          </a:endParaRPr>
        </a:p>
      </dgm:t>
    </dgm:pt>
    <dgm:pt modelId="{E662F700-7A9E-4D95-8E9F-2DFE4052CB11}" type="parTrans" cxnId="{AA1A33E8-F79D-4452-B102-9308F84682C6}">
      <dgm:prSet/>
      <dgm:spPr/>
      <dgm:t>
        <a:bodyPr/>
        <a:lstStyle/>
        <a:p>
          <a:endParaRPr lang="en-US" sz="2000">
            <a:latin typeface="Lato" panose="020F0502020204030203" pitchFamily="34" charset="0"/>
          </a:endParaRPr>
        </a:p>
      </dgm:t>
    </dgm:pt>
    <dgm:pt modelId="{E57EB9D7-D0EB-4CB0-9882-0EDEB7DE6865}" type="sibTrans" cxnId="{AA1A33E8-F79D-4452-B102-9308F84682C6}">
      <dgm:prSet/>
      <dgm:spPr/>
      <dgm:t>
        <a:bodyPr/>
        <a:lstStyle/>
        <a:p>
          <a:endParaRPr lang="en-US" sz="2000">
            <a:latin typeface="Lato" panose="020F0502020204030203" pitchFamily="34" charset="0"/>
          </a:endParaRPr>
        </a:p>
      </dgm:t>
    </dgm:pt>
    <dgm:pt modelId="{88B35CD7-CA41-435D-894E-6FC7431D68FA}">
      <dgm:prSet phldrT="[Text]" custT="1"/>
      <dgm:spPr>
        <a:solidFill>
          <a:schemeClr val="accent5">
            <a:alpha val="80000"/>
          </a:schemeClr>
        </a:solidFill>
      </dgm:spPr>
      <dgm:t>
        <a:bodyPr/>
        <a:lstStyle/>
        <a:p>
          <a:r>
            <a:rPr lang="en-US" sz="900" dirty="0" smtClean="0">
              <a:latin typeface="Lato" panose="020F0502020204030203" pitchFamily="34" charset="0"/>
            </a:rPr>
            <a:t>Better quality</a:t>
          </a:r>
          <a:endParaRPr lang="en-US" sz="900" dirty="0">
            <a:latin typeface="Lato" panose="020F0502020204030203" pitchFamily="34" charset="0"/>
          </a:endParaRPr>
        </a:p>
      </dgm:t>
    </dgm:pt>
    <dgm:pt modelId="{7DE3B650-6870-47BD-92B9-7E685601A474}" type="parTrans" cxnId="{5E9C4AD4-BC23-4D93-BA7F-022544E85985}">
      <dgm:prSet/>
      <dgm:spPr/>
      <dgm:t>
        <a:bodyPr/>
        <a:lstStyle/>
        <a:p>
          <a:endParaRPr lang="en-US" sz="2000">
            <a:latin typeface="Lato" panose="020F0502020204030203" pitchFamily="34" charset="0"/>
          </a:endParaRPr>
        </a:p>
      </dgm:t>
    </dgm:pt>
    <dgm:pt modelId="{E87284F5-D63D-405A-B87D-6A0911AD4F32}" type="sibTrans" cxnId="{5E9C4AD4-BC23-4D93-BA7F-022544E85985}">
      <dgm:prSet/>
      <dgm:spPr/>
      <dgm:t>
        <a:bodyPr/>
        <a:lstStyle/>
        <a:p>
          <a:endParaRPr lang="en-US" sz="2000">
            <a:latin typeface="Lato" panose="020F0502020204030203" pitchFamily="34" charset="0"/>
          </a:endParaRPr>
        </a:p>
      </dgm:t>
    </dgm:pt>
    <dgm:pt modelId="{4F36397A-8985-4C35-9367-12B1FC7F6721}">
      <dgm:prSet phldrT="[Text]" custT="1"/>
      <dgm:spPr>
        <a:solidFill>
          <a:schemeClr val="accent5">
            <a:alpha val="80000"/>
          </a:schemeClr>
        </a:solidFill>
      </dgm:spPr>
      <dgm:t>
        <a:bodyPr/>
        <a:lstStyle/>
        <a:p>
          <a:r>
            <a:rPr lang="en-US" sz="900" dirty="0" smtClean="0">
              <a:latin typeface="Lato" panose="020F0502020204030203" pitchFamily="34" charset="0"/>
            </a:rPr>
            <a:t>Equity</a:t>
          </a:r>
          <a:endParaRPr lang="en-US" sz="900" dirty="0">
            <a:latin typeface="Lato" panose="020F0502020204030203" pitchFamily="34" charset="0"/>
          </a:endParaRPr>
        </a:p>
      </dgm:t>
    </dgm:pt>
    <dgm:pt modelId="{07D5E295-1A8C-48E1-9183-50D444170DE3}" type="parTrans" cxnId="{D1238C86-C4EF-4508-8835-42B0B0B93DEC}">
      <dgm:prSet/>
      <dgm:spPr/>
      <dgm:t>
        <a:bodyPr/>
        <a:lstStyle/>
        <a:p>
          <a:endParaRPr lang="en-US" sz="2000">
            <a:latin typeface="Lato" panose="020F0502020204030203" pitchFamily="34" charset="0"/>
          </a:endParaRPr>
        </a:p>
      </dgm:t>
    </dgm:pt>
    <dgm:pt modelId="{5A820412-1E3C-4AC0-9B5A-2A373D6329DF}" type="sibTrans" cxnId="{D1238C86-C4EF-4508-8835-42B0B0B93DEC}">
      <dgm:prSet/>
      <dgm:spPr/>
      <dgm:t>
        <a:bodyPr/>
        <a:lstStyle/>
        <a:p>
          <a:endParaRPr lang="en-US" sz="2000">
            <a:latin typeface="Lato" panose="020F0502020204030203" pitchFamily="34" charset="0"/>
          </a:endParaRPr>
        </a:p>
      </dgm:t>
    </dgm:pt>
    <dgm:pt modelId="{30CF463C-2AAB-4A50-AF65-C83F6C67A101}">
      <dgm:prSet phldrT="[Text]" custT="1"/>
      <dgm:spPr>
        <a:solidFill>
          <a:schemeClr val="accent5">
            <a:alpha val="80000"/>
          </a:schemeClr>
        </a:solidFill>
      </dgm:spPr>
      <dgm:t>
        <a:bodyPr/>
        <a:lstStyle/>
        <a:p>
          <a:r>
            <a:rPr lang="en-US" sz="900" dirty="0" smtClean="0">
              <a:latin typeface="Lato" panose="020F0502020204030203" pitchFamily="34" charset="0"/>
            </a:rPr>
            <a:t>Better health</a:t>
          </a:r>
          <a:endParaRPr lang="en-US" sz="900" dirty="0">
            <a:latin typeface="Lato" panose="020F0502020204030203" pitchFamily="34" charset="0"/>
          </a:endParaRPr>
        </a:p>
      </dgm:t>
    </dgm:pt>
    <dgm:pt modelId="{E686CDC7-386B-4A21-B28F-DC714C056936}" type="parTrans" cxnId="{2BD1189B-B592-4D16-A2DE-BFEB3C141578}">
      <dgm:prSet/>
      <dgm:spPr/>
      <dgm:t>
        <a:bodyPr/>
        <a:lstStyle/>
        <a:p>
          <a:endParaRPr lang="en-US" sz="2000">
            <a:latin typeface="Lato" panose="020F0502020204030203" pitchFamily="34" charset="0"/>
          </a:endParaRPr>
        </a:p>
      </dgm:t>
    </dgm:pt>
    <dgm:pt modelId="{98B3C09F-BEBB-46EE-82F6-840A7246D246}" type="sibTrans" cxnId="{2BD1189B-B592-4D16-A2DE-BFEB3C141578}">
      <dgm:prSet/>
      <dgm:spPr/>
      <dgm:t>
        <a:bodyPr/>
        <a:lstStyle/>
        <a:p>
          <a:endParaRPr lang="en-US" sz="2000">
            <a:latin typeface="Lato" panose="020F0502020204030203" pitchFamily="34" charset="0"/>
          </a:endParaRPr>
        </a:p>
      </dgm:t>
    </dgm:pt>
    <dgm:pt modelId="{D9D01B51-25F6-4B09-99D3-6C4BB8B3298D}" type="pres">
      <dgm:prSet presAssocID="{D9E879EA-D9EC-4DB3-96E3-F81D4FD0A11B}" presName="composite" presStyleCnt="0">
        <dgm:presLayoutVars>
          <dgm:chMax val="1"/>
          <dgm:dir/>
          <dgm:resizeHandles val="exact"/>
        </dgm:presLayoutVars>
      </dgm:prSet>
      <dgm:spPr/>
      <dgm:t>
        <a:bodyPr/>
        <a:lstStyle/>
        <a:p>
          <a:endParaRPr lang="en-US"/>
        </a:p>
      </dgm:t>
    </dgm:pt>
    <dgm:pt modelId="{65CDA714-31EF-4A83-956E-6F7B6A4BCC1E}" type="pres">
      <dgm:prSet presAssocID="{D9E879EA-D9EC-4DB3-96E3-F81D4FD0A11B}" presName="radial" presStyleCnt="0">
        <dgm:presLayoutVars>
          <dgm:animLvl val="ctr"/>
        </dgm:presLayoutVars>
      </dgm:prSet>
      <dgm:spPr/>
    </dgm:pt>
    <dgm:pt modelId="{60D9F5BF-E4CE-4D7B-AC03-2DA58E3FC78F}" type="pres">
      <dgm:prSet presAssocID="{9A9F6670-F119-4AD5-B22D-8DC90179AA21}" presName="centerShape" presStyleLbl="vennNode1" presStyleIdx="0" presStyleCnt="5"/>
      <dgm:spPr/>
      <dgm:t>
        <a:bodyPr/>
        <a:lstStyle/>
        <a:p>
          <a:endParaRPr lang="en-US"/>
        </a:p>
      </dgm:t>
    </dgm:pt>
    <dgm:pt modelId="{A8832F64-8AF4-476B-A6B7-F79F8DF997F7}" type="pres">
      <dgm:prSet presAssocID="{8B219D75-5DD3-4B01-BA50-D68A00A4D102}" presName="node" presStyleLbl="vennNode1" presStyleIdx="1" presStyleCnt="5">
        <dgm:presLayoutVars>
          <dgm:bulletEnabled val="1"/>
        </dgm:presLayoutVars>
      </dgm:prSet>
      <dgm:spPr/>
      <dgm:t>
        <a:bodyPr/>
        <a:lstStyle/>
        <a:p>
          <a:endParaRPr lang="en-US"/>
        </a:p>
      </dgm:t>
    </dgm:pt>
    <dgm:pt modelId="{C64CBB69-5ADD-46E7-94A5-0716D8C9CD3C}" type="pres">
      <dgm:prSet presAssocID="{88B35CD7-CA41-435D-894E-6FC7431D68FA}" presName="node" presStyleLbl="vennNode1" presStyleIdx="2" presStyleCnt="5">
        <dgm:presLayoutVars>
          <dgm:bulletEnabled val="1"/>
        </dgm:presLayoutVars>
      </dgm:prSet>
      <dgm:spPr/>
      <dgm:t>
        <a:bodyPr/>
        <a:lstStyle/>
        <a:p>
          <a:endParaRPr lang="en-US"/>
        </a:p>
      </dgm:t>
    </dgm:pt>
    <dgm:pt modelId="{56DA4452-FB74-4ABE-A793-57963355E7FE}" type="pres">
      <dgm:prSet presAssocID="{4F36397A-8985-4C35-9367-12B1FC7F6721}" presName="node" presStyleLbl="vennNode1" presStyleIdx="3" presStyleCnt="5">
        <dgm:presLayoutVars>
          <dgm:bulletEnabled val="1"/>
        </dgm:presLayoutVars>
      </dgm:prSet>
      <dgm:spPr/>
      <dgm:t>
        <a:bodyPr/>
        <a:lstStyle/>
        <a:p>
          <a:endParaRPr lang="en-US"/>
        </a:p>
      </dgm:t>
    </dgm:pt>
    <dgm:pt modelId="{7C2E2A76-E952-41A6-A57F-89E4BB929892}" type="pres">
      <dgm:prSet presAssocID="{30CF463C-2AAB-4A50-AF65-C83F6C67A101}" presName="node" presStyleLbl="vennNode1" presStyleIdx="4" presStyleCnt="5">
        <dgm:presLayoutVars>
          <dgm:bulletEnabled val="1"/>
        </dgm:presLayoutVars>
      </dgm:prSet>
      <dgm:spPr/>
      <dgm:t>
        <a:bodyPr/>
        <a:lstStyle/>
        <a:p>
          <a:endParaRPr lang="en-US"/>
        </a:p>
      </dgm:t>
    </dgm:pt>
  </dgm:ptLst>
  <dgm:cxnLst>
    <dgm:cxn modelId="{8CF3C9DE-BC96-47A5-A7FB-4C40BE3A3375}" type="presOf" srcId="{88B35CD7-CA41-435D-894E-6FC7431D68FA}" destId="{C64CBB69-5ADD-46E7-94A5-0716D8C9CD3C}" srcOrd="0" destOrd="0" presId="urn:microsoft.com/office/officeart/2005/8/layout/radial3"/>
    <dgm:cxn modelId="{2BD1189B-B592-4D16-A2DE-BFEB3C141578}" srcId="{9A9F6670-F119-4AD5-B22D-8DC90179AA21}" destId="{30CF463C-2AAB-4A50-AF65-C83F6C67A101}" srcOrd="3" destOrd="0" parTransId="{E686CDC7-386B-4A21-B28F-DC714C056936}" sibTransId="{98B3C09F-BEBB-46EE-82F6-840A7246D246}"/>
    <dgm:cxn modelId="{5FC26345-080B-41FC-84E2-C8DD65CA296B}" srcId="{D9E879EA-D9EC-4DB3-96E3-F81D4FD0A11B}" destId="{9A9F6670-F119-4AD5-B22D-8DC90179AA21}" srcOrd="0" destOrd="0" parTransId="{1B32A2EA-42FF-40F9-8DB1-6C599715352F}" sibTransId="{7AE254B7-A5A3-4A93-B41C-894461946FA3}"/>
    <dgm:cxn modelId="{9AC71D2B-A4D7-49BE-AC23-3E99AA4813FB}" type="presOf" srcId="{30CF463C-2AAB-4A50-AF65-C83F6C67A101}" destId="{7C2E2A76-E952-41A6-A57F-89E4BB929892}" srcOrd="0" destOrd="0" presId="urn:microsoft.com/office/officeart/2005/8/layout/radial3"/>
    <dgm:cxn modelId="{BC5FA4F1-33F6-4715-AE7A-54B19563A3C7}" type="presOf" srcId="{4F36397A-8985-4C35-9367-12B1FC7F6721}" destId="{56DA4452-FB74-4ABE-A793-57963355E7FE}" srcOrd="0" destOrd="0" presId="urn:microsoft.com/office/officeart/2005/8/layout/radial3"/>
    <dgm:cxn modelId="{8474B469-AC15-4CC0-8FE6-6DBE69EC4F42}" type="presOf" srcId="{D9E879EA-D9EC-4DB3-96E3-F81D4FD0A11B}" destId="{D9D01B51-25F6-4B09-99D3-6C4BB8B3298D}" srcOrd="0" destOrd="0" presId="urn:microsoft.com/office/officeart/2005/8/layout/radial3"/>
    <dgm:cxn modelId="{34E9937D-26A6-4CA6-ACC8-01A2430EA9B9}" type="presOf" srcId="{8B219D75-5DD3-4B01-BA50-D68A00A4D102}" destId="{A8832F64-8AF4-476B-A6B7-F79F8DF997F7}" srcOrd="0" destOrd="0" presId="urn:microsoft.com/office/officeart/2005/8/layout/radial3"/>
    <dgm:cxn modelId="{D1238C86-C4EF-4508-8835-42B0B0B93DEC}" srcId="{9A9F6670-F119-4AD5-B22D-8DC90179AA21}" destId="{4F36397A-8985-4C35-9367-12B1FC7F6721}" srcOrd="2" destOrd="0" parTransId="{07D5E295-1A8C-48E1-9183-50D444170DE3}" sibTransId="{5A820412-1E3C-4AC0-9B5A-2A373D6329DF}"/>
    <dgm:cxn modelId="{AA1A33E8-F79D-4452-B102-9308F84682C6}" srcId="{9A9F6670-F119-4AD5-B22D-8DC90179AA21}" destId="{8B219D75-5DD3-4B01-BA50-D68A00A4D102}" srcOrd="0" destOrd="0" parTransId="{E662F700-7A9E-4D95-8E9F-2DFE4052CB11}" sibTransId="{E57EB9D7-D0EB-4CB0-9882-0EDEB7DE6865}"/>
    <dgm:cxn modelId="{5E9C4AD4-BC23-4D93-BA7F-022544E85985}" srcId="{9A9F6670-F119-4AD5-B22D-8DC90179AA21}" destId="{88B35CD7-CA41-435D-894E-6FC7431D68FA}" srcOrd="1" destOrd="0" parTransId="{7DE3B650-6870-47BD-92B9-7E685601A474}" sibTransId="{E87284F5-D63D-405A-B87D-6A0911AD4F32}"/>
    <dgm:cxn modelId="{C00933BD-CCA6-4DE5-AF8E-2FA3113ED9D3}" type="presOf" srcId="{9A9F6670-F119-4AD5-B22D-8DC90179AA21}" destId="{60D9F5BF-E4CE-4D7B-AC03-2DA58E3FC78F}" srcOrd="0" destOrd="0" presId="urn:microsoft.com/office/officeart/2005/8/layout/radial3"/>
    <dgm:cxn modelId="{5974B323-07AB-4A08-AE78-602B2AC99997}" type="presParOf" srcId="{D9D01B51-25F6-4B09-99D3-6C4BB8B3298D}" destId="{65CDA714-31EF-4A83-956E-6F7B6A4BCC1E}" srcOrd="0" destOrd="0" presId="urn:microsoft.com/office/officeart/2005/8/layout/radial3"/>
    <dgm:cxn modelId="{9C184941-839F-4732-92A2-460D47F2367C}" type="presParOf" srcId="{65CDA714-31EF-4A83-956E-6F7B6A4BCC1E}" destId="{60D9F5BF-E4CE-4D7B-AC03-2DA58E3FC78F}" srcOrd="0" destOrd="0" presId="urn:microsoft.com/office/officeart/2005/8/layout/radial3"/>
    <dgm:cxn modelId="{F5DE7C5D-0682-4D86-A40F-60191DAC7992}" type="presParOf" srcId="{65CDA714-31EF-4A83-956E-6F7B6A4BCC1E}" destId="{A8832F64-8AF4-476B-A6B7-F79F8DF997F7}" srcOrd="1" destOrd="0" presId="urn:microsoft.com/office/officeart/2005/8/layout/radial3"/>
    <dgm:cxn modelId="{12533BCD-ECE1-4664-AC56-4547F0E9A4B5}" type="presParOf" srcId="{65CDA714-31EF-4A83-956E-6F7B6A4BCC1E}" destId="{C64CBB69-5ADD-46E7-94A5-0716D8C9CD3C}" srcOrd="2" destOrd="0" presId="urn:microsoft.com/office/officeart/2005/8/layout/radial3"/>
    <dgm:cxn modelId="{64252A13-DF34-44DC-A674-623A983BE18E}" type="presParOf" srcId="{65CDA714-31EF-4A83-956E-6F7B6A4BCC1E}" destId="{56DA4452-FB74-4ABE-A793-57963355E7FE}" srcOrd="3" destOrd="0" presId="urn:microsoft.com/office/officeart/2005/8/layout/radial3"/>
    <dgm:cxn modelId="{C0512374-5AEB-460C-BB82-1A2E1792BF58}" type="presParOf" srcId="{65CDA714-31EF-4A83-956E-6F7B6A4BCC1E}" destId="{7C2E2A76-E952-41A6-A57F-89E4BB929892}" srcOrd="4" destOrd="0" presId="urn:microsoft.com/office/officeart/2005/8/layout/radial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E879EA-D9EC-4DB3-96E3-F81D4FD0A11B}"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9A9F6670-F119-4AD5-B22D-8DC90179AA21}">
      <dgm:prSet phldrT="[Text]" custT="1"/>
      <dgm:spPr>
        <a:solidFill>
          <a:schemeClr val="accent3">
            <a:lumMod val="50000"/>
            <a:alpha val="75000"/>
          </a:schemeClr>
        </a:solidFill>
      </dgm:spPr>
      <dgm:t>
        <a:bodyPr/>
        <a:lstStyle/>
        <a:p>
          <a:r>
            <a:rPr lang="en-US" sz="1600" dirty="0" smtClean="0">
              <a:solidFill>
                <a:schemeClr val="tx1"/>
              </a:solidFill>
              <a:latin typeface="Lato" panose="020F0502020204030203" pitchFamily="34" charset="0"/>
            </a:rPr>
            <a:t>Cross sector collaboration</a:t>
          </a:r>
          <a:endParaRPr lang="en-US" sz="1600" dirty="0">
            <a:solidFill>
              <a:schemeClr val="tx1"/>
            </a:solidFill>
            <a:latin typeface="Lato" panose="020F0502020204030203" pitchFamily="34" charset="0"/>
          </a:endParaRPr>
        </a:p>
      </dgm:t>
    </dgm:pt>
    <dgm:pt modelId="{1B32A2EA-42FF-40F9-8DB1-6C599715352F}" type="parTrans" cxnId="{5FC26345-080B-41FC-84E2-C8DD65CA296B}">
      <dgm:prSet/>
      <dgm:spPr/>
      <dgm:t>
        <a:bodyPr/>
        <a:lstStyle/>
        <a:p>
          <a:endParaRPr lang="en-US" sz="2000">
            <a:latin typeface="Lato" panose="020F0502020204030203" pitchFamily="34" charset="0"/>
          </a:endParaRPr>
        </a:p>
      </dgm:t>
    </dgm:pt>
    <dgm:pt modelId="{7AE254B7-A5A3-4A93-B41C-894461946FA3}" type="sibTrans" cxnId="{5FC26345-080B-41FC-84E2-C8DD65CA296B}">
      <dgm:prSet/>
      <dgm:spPr/>
      <dgm:t>
        <a:bodyPr/>
        <a:lstStyle/>
        <a:p>
          <a:endParaRPr lang="en-US" sz="2000">
            <a:latin typeface="Lato" panose="020F0502020204030203" pitchFamily="34" charset="0"/>
          </a:endParaRPr>
        </a:p>
      </dgm:t>
    </dgm:pt>
    <dgm:pt modelId="{8B219D75-5DD3-4B01-BA50-D68A00A4D102}">
      <dgm:prSet phldrT="[Text]" custT="1"/>
      <dgm:spPr>
        <a:solidFill>
          <a:schemeClr val="accent3">
            <a:alpha val="80000"/>
          </a:schemeClr>
        </a:solidFill>
      </dgm:spPr>
      <dgm:t>
        <a:bodyPr/>
        <a:lstStyle/>
        <a:p>
          <a:r>
            <a:rPr lang="en-US" sz="900" dirty="0" smtClean="0">
              <a:latin typeface="Lato" panose="020F0502020204030203" pitchFamily="34" charset="0"/>
            </a:rPr>
            <a:t>Housing</a:t>
          </a:r>
          <a:endParaRPr lang="en-US" sz="900" dirty="0">
            <a:latin typeface="Lato" panose="020F0502020204030203" pitchFamily="34" charset="0"/>
          </a:endParaRPr>
        </a:p>
      </dgm:t>
    </dgm:pt>
    <dgm:pt modelId="{E662F700-7A9E-4D95-8E9F-2DFE4052CB11}" type="parTrans" cxnId="{AA1A33E8-F79D-4452-B102-9308F84682C6}">
      <dgm:prSet/>
      <dgm:spPr/>
      <dgm:t>
        <a:bodyPr/>
        <a:lstStyle/>
        <a:p>
          <a:endParaRPr lang="en-US" sz="2000">
            <a:latin typeface="Lato" panose="020F0502020204030203" pitchFamily="34" charset="0"/>
          </a:endParaRPr>
        </a:p>
      </dgm:t>
    </dgm:pt>
    <dgm:pt modelId="{E57EB9D7-D0EB-4CB0-9882-0EDEB7DE6865}" type="sibTrans" cxnId="{AA1A33E8-F79D-4452-B102-9308F84682C6}">
      <dgm:prSet/>
      <dgm:spPr/>
      <dgm:t>
        <a:bodyPr/>
        <a:lstStyle/>
        <a:p>
          <a:endParaRPr lang="en-US" sz="2000">
            <a:latin typeface="Lato" panose="020F0502020204030203" pitchFamily="34" charset="0"/>
          </a:endParaRPr>
        </a:p>
      </dgm:t>
    </dgm:pt>
    <dgm:pt modelId="{88B35CD7-CA41-435D-894E-6FC7431D68FA}">
      <dgm:prSet phldrT="[Text]" custT="1"/>
      <dgm:spPr>
        <a:solidFill>
          <a:schemeClr val="accent3">
            <a:alpha val="80000"/>
          </a:schemeClr>
        </a:solidFill>
      </dgm:spPr>
      <dgm:t>
        <a:bodyPr/>
        <a:lstStyle/>
        <a:p>
          <a:r>
            <a:rPr lang="en-US" sz="900" dirty="0" smtClean="0">
              <a:latin typeface="Lato" panose="020F0502020204030203" pitchFamily="34" charset="0"/>
            </a:rPr>
            <a:t>Business</a:t>
          </a:r>
          <a:endParaRPr lang="en-US" sz="900" dirty="0">
            <a:latin typeface="Lato" panose="020F0502020204030203" pitchFamily="34" charset="0"/>
          </a:endParaRPr>
        </a:p>
      </dgm:t>
    </dgm:pt>
    <dgm:pt modelId="{7DE3B650-6870-47BD-92B9-7E685601A474}" type="parTrans" cxnId="{5E9C4AD4-BC23-4D93-BA7F-022544E85985}">
      <dgm:prSet/>
      <dgm:spPr/>
      <dgm:t>
        <a:bodyPr/>
        <a:lstStyle/>
        <a:p>
          <a:endParaRPr lang="en-US" sz="2000">
            <a:latin typeface="Lato" panose="020F0502020204030203" pitchFamily="34" charset="0"/>
          </a:endParaRPr>
        </a:p>
      </dgm:t>
    </dgm:pt>
    <dgm:pt modelId="{E87284F5-D63D-405A-B87D-6A0911AD4F32}" type="sibTrans" cxnId="{5E9C4AD4-BC23-4D93-BA7F-022544E85985}">
      <dgm:prSet/>
      <dgm:spPr/>
      <dgm:t>
        <a:bodyPr/>
        <a:lstStyle/>
        <a:p>
          <a:endParaRPr lang="en-US" sz="2000">
            <a:latin typeface="Lato" panose="020F0502020204030203" pitchFamily="34" charset="0"/>
          </a:endParaRPr>
        </a:p>
      </dgm:t>
    </dgm:pt>
    <dgm:pt modelId="{4F36397A-8985-4C35-9367-12B1FC7F6721}">
      <dgm:prSet phldrT="[Text]" custT="1"/>
      <dgm:spPr>
        <a:solidFill>
          <a:schemeClr val="accent3">
            <a:alpha val="80000"/>
          </a:schemeClr>
        </a:solidFill>
      </dgm:spPr>
      <dgm:t>
        <a:bodyPr/>
        <a:lstStyle/>
        <a:p>
          <a:r>
            <a:rPr lang="en-US" sz="900" dirty="0" smtClean="0">
              <a:latin typeface="Lato" panose="020F0502020204030203" pitchFamily="34" charset="0"/>
            </a:rPr>
            <a:t>Public health and human services</a:t>
          </a:r>
          <a:endParaRPr lang="en-US" sz="900" dirty="0">
            <a:latin typeface="Lato" panose="020F0502020204030203" pitchFamily="34" charset="0"/>
          </a:endParaRPr>
        </a:p>
      </dgm:t>
    </dgm:pt>
    <dgm:pt modelId="{07D5E295-1A8C-48E1-9183-50D444170DE3}" type="parTrans" cxnId="{D1238C86-C4EF-4508-8835-42B0B0B93DEC}">
      <dgm:prSet/>
      <dgm:spPr/>
      <dgm:t>
        <a:bodyPr/>
        <a:lstStyle/>
        <a:p>
          <a:endParaRPr lang="en-US" sz="2000">
            <a:latin typeface="Lato" panose="020F0502020204030203" pitchFamily="34" charset="0"/>
          </a:endParaRPr>
        </a:p>
      </dgm:t>
    </dgm:pt>
    <dgm:pt modelId="{5A820412-1E3C-4AC0-9B5A-2A373D6329DF}" type="sibTrans" cxnId="{D1238C86-C4EF-4508-8835-42B0B0B93DEC}">
      <dgm:prSet/>
      <dgm:spPr/>
      <dgm:t>
        <a:bodyPr/>
        <a:lstStyle/>
        <a:p>
          <a:endParaRPr lang="en-US" sz="2000">
            <a:latin typeface="Lato" panose="020F0502020204030203" pitchFamily="34" charset="0"/>
          </a:endParaRPr>
        </a:p>
      </dgm:t>
    </dgm:pt>
    <dgm:pt modelId="{30CF463C-2AAB-4A50-AF65-C83F6C67A101}">
      <dgm:prSet phldrT="[Text]" custT="1"/>
      <dgm:spPr>
        <a:solidFill>
          <a:schemeClr val="accent3">
            <a:alpha val="80000"/>
          </a:schemeClr>
        </a:solidFill>
      </dgm:spPr>
      <dgm:t>
        <a:bodyPr/>
        <a:lstStyle/>
        <a:p>
          <a:r>
            <a:rPr lang="en-US" sz="900" dirty="0" smtClean="0">
              <a:latin typeface="Lato" panose="020F0502020204030203" pitchFamily="34" charset="0"/>
            </a:rPr>
            <a:t>Criminal justice</a:t>
          </a:r>
          <a:endParaRPr lang="en-US" sz="900" dirty="0">
            <a:latin typeface="Lato" panose="020F0502020204030203" pitchFamily="34" charset="0"/>
          </a:endParaRPr>
        </a:p>
      </dgm:t>
    </dgm:pt>
    <dgm:pt modelId="{E686CDC7-386B-4A21-B28F-DC714C056936}" type="parTrans" cxnId="{2BD1189B-B592-4D16-A2DE-BFEB3C141578}">
      <dgm:prSet/>
      <dgm:spPr/>
      <dgm:t>
        <a:bodyPr/>
        <a:lstStyle/>
        <a:p>
          <a:endParaRPr lang="en-US" sz="2000">
            <a:latin typeface="Lato" panose="020F0502020204030203" pitchFamily="34" charset="0"/>
          </a:endParaRPr>
        </a:p>
      </dgm:t>
    </dgm:pt>
    <dgm:pt modelId="{98B3C09F-BEBB-46EE-82F6-840A7246D246}" type="sibTrans" cxnId="{2BD1189B-B592-4D16-A2DE-BFEB3C141578}">
      <dgm:prSet/>
      <dgm:spPr/>
      <dgm:t>
        <a:bodyPr/>
        <a:lstStyle/>
        <a:p>
          <a:endParaRPr lang="en-US" sz="2000">
            <a:latin typeface="Lato" panose="020F0502020204030203" pitchFamily="34" charset="0"/>
          </a:endParaRPr>
        </a:p>
      </dgm:t>
    </dgm:pt>
    <dgm:pt modelId="{53FA1B74-6019-4E58-9C9D-B217436CC260}">
      <dgm:prSet custT="1"/>
      <dgm:spPr>
        <a:solidFill>
          <a:schemeClr val="accent3">
            <a:alpha val="80000"/>
          </a:schemeClr>
        </a:solidFill>
      </dgm:spPr>
      <dgm:t>
        <a:bodyPr/>
        <a:lstStyle/>
        <a:p>
          <a:r>
            <a:rPr lang="en-US" sz="900" dirty="0" smtClean="0">
              <a:latin typeface="Lato" panose="020F0502020204030203" pitchFamily="34" charset="0"/>
            </a:rPr>
            <a:t>Education</a:t>
          </a:r>
          <a:endParaRPr lang="en-US" sz="900" dirty="0">
            <a:latin typeface="Lato" panose="020F0502020204030203" pitchFamily="34" charset="0"/>
          </a:endParaRPr>
        </a:p>
      </dgm:t>
    </dgm:pt>
    <dgm:pt modelId="{36A2A1E5-B7B7-41F9-A781-2D2E9F51A68E}" type="parTrans" cxnId="{87FC79AA-5C5E-4E11-BC27-88051D885CCA}">
      <dgm:prSet/>
      <dgm:spPr/>
      <dgm:t>
        <a:bodyPr/>
        <a:lstStyle/>
        <a:p>
          <a:endParaRPr lang="en-US" sz="2000"/>
        </a:p>
      </dgm:t>
    </dgm:pt>
    <dgm:pt modelId="{0829EF92-E1E5-4A55-8661-B8FB74FB880F}" type="sibTrans" cxnId="{87FC79AA-5C5E-4E11-BC27-88051D885CCA}">
      <dgm:prSet/>
      <dgm:spPr/>
      <dgm:t>
        <a:bodyPr/>
        <a:lstStyle/>
        <a:p>
          <a:endParaRPr lang="en-US" sz="2000"/>
        </a:p>
      </dgm:t>
    </dgm:pt>
    <dgm:pt modelId="{6E6C1E1A-AC6F-4548-A237-C1BACAAAE11C}">
      <dgm:prSet custT="1"/>
      <dgm:spPr>
        <a:solidFill>
          <a:schemeClr val="accent3">
            <a:alpha val="80000"/>
          </a:schemeClr>
        </a:solidFill>
      </dgm:spPr>
      <dgm:t>
        <a:bodyPr/>
        <a:lstStyle/>
        <a:p>
          <a:r>
            <a:rPr lang="en-US" sz="900" dirty="0" smtClean="0">
              <a:latin typeface="Lato" panose="020F0502020204030203" pitchFamily="34" charset="0"/>
            </a:rPr>
            <a:t>Government</a:t>
          </a:r>
          <a:endParaRPr lang="en-US" sz="900" dirty="0">
            <a:latin typeface="Lato" panose="020F0502020204030203" pitchFamily="34" charset="0"/>
          </a:endParaRPr>
        </a:p>
      </dgm:t>
    </dgm:pt>
    <dgm:pt modelId="{F556ECF3-E36D-4FE5-9BD6-1400AE2AC6E8}" type="parTrans" cxnId="{2ACEAF59-81B2-4127-8402-809868633A7F}">
      <dgm:prSet/>
      <dgm:spPr/>
      <dgm:t>
        <a:bodyPr/>
        <a:lstStyle/>
        <a:p>
          <a:endParaRPr lang="en-US" sz="2000"/>
        </a:p>
      </dgm:t>
    </dgm:pt>
    <dgm:pt modelId="{171DF72D-E422-42E9-85C7-553EC631A2B2}" type="sibTrans" cxnId="{2ACEAF59-81B2-4127-8402-809868633A7F}">
      <dgm:prSet/>
      <dgm:spPr/>
      <dgm:t>
        <a:bodyPr/>
        <a:lstStyle/>
        <a:p>
          <a:endParaRPr lang="en-US" sz="2000"/>
        </a:p>
      </dgm:t>
    </dgm:pt>
    <dgm:pt modelId="{C8355132-7B5D-4B2D-9BE9-A856A5CB9FE8}">
      <dgm:prSet custT="1"/>
      <dgm:spPr>
        <a:solidFill>
          <a:schemeClr val="accent3">
            <a:alpha val="80000"/>
          </a:schemeClr>
        </a:solidFill>
      </dgm:spPr>
      <dgm:t>
        <a:bodyPr/>
        <a:lstStyle/>
        <a:p>
          <a:r>
            <a:rPr lang="en-US" sz="900" dirty="0" smtClean="0">
              <a:latin typeface="Lato" panose="020F0502020204030203" pitchFamily="34" charset="0"/>
            </a:rPr>
            <a:t>Health care</a:t>
          </a:r>
          <a:endParaRPr lang="en-US" sz="900" dirty="0">
            <a:latin typeface="Lato" panose="020F0502020204030203" pitchFamily="34" charset="0"/>
          </a:endParaRPr>
        </a:p>
      </dgm:t>
    </dgm:pt>
    <dgm:pt modelId="{CEAED324-454C-43ED-AFE5-F747D6B304E7}" type="parTrans" cxnId="{9B9B54F4-7760-4E55-B8FA-37BAD9D11B9D}">
      <dgm:prSet/>
      <dgm:spPr/>
      <dgm:t>
        <a:bodyPr/>
        <a:lstStyle/>
        <a:p>
          <a:endParaRPr lang="en-US" sz="2000"/>
        </a:p>
      </dgm:t>
    </dgm:pt>
    <dgm:pt modelId="{131833EA-E41B-4A34-B751-FDADBE1236CF}" type="sibTrans" cxnId="{9B9B54F4-7760-4E55-B8FA-37BAD9D11B9D}">
      <dgm:prSet/>
      <dgm:spPr/>
      <dgm:t>
        <a:bodyPr/>
        <a:lstStyle/>
        <a:p>
          <a:endParaRPr lang="en-US" sz="2000"/>
        </a:p>
      </dgm:t>
    </dgm:pt>
    <dgm:pt modelId="{49E6E29D-644B-422E-B030-ED62E3799022}">
      <dgm:prSet custT="1"/>
      <dgm:spPr>
        <a:solidFill>
          <a:schemeClr val="accent3">
            <a:alpha val="80000"/>
          </a:schemeClr>
        </a:solidFill>
      </dgm:spPr>
      <dgm:t>
        <a:bodyPr/>
        <a:lstStyle/>
        <a:p>
          <a:r>
            <a:rPr lang="en-US" sz="900" dirty="0" smtClean="0">
              <a:latin typeface="Lato" panose="020F0502020204030203" pitchFamily="34" charset="0"/>
            </a:rPr>
            <a:t>Community groups</a:t>
          </a:r>
          <a:endParaRPr lang="en-US" sz="900" dirty="0">
            <a:latin typeface="Lato" panose="020F0502020204030203" pitchFamily="34" charset="0"/>
          </a:endParaRPr>
        </a:p>
      </dgm:t>
    </dgm:pt>
    <dgm:pt modelId="{0BBDBEDA-7E71-4B8D-941B-ED40391175F6}" type="parTrans" cxnId="{B93C5ED8-483C-45B7-8940-23E943BA50FC}">
      <dgm:prSet/>
      <dgm:spPr/>
      <dgm:t>
        <a:bodyPr/>
        <a:lstStyle/>
        <a:p>
          <a:endParaRPr lang="en-US"/>
        </a:p>
      </dgm:t>
    </dgm:pt>
    <dgm:pt modelId="{080A9CB3-C081-4BCB-8ECF-4292FB97E9D4}" type="sibTrans" cxnId="{B93C5ED8-483C-45B7-8940-23E943BA50FC}">
      <dgm:prSet/>
      <dgm:spPr/>
      <dgm:t>
        <a:bodyPr/>
        <a:lstStyle/>
        <a:p>
          <a:endParaRPr lang="en-US"/>
        </a:p>
      </dgm:t>
    </dgm:pt>
    <dgm:pt modelId="{D9D01B51-25F6-4B09-99D3-6C4BB8B3298D}" type="pres">
      <dgm:prSet presAssocID="{D9E879EA-D9EC-4DB3-96E3-F81D4FD0A11B}" presName="composite" presStyleCnt="0">
        <dgm:presLayoutVars>
          <dgm:chMax val="1"/>
          <dgm:dir/>
          <dgm:resizeHandles val="exact"/>
        </dgm:presLayoutVars>
      </dgm:prSet>
      <dgm:spPr/>
      <dgm:t>
        <a:bodyPr/>
        <a:lstStyle/>
        <a:p>
          <a:endParaRPr lang="en-US"/>
        </a:p>
      </dgm:t>
    </dgm:pt>
    <dgm:pt modelId="{65CDA714-31EF-4A83-956E-6F7B6A4BCC1E}" type="pres">
      <dgm:prSet presAssocID="{D9E879EA-D9EC-4DB3-96E3-F81D4FD0A11B}" presName="radial" presStyleCnt="0">
        <dgm:presLayoutVars>
          <dgm:animLvl val="ctr"/>
        </dgm:presLayoutVars>
      </dgm:prSet>
      <dgm:spPr/>
    </dgm:pt>
    <dgm:pt modelId="{60D9F5BF-E4CE-4D7B-AC03-2DA58E3FC78F}" type="pres">
      <dgm:prSet presAssocID="{9A9F6670-F119-4AD5-B22D-8DC90179AA21}" presName="centerShape" presStyleLbl="vennNode1" presStyleIdx="0" presStyleCnt="9"/>
      <dgm:spPr/>
      <dgm:t>
        <a:bodyPr/>
        <a:lstStyle/>
        <a:p>
          <a:endParaRPr lang="en-US"/>
        </a:p>
      </dgm:t>
    </dgm:pt>
    <dgm:pt modelId="{A8832F64-8AF4-476B-A6B7-F79F8DF997F7}" type="pres">
      <dgm:prSet presAssocID="{8B219D75-5DD3-4B01-BA50-D68A00A4D102}" presName="node" presStyleLbl="vennNode1" presStyleIdx="1" presStyleCnt="9">
        <dgm:presLayoutVars>
          <dgm:bulletEnabled val="1"/>
        </dgm:presLayoutVars>
      </dgm:prSet>
      <dgm:spPr/>
      <dgm:t>
        <a:bodyPr/>
        <a:lstStyle/>
        <a:p>
          <a:endParaRPr lang="en-US"/>
        </a:p>
      </dgm:t>
    </dgm:pt>
    <dgm:pt modelId="{C64CBB69-5ADD-46E7-94A5-0716D8C9CD3C}" type="pres">
      <dgm:prSet presAssocID="{88B35CD7-CA41-435D-894E-6FC7431D68FA}" presName="node" presStyleLbl="vennNode1" presStyleIdx="2" presStyleCnt="9">
        <dgm:presLayoutVars>
          <dgm:bulletEnabled val="1"/>
        </dgm:presLayoutVars>
      </dgm:prSet>
      <dgm:spPr/>
      <dgm:t>
        <a:bodyPr/>
        <a:lstStyle/>
        <a:p>
          <a:endParaRPr lang="en-US"/>
        </a:p>
      </dgm:t>
    </dgm:pt>
    <dgm:pt modelId="{28F134FC-9D29-4AF2-8E78-690B253027F6}" type="pres">
      <dgm:prSet presAssocID="{49E6E29D-644B-422E-B030-ED62E3799022}" presName="node" presStyleLbl="vennNode1" presStyleIdx="3" presStyleCnt="9">
        <dgm:presLayoutVars>
          <dgm:bulletEnabled val="1"/>
        </dgm:presLayoutVars>
      </dgm:prSet>
      <dgm:spPr/>
      <dgm:t>
        <a:bodyPr/>
        <a:lstStyle/>
        <a:p>
          <a:endParaRPr lang="en-US"/>
        </a:p>
      </dgm:t>
    </dgm:pt>
    <dgm:pt modelId="{EB737676-E6CB-4464-A72C-794CBF1ABB0E}" type="pres">
      <dgm:prSet presAssocID="{53FA1B74-6019-4E58-9C9D-B217436CC260}" presName="node" presStyleLbl="vennNode1" presStyleIdx="4" presStyleCnt="9">
        <dgm:presLayoutVars>
          <dgm:bulletEnabled val="1"/>
        </dgm:presLayoutVars>
      </dgm:prSet>
      <dgm:spPr/>
      <dgm:t>
        <a:bodyPr/>
        <a:lstStyle/>
        <a:p>
          <a:endParaRPr lang="en-US"/>
        </a:p>
      </dgm:t>
    </dgm:pt>
    <dgm:pt modelId="{A62DBEFE-E371-45BD-9844-476EB024103D}" type="pres">
      <dgm:prSet presAssocID="{6E6C1E1A-AC6F-4548-A237-C1BACAAAE11C}" presName="node" presStyleLbl="vennNode1" presStyleIdx="5" presStyleCnt="9">
        <dgm:presLayoutVars>
          <dgm:bulletEnabled val="1"/>
        </dgm:presLayoutVars>
      </dgm:prSet>
      <dgm:spPr/>
      <dgm:t>
        <a:bodyPr/>
        <a:lstStyle/>
        <a:p>
          <a:endParaRPr lang="en-US"/>
        </a:p>
      </dgm:t>
    </dgm:pt>
    <dgm:pt modelId="{2319B667-C99B-4C66-B2E5-24EC0C1DF6A1}" type="pres">
      <dgm:prSet presAssocID="{C8355132-7B5D-4B2D-9BE9-A856A5CB9FE8}" presName="node" presStyleLbl="vennNode1" presStyleIdx="6" presStyleCnt="9">
        <dgm:presLayoutVars>
          <dgm:bulletEnabled val="1"/>
        </dgm:presLayoutVars>
      </dgm:prSet>
      <dgm:spPr/>
      <dgm:t>
        <a:bodyPr/>
        <a:lstStyle/>
        <a:p>
          <a:endParaRPr lang="en-US"/>
        </a:p>
      </dgm:t>
    </dgm:pt>
    <dgm:pt modelId="{56DA4452-FB74-4ABE-A793-57963355E7FE}" type="pres">
      <dgm:prSet presAssocID="{4F36397A-8985-4C35-9367-12B1FC7F6721}" presName="node" presStyleLbl="vennNode1" presStyleIdx="7" presStyleCnt="9">
        <dgm:presLayoutVars>
          <dgm:bulletEnabled val="1"/>
        </dgm:presLayoutVars>
      </dgm:prSet>
      <dgm:spPr/>
      <dgm:t>
        <a:bodyPr/>
        <a:lstStyle/>
        <a:p>
          <a:endParaRPr lang="en-US"/>
        </a:p>
      </dgm:t>
    </dgm:pt>
    <dgm:pt modelId="{7C2E2A76-E952-41A6-A57F-89E4BB929892}" type="pres">
      <dgm:prSet presAssocID="{30CF463C-2AAB-4A50-AF65-C83F6C67A101}" presName="node" presStyleLbl="vennNode1" presStyleIdx="8" presStyleCnt="9">
        <dgm:presLayoutVars>
          <dgm:bulletEnabled val="1"/>
        </dgm:presLayoutVars>
      </dgm:prSet>
      <dgm:spPr/>
      <dgm:t>
        <a:bodyPr/>
        <a:lstStyle/>
        <a:p>
          <a:endParaRPr lang="en-US"/>
        </a:p>
      </dgm:t>
    </dgm:pt>
  </dgm:ptLst>
  <dgm:cxnLst>
    <dgm:cxn modelId="{B8CC3679-30DB-4B78-AB4B-94A47D57E8E6}" type="presOf" srcId="{D9E879EA-D9EC-4DB3-96E3-F81D4FD0A11B}" destId="{D9D01B51-25F6-4B09-99D3-6C4BB8B3298D}" srcOrd="0" destOrd="0" presId="urn:microsoft.com/office/officeart/2005/8/layout/radial3"/>
    <dgm:cxn modelId="{B0E18FF4-9F9C-4B7F-9369-29805FF6E4BE}" type="presOf" srcId="{49E6E29D-644B-422E-B030-ED62E3799022}" destId="{28F134FC-9D29-4AF2-8E78-690B253027F6}" srcOrd="0" destOrd="0" presId="urn:microsoft.com/office/officeart/2005/8/layout/radial3"/>
    <dgm:cxn modelId="{2ACEAF59-81B2-4127-8402-809868633A7F}" srcId="{9A9F6670-F119-4AD5-B22D-8DC90179AA21}" destId="{6E6C1E1A-AC6F-4548-A237-C1BACAAAE11C}" srcOrd="4" destOrd="0" parTransId="{F556ECF3-E36D-4FE5-9BD6-1400AE2AC6E8}" sibTransId="{171DF72D-E422-42E9-85C7-553EC631A2B2}"/>
    <dgm:cxn modelId="{56EB0676-AA34-47FB-AE66-332A720A0A8B}" type="presOf" srcId="{8B219D75-5DD3-4B01-BA50-D68A00A4D102}" destId="{A8832F64-8AF4-476B-A6B7-F79F8DF997F7}" srcOrd="0" destOrd="0" presId="urn:microsoft.com/office/officeart/2005/8/layout/radial3"/>
    <dgm:cxn modelId="{9B9B54F4-7760-4E55-B8FA-37BAD9D11B9D}" srcId="{9A9F6670-F119-4AD5-B22D-8DC90179AA21}" destId="{C8355132-7B5D-4B2D-9BE9-A856A5CB9FE8}" srcOrd="5" destOrd="0" parTransId="{CEAED324-454C-43ED-AFE5-F747D6B304E7}" sibTransId="{131833EA-E41B-4A34-B751-FDADBE1236CF}"/>
    <dgm:cxn modelId="{5FC26345-080B-41FC-84E2-C8DD65CA296B}" srcId="{D9E879EA-D9EC-4DB3-96E3-F81D4FD0A11B}" destId="{9A9F6670-F119-4AD5-B22D-8DC90179AA21}" srcOrd="0" destOrd="0" parTransId="{1B32A2EA-42FF-40F9-8DB1-6C599715352F}" sibTransId="{7AE254B7-A5A3-4A93-B41C-894461946FA3}"/>
    <dgm:cxn modelId="{D0468D5C-19FA-404B-9238-EE2FA0FC4EF6}" type="presOf" srcId="{9A9F6670-F119-4AD5-B22D-8DC90179AA21}" destId="{60D9F5BF-E4CE-4D7B-AC03-2DA58E3FC78F}" srcOrd="0" destOrd="0" presId="urn:microsoft.com/office/officeart/2005/8/layout/radial3"/>
    <dgm:cxn modelId="{A7F0341A-55AA-4AC4-AEBD-DC9F24D4D338}" type="presOf" srcId="{30CF463C-2AAB-4A50-AF65-C83F6C67A101}" destId="{7C2E2A76-E952-41A6-A57F-89E4BB929892}" srcOrd="0" destOrd="0" presId="urn:microsoft.com/office/officeart/2005/8/layout/radial3"/>
    <dgm:cxn modelId="{AE379296-0892-4CB9-A1E5-8BCA27D2629F}" type="presOf" srcId="{88B35CD7-CA41-435D-894E-6FC7431D68FA}" destId="{C64CBB69-5ADD-46E7-94A5-0716D8C9CD3C}" srcOrd="0" destOrd="0" presId="urn:microsoft.com/office/officeart/2005/8/layout/radial3"/>
    <dgm:cxn modelId="{5E9C4AD4-BC23-4D93-BA7F-022544E85985}" srcId="{9A9F6670-F119-4AD5-B22D-8DC90179AA21}" destId="{88B35CD7-CA41-435D-894E-6FC7431D68FA}" srcOrd="1" destOrd="0" parTransId="{7DE3B650-6870-47BD-92B9-7E685601A474}" sibTransId="{E87284F5-D63D-405A-B87D-6A0911AD4F32}"/>
    <dgm:cxn modelId="{87FC79AA-5C5E-4E11-BC27-88051D885CCA}" srcId="{9A9F6670-F119-4AD5-B22D-8DC90179AA21}" destId="{53FA1B74-6019-4E58-9C9D-B217436CC260}" srcOrd="3" destOrd="0" parTransId="{36A2A1E5-B7B7-41F9-A781-2D2E9F51A68E}" sibTransId="{0829EF92-E1E5-4A55-8661-B8FB74FB880F}"/>
    <dgm:cxn modelId="{50BC73C1-DE7A-4B62-B8E8-05285DC71A1C}" type="presOf" srcId="{C8355132-7B5D-4B2D-9BE9-A856A5CB9FE8}" destId="{2319B667-C99B-4C66-B2E5-24EC0C1DF6A1}" srcOrd="0" destOrd="0" presId="urn:microsoft.com/office/officeart/2005/8/layout/radial3"/>
    <dgm:cxn modelId="{B93C5ED8-483C-45B7-8940-23E943BA50FC}" srcId="{9A9F6670-F119-4AD5-B22D-8DC90179AA21}" destId="{49E6E29D-644B-422E-B030-ED62E3799022}" srcOrd="2" destOrd="0" parTransId="{0BBDBEDA-7E71-4B8D-941B-ED40391175F6}" sibTransId="{080A9CB3-C081-4BCB-8ECF-4292FB97E9D4}"/>
    <dgm:cxn modelId="{AA1A33E8-F79D-4452-B102-9308F84682C6}" srcId="{9A9F6670-F119-4AD5-B22D-8DC90179AA21}" destId="{8B219D75-5DD3-4B01-BA50-D68A00A4D102}" srcOrd="0" destOrd="0" parTransId="{E662F700-7A9E-4D95-8E9F-2DFE4052CB11}" sibTransId="{E57EB9D7-D0EB-4CB0-9882-0EDEB7DE6865}"/>
    <dgm:cxn modelId="{63FAB135-312C-4F27-8A75-C6DF84B229EC}" type="presOf" srcId="{4F36397A-8985-4C35-9367-12B1FC7F6721}" destId="{56DA4452-FB74-4ABE-A793-57963355E7FE}" srcOrd="0" destOrd="0" presId="urn:microsoft.com/office/officeart/2005/8/layout/radial3"/>
    <dgm:cxn modelId="{9B1726BA-D486-4B3F-820F-C20829634560}" type="presOf" srcId="{6E6C1E1A-AC6F-4548-A237-C1BACAAAE11C}" destId="{A62DBEFE-E371-45BD-9844-476EB024103D}" srcOrd="0" destOrd="0" presId="urn:microsoft.com/office/officeart/2005/8/layout/radial3"/>
    <dgm:cxn modelId="{2BD1189B-B592-4D16-A2DE-BFEB3C141578}" srcId="{9A9F6670-F119-4AD5-B22D-8DC90179AA21}" destId="{30CF463C-2AAB-4A50-AF65-C83F6C67A101}" srcOrd="7" destOrd="0" parTransId="{E686CDC7-386B-4A21-B28F-DC714C056936}" sibTransId="{98B3C09F-BEBB-46EE-82F6-840A7246D246}"/>
    <dgm:cxn modelId="{53FF1093-3A85-42C0-8DD3-F395E3F8C1FA}" type="presOf" srcId="{53FA1B74-6019-4E58-9C9D-B217436CC260}" destId="{EB737676-E6CB-4464-A72C-794CBF1ABB0E}" srcOrd="0" destOrd="0" presId="urn:microsoft.com/office/officeart/2005/8/layout/radial3"/>
    <dgm:cxn modelId="{D1238C86-C4EF-4508-8835-42B0B0B93DEC}" srcId="{9A9F6670-F119-4AD5-B22D-8DC90179AA21}" destId="{4F36397A-8985-4C35-9367-12B1FC7F6721}" srcOrd="6" destOrd="0" parTransId="{07D5E295-1A8C-48E1-9183-50D444170DE3}" sibTransId="{5A820412-1E3C-4AC0-9B5A-2A373D6329DF}"/>
    <dgm:cxn modelId="{ED0D149E-3D4A-49B2-93EC-5B51CA55CD55}" type="presParOf" srcId="{D9D01B51-25F6-4B09-99D3-6C4BB8B3298D}" destId="{65CDA714-31EF-4A83-956E-6F7B6A4BCC1E}" srcOrd="0" destOrd="0" presId="urn:microsoft.com/office/officeart/2005/8/layout/radial3"/>
    <dgm:cxn modelId="{601EAEB3-DCC1-4053-84C5-5BDC1088D106}" type="presParOf" srcId="{65CDA714-31EF-4A83-956E-6F7B6A4BCC1E}" destId="{60D9F5BF-E4CE-4D7B-AC03-2DA58E3FC78F}" srcOrd="0" destOrd="0" presId="urn:microsoft.com/office/officeart/2005/8/layout/radial3"/>
    <dgm:cxn modelId="{F086B06C-4FD6-46AE-A349-CA22B269C6B5}" type="presParOf" srcId="{65CDA714-31EF-4A83-956E-6F7B6A4BCC1E}" destId="{A8832F64-8AF4-476B-A6B7-F79F8DF997F7}" srcOrd="1" destOrd="0" presId="urn:microsoft.com/office/officeart/2005/8/layout/radial3"/>
    <dgm:cxn modelId="{E01BA571-D370-48CA-8AEE-925E2A4D9B81}" type="presParOf" srcId="{65CDA714-31EF-4A83-956E-6F7B6A4BCC1E}" destId="{C64CBB69-5ADD-46E7-94A5-0716D8C9CD3C}" srcOrd="2" destOrd="0" presId="urn:microsoft.com/office/officeart/2005/8/layout/radial3"/>
    <dgm:cxn modelId="{29019F66-0BE5-4011-8870-32FE503FD15A}" type="presParOf" srcId="{65CDA714-31EF-4A83-956E-6F7B6A4BCC1E}" destId="{28F134FC-9D29-4AF2-8E78-690B253027F6}" srcOrd="3" destOrd="0" presId="urn:microsoft.com/office/officeart/2005/8/layout/radial3"/>
    <dgm:cxn modelId="{695995FE-459B-401E-B3E7-EF42FB060791}" type="presParOf" srcId="{65CDA714-31EF-4A83-956E-6F7B6A4BCC1E}" destId="{EB737676-E6CB-4464-A72C-794CBF1ABB0E}" srcOrd="4" destOrd="0" presId="urn:microsoft.com/office/officeart/2005/8/layout/radial3"/>
    <dgm:cxn modelId="{99DD3CC3-DA28-4347-B0DE-1D68225BABBA}" type="presParOf" srcId="{65CDA714-31EF-4A83-956E-6F7B6A4BCC1E}" destId="{A62DBEFE-E371-45BD-9844-476EB024103D}" srcOrd="5" destOrd="0" presId="urn:microsoft.com/office/officeart/2005/8/layout/radial3"/>
    <dgm:cxn modelId="{031E393B-0608-4361-82CA-80F2826EEF76}" type="presParOf" srcId="{65CDA714-31EF-4A83-956E-6F7B6A4BCC1E}" destId="{2319B667-C99B-4C66-B2E5-24EC0C1DF6A1}" srcOrd="6" destOrd="0" presId="urn:microsoft.com/office/officeart/2005/8/layout/radial3"/>
    <dgm:cxn modelId="{C2BA1EA4-BDC6-465D-B114-8E60DC622C32}" type="presParOf" srcId="{65CDA714-31EF-4A83-956E-6F7B6A4BCC1E}" destId="{56DA4452-FB74-4ABE-A793-57963355E7FE}" srcOrd="7" destOrd="0" presId="urn:microsoft.com/office/officeart/2005/8/layout/radial3"/>
    <dgm:cxn modelId="{41A7E0A4-6991-4D50-8A8E-4C7A186BE073}" type="presParOf" srcId="{65CDA714-31EF-4A83-956E-6F7B6A4BCC1E}" destId="{7C2E2A76-E952-41A6-A57F-89E4BB929892}" srcOrd="8" destOrd="0" presId="urn:microsoft.com/office/officeart/2005/8/layout/radial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634FEB-375D-45BA-84CA-C8B65F869F5A}"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B979A0CC-3DA8-4816-80FE-9109F09FB9B1}">
      <dgm:prSet phldrT="[Text]" custT="1"/>
      <dgm:spPr>
        <a:solidFill>
          <a:schemeClr val="accent3">
            <a:alpha val="75000"/>
          </a:schemeClr>
        </a:solidFill>
      </dgm:spPr>
      <dgm:t>
        <a:bodyPr/>
        <a:lstStyle/>
        <a:p>
          <a:r>
            <a:rPr lang="en-US" sz="1200" dirty="0" smtClean="0">
              <a:latin typeface="Lato" panose="020F0502020204030203" pitchFamily="34" charset="0"/>
            </a:rPr>
            <a:t>Data use policies</a:t>
          </a:r>
          <a:endParaRPr lang="en-US" sz="1200" dirty="0">
            <a:latin typeface="Lato" panose="020F0502020204030203" pitchFamily="34" charset="0"/>
          </a:endParaRPr>
        </a:p>
      </dgm:t>
    </dgm:pt>
    <dgm:pt modelId="{55807AD7-A6F7-4ACA-B08F-CE9B0939EE91}" type="parTrans" cxnId="{1AE50BEA-9C76-4955-843C-8536CD7832BF}">
      <dgm:prSet/>
      <dgm:spPr/>
      <dgm:t>
        <a:bodyPr/>
        <a:lstStyle/>
        <a:p>
          <a:endParaRPr lang="en-US" sz="1800">
            <a:latin typeface="Lato" panose="020F0502020204030203" pitchFamily="34" charset="0"/>
          </a:endParaRPr>
        </a:p>
      </dgm:t>
    </dgm:pt>
    <dgm:pt modelId="{9DA7D94D-DE6F-441C-8678-A14D54F5285F}" type="sibTrans" cxnId="{1AE50BEA-9C76-4955-843C-8536CD7832BF}">
      <dgm:prSet/>
      <dgm:spPr/>
      <dgm:t>
        <a:bodyPr/>
        <a:lstStyle/>
        <a:p>
          <a:endParaRPr lang="en-US" sz="1800">
            <a:latin typeface="Lato" panose="020F0502020204030203" pitchFamily="34" charset="0"/>
          </a:endParaRPr>
        </a:p>
      </dgm:t>
    </dgm:pt>
    <dgm:pt modelId="{D997C959-D4A7-43C1-94BF-6432AE637E81}">
      <dgm:prSet phldrT="[Text]" custT="1"/>
      <dgm:spPr>
        <a:solidFill>
          <a:schemeClr val="accent3">
            <a:alpha val="75000"/>
          </a:schemeClr>
        </a:solidFill>
      </dgm:spPr>
      <dgm:t>
        <a:bodyPr/>
        <a:lstStyle/>
        <a:p>
          <a:r>
            <a:rPr lang="en-US" sz="1200" dirty="0" smtClean="0">
              <a:latin typeface="Lato" panose="020F0502020204030203" pitchFamily="34" charset="0"/>
            </a:rPr>
            <a:t>Technology</a:t>
          </a:r>
          <a:endParaRPr lang="en-US" sz="1200" dirty="0">
            <a:latin typeface="Lato" panose="020F0502020204030203" pitchFamily="34" charset="0"/>
          </a:endParaRPr>
        </a:p>
      </dgm:t>
    </dgm:pt>
    <dgm:pt modelId="{37E5782A-4865-4F00-93C3-65B92D8BC89B}" type="parTrans" cxnId="{76039D1B-C4F2-478C-BBF6-34CE48F9CFCF}">
      <dgm:prSet/>
      <dgm:spPr/>
      <dgm:t>
        <a:bodyPr/>
        <a:lstStyle/>
        <a:p>
          <a:endParaRPr lang="en-US" sz="1800">
            <a:latin typeface="Lato" panose="020F0502020204030203" pitchFamily="34" charset="0"/>
          </a:endParaRPr>
        </a:p>
      </dgm:t>
    </dgm:pt>
    <dgm:pt modelId="{535C7070-17DE-4DE8-B905-021031CDCBB4}" type="sibTrans" cxnId="{76039D1B-C4F2-478C-BBF6-34CE48F9CFCF}">
      <dgm:prSet/>
      <dgm:spPr/>
      <dgm:t>
        <a:bodyPr/>
        <a:lstStyle/>
        <a:p>
          <a:endParaRPr lang="en-US" sz="1800">
            <a:latin typeface="Lato" panose="020F0502020204030203" pitchFamily="34" charset="0"/>
          </a:endParaRPr>
        </a:p>
      </dgm:t>
    </dgm:pt>
    <dgm:pt modelId="{321CFA35-B31B-45FE-8008-F53D9976B3A4}">
      <dgm:prSet phldrT="[Text]" custT="1"/>
      <dgm:spPr>
        <a:solidFill>
          <a:schemeClr val="accent3">
            <a:alpha val="75000"/>
          </a:schemeClr>
        </a:solidFill>
      </dgm:spPr>
      <dgm:t>
        <a:bodyPr/>
        <a:lstStyle/>
        <a:p>
          <a:r>
            <a:rPr lang="en-US" sz="1200" dirty="0" smtClean="0">
              <a:latin typeface="Lato" panose="020F0502020204030203" pitchFamily="34" charset="0"/>
            </a:rPr>
            <a:t>Service levels</a:t>
          </a:r>
          <a:endParaRPr lang="en-US" sz="1200" dirty="0">
            <a:latin typeface="Lato" panose="020F0502020204030203" pitchFamily="34" charset="0"/>
          </a:endParaRPr>
        </a:p>
      </dgm:t>
    </dgm:pt>
    <dgm:pt modelId="{0C2E93DB-99AA-4B3C-BAE5-D8D5FA1ED896}" type="parTrans" cxnId="{182F9752-8124-4143-B2EA-942DF82D5D68}">
      <dgm:prSet/>
      <dgm:spPr/>
      <dgm:t>
        <a:bodyPr/>
        <a:lstStyle/>
        <a:p>
          <a:endParaRPr lang="en-US" sz="1800">
            <a:latin typeface="Lato" panose="020F0502020204030203" pitchFamily="34" charset="0"/>
          </a:endParaRPr>
        </a:p>
      </dgm:t>
    </dgm:pt>
    <dgm:pt modelId="{B8901D6A-4BA6-4260-B8BF-8C9F52ECFF0D}" type="sibTrans" cxnId="{182F9752-8124-4143-B2EA-942DF82D5D68}">
      <dgm:prSet/>
      <dgm:spPr/>
      <dgm:t>
        <a:bodyPr/>
        <a:lstStyle/>
        <a:p>
          <a:endParaRPr lang="en-US" sz="1800">
            <a:latin typeface="Lato" panose="020F0502020204030203" pitchFamily="34" charset="0"/>
          </a:endParaRPr>
        </a:p>
      </dgm:t>
    </dgm:pt>
    <dgm:pt modelId="{FC06988D-55D0-46AD-8079-4C061AC79B9E}">
      <dgm:prSet custT="1"/>
      <dgm:spPr>
        <a:solidFill>
          <a:schemeClr val="accent3">
            <a:alpha val="75000"/>
          </a:schemeClr>
        </a:solidFill>
      </dgm:spPr>
      <dgm:t>
        <a:bodyPr/>
        <a:lstStyle/>
        <a:p>
          <a:r>
            <a:rPr lang="en-US" sz="1200" dirty="0" smtClean="0">
              <a:latin typeface="Lato" panose="020F0502020204030203" pitchFamily="34" charset="0"/>
            </a:rPr>
            <a:t>Compliance risk</a:t>
          </a:r>
          <a:endParaRPr lang="en-US" sz="1200" dirty="0">
            <a:latin typeface="Lato" panose="020F0502020204030203" pitchFamily="34" charset="0"/>
          </a:endParaRPr>
        </a:p>
      </dgm:t>
    </dgm:pt>
    <dgm:pt modelId="{707A453E-4175-40F9-BDD4-00238953FF9F}" type="parTrans" cxnId="{E4663A87-87CF-4633-9EEF-896008C04D07}">
      <dgm:prSet/>
      <dgm:spPr/>
      <dgm:t>
        <a:bodyPr/>
        <a:lstStyle/>
        <a:p>
          <a:endParaRPr lang="en-US"/>
        </a:p>
      </dgm:t>
    </dgm:pt>
    <dgm:pt modelId="{67A6784E-ACB4-45A1-BAC3-CC0CB442137A}" type="sibTrans" cxnId="{E4663A87-87CF-4633-9EEF-896008C04D07}">
      <dgm:prSet/>
      <dgm:spPr/>
      <dgm:t>
        <a:bodyPr/>
        <a:lstStyle/>
        <a:p>
          <a:endParaRPr lang="en-US"/>
        </a:p>
      </dgm:t>
    </dgm:pt>
    <dgm:pt modelId="{781B5411-634B-46FC-8FAE-AE978938754E}">
      <dgm:prSet custT="1"/>
      <dgm:spPr>
        <a:solidFill>
          <a:schemeClr val="accent3">
            <a:alpha val="75000"/>
          </a:schemeClr>
        </a:solidFill>
      </dgm:spPr>
      <dgm:t>
        <a:bodyPr/>
        <a:lstStyle/>
        <a:p>
          <a:r>
            <a:rPr lang="en-US" sz="1200" dirty="0" smtClean="0">
              <a:latin typeface="Lato" panose="020F0502020204030203" pitchFamily="34" charset="0"/>
            </a:rPr>
            <a:t>Data quality</a:t>
          </a:r>
          <a:endParaRPr lang="en-US" sz="1200" dirty="0">
            <a:latin typeface="Lato" panose="020F0502020204030203" pitchFamily="34" charset="0"/>
          </a:endParaRPr>
        </a:p>
      </dgm:t>
    </dgm:pt>
    <dgm:pt modelId="{76DDFD4A-0BC0-4829-9734-31ADC4F146CC}" type="parTrans" cxnId="{80EC1651-FA9F-4792-812E-5F411F5A9EFE}">
      <dgm:prSet/>
      <dgm:spPr/>
      <dgm:t>
        <a:bodyPr/>
        <a:lstStyle/>
        <a:p>
          <a:endParaRPr lang="en-US"/>
        </a:p>
      </dgm:t>
    </dgm:pt>
    <dgm:pt modelId="{4FBA5C99-36A2-460D-8D3A-19B8185879A1}" type="sibTrans" cxnId="{80EC1651-FA9F-4792-812E-5F411F5A9EFE}">
      <dgm:prSet/>
      <dgm:spPr/>
      <dgm:t>
        <a:bodyPr/>
        <a:lstStyle/>
        <a:p>
          <a:endParaRPr lang="en-US"/>
        </a:p>
      </dgm:t>
    </dgm:pt>
    <dgm:pt modelId="{5F1B354D-67BA-472D-A072-3A3A5F3EBA4B}">
      <dgm:prSet phldrT="[Text]" custT="1"/>
      <dgm:spPr>
        <a:solidFill>
          <a:schemeClr val="accent3">
            <a:lumMod val="50000"/>
            <a:alpha val="75000"/>
          </a:schemeClr>
        </a:solidFill>
      </dgm:spPr>
      <dgm:t>
        <a:bodyPr/>
        <a:lstStyle/>
        <a:p>
          <a:r>
            <a:rPr lang="en-US" sz="1800" b="1" dirty="0" smtClean="0">
              <a:latin typeface="Lato" panose="020F0502020204030203" pitchFamily="34" charset="0"/>
            </a:rPr>
            <a:t>IDS governance</a:t>
          </a:r>
          <a:endParaRPr lang="en-US" sz="1800" b="1" dirty="0">
            <a:latin typeface="Lato" panose="020F0502020204030203" pitchFamily="34" charset="0"/>
          </a:endParaRPr>
        </a:p>
      </dgm:t>
    </dgm:pt>
    <dgm:pt modelId="{D86ADE37-9877-4BAE-A03F-7AAD4995978A}" type="sibTrans" cxnId="{8D5384C0-1185-4985-BF4E-8A00BE86AF8C}">
      <dgm:prSet/>
      <dgm:spPr/>
      <dgm:t>
        <a:bodyPr/>
        <a:lstStyle/>
        <a:p>
          <a:endParaRPr lang="en-US" sz="1800">
            <a:latin typeface="Lato" panose="020F0502020204030203" pitchFamily="34" charset="0"/>
          </a:endParaRPr>
        </a:p>
      </dgm:t>
    </dgm:pt>
    <dgm:pt modelId="{8E87D9E4-768A-4BD2-938B-D5E0D2340CD5}" type="parTrans" cxnId="{8D5384C0-1185-4985-BF4E-8A00BE86AF8C}">
      <dgm:prSet/>
      <dgm:spPr/>
      <dgm:t>
        <a:bodyPr/>
        <a:lstStyle/>
        <a:p>
          <a:endParaRPr lang="en-US" sz="1800">
            <a:latin typeface="Lato" panose="020F0502020204030203" pitchFamily="34" charset="0"/>
          </a:endParaRPr>
        </a:p>
      </dgm:t>
    </dgm:pt>
    <dgm:pt modelId="{A9BBAC19-A781-46A6-9C12-6F4893286C19}" type="pres">
      <dgm:prSet presAssocID="{EE634FEB-375D-45BA-84CA-C8B65F869F5A}" presName="composite" presStyleCnt="0">
        <dgm:presLayoutVars>
          <dgm:chMax val="1"/>
          <dgm:dir/>
          <dgm:resizeHandles val="exact"/>
        </dgm:presLayoutVars>
      </dgm:prSet>
      <dgm:spPr/>
      <dgm:t>
        <a:bodyPr/>
        <a:lstStyle/>
        <a:p>
          <a:endParaRPr lang="en-US"/>
        </a:p>
      </dgm:t>
    </dgm:pt>
    <dgm:pt modelId="{49B90768-82FA-4D25-B66C-CBFCC34B5C10}" type="pres">
      <dgm:prSet presAssocID="{EE634FEB-375D-45BA-84CA-C8B65F869F5A}" presName="radial" presStyleCnt="0">
        <dgm:presLayoutVars>
          <dgm:animLvl val="ctr"/>
        </dgm:presLayoutVars>
      </dgm:prSet>
      <dgm:spPr/>
    </dgm:pt>
    <dgm:pt modelId="{580A7384-296C-4120-A6D8-02D1C8E8C170}" type="pres">
      <dgm:prSet presAssocID="{5F1B354D-67BA-472D-A072-3A3A5F3EBA4B}" presName="centerShape" presStyleLbl="vennNode1" presStyleIdx="0" presStyleCnt="6"/>
      <dgm:spPr/>
      <dgm:t>
        <a:bodyPr/>
        <a:lstStyle/>
        <a:p>
          <a:endParaRPr lang="en-US"/>
        </a:p>
      </dgm:t>
    </dgm:pt>
    <dgm:pt modelId="{5E565072-F94B-4B82-87DA-36E47E5F17C1}" type="pres">
      <dgm:prSet presAssocID="{B979A0CC-3DA8-4816-80FE-9109F09FB9B1}" presName="node" presStyleLbl="vennNode1" presStyleIdx="1" presStyleCnt="6">
        <dgm:presLayoutVars>
          <dgm:bulletEnabled val="1"/>
        </dgm:presLayoutVars>
      </dgm:prSet>
      <dgm:spPr/>
      <dgm:t>
        <a:bodyPr/>
        <a:lstStyle/>
        <a:p>
          <a:endParaRPr lang="en-US"/>
        </a:p>
      </dgm:t>
    </dgm:pt>
    <dgm:pt modelId="{0DF7574D-A147-431E-B75C-FEA9912C30E3}" type="pres">
      <dgm:prSet presAssocID="{FC06988D-55D0-46AD-8079-4C061AC79B9E}" presName="node" presStyleLbl="vennNode1" presStyleIdx="2" presStyleCnt="6">
        <dgm:presLayoutVars>
          <dgm:bulletEnabled val="1"/>
        </dgm:presLayoutVars>
      </dgm:prSet>
      <dgm:spPr/>
      <dgm:t>
        <a:bodyPr/>
        <a:lstStyle/>
        <a:p>
          <a:endParaRPr lang="en-US"/>
        </a:p>
      </dgm:t>
    </dgm:pt>
    <dgm:pt modelId="{BFD108BF-6E47-49DB-90BF-3A719AC35D8E}" type="pres">
      <dgm:prSet presAssocID="{781B5411-634B-46FC-8FAE-AE978938754E}" presName="node" presStyleLbl="vennNode1" presStyleIdx="3" presStyleCnt="6">
        <dgm:presLayoutVars>
          <dgm:bulletEnabled val="1"/>
        </dgm:presLayoutVars>
      </dgm:prSet>
      <dgm:spPr/>
      <dgm:t>
        <a:bodyPr/>
        <a:lstStyle/>
        <a:p>
          <a:endParaRPr lang="en-US"/>
        </a:p>
      </dgm:t>
    </dgm:pt>
    <dgm:pt modelId="{7ACD2212-88EB-4498-B7E2-947E2B8B8CD5}" type="pres">
      <dgm:prSet presAssocID="{D997C959-D4A7-43C1-94BF-6432AE637E81}" presName="node" presStyleLbl="vennNode1" presStyleIdx="4" presStyleCnt="6">
        <dgm:presLayoutVars>
          <dgm:bulletEnabled val="1"/>
        </dgm:presLayoutVars>
      </dgm:prSet>
      <dgm:spPr/>
      <dgm:t>
        <a:bodyPr/>
        <a:lstStyle/>
        <a:p>
          <a:endParaRPr lang="en-US"/>
        </a:p>
      </dgm:t>
    </dgm:pt>
    <dgm:pt modelId="{6654EB6E-679B-4FBF-9ABD-A88301B3B46D}" type="pres">
      <dgm:prSet presAssocID="{321CFA35-B31B-45FE-8008-F53D9976B3A4}" presName="node" presStyleLbl="vennNode1" presStyleIdx="5" presStyleCnt="6">
        <dgm:presLayoutVars>
          <dgm:bulletEnabled val="1"/>
        </dgm:presLayoutVars>
      </dgm:prSet>
      <dgm:spPr/>
      <dgm:t>
        <a:bodyPr/>
        <a:lstStyle/>
        <a:p>
          <a:endParaRPr lang="en-US"/>
        </a:p>
      </dgm:t>
    </dgm:pt>
  </dgm:ptLst>
  <dgm:cxnLst>
    <dgm:cxn modelId="{80EC1651-FA9F-4792-812E-5F411F5A9EFE}" srcId="{5F1B354D-67BA-472D-A072-3A3A5F3EBA4B}" destId="{781B5411-634B-46FC-8FAE-AE978938754E}" srcOrd="2" destOrd="0" parTransId="{76DDFD4A-0BC0-4829-9734-31ADC4F146CC}" sibTransId="{4FBA5C99-36A2-460D-8D3A-19B8185879A1}"/>
    <dgm:cxn modelId="{2CB5A935-A340-49D8-B320-CC8F9175AA4B}" type="presOf" srcId="{D997C959-D4A7-43C1-94BF-6432AE637E81}" destId="{7ACD2212-88EB-4498-B7E2-947E2B8B8CD5}" srcOrd="0" destOrd="0" presId="urn:microsoft.com/office/officeart/2005/8/layout/radial3"/>
    <dgm:cxn modelId="{86909D54-36C0-47DB-91D2-843696509336}" type="presOf" srcId="{781B5411-634B-46FC-8FAE-AE978938754E}" destId="{BFD108BF-6E47-49DB-90BF-3A719AC35D8E}" srcOrd="0" destOrd="0" presId="urn:microsoft.com/office/officeart/2005/8/layout/radial3"/>
    <dgm:cxn modelId="{F8E201BC-CFAD-4DCF-9A8C-A1A7E4CA83FE}" type="presOf" srcId="{321CFA35-B31B-45FE-8008-F53D9976B3A4}" destId="{6654EB6E-679B-4FBF-9ABD-A88301B3B46D}" srcOrd="0" destOrd="0" presId="urn:microsoft.com/office/officeart/2005/8/layout/radial3"/>
    <dgm:cxn modelId="{1AE50BEA-9C76-4955-843C-8536CD7832BF}" srcId="{5F1B354D-67BA-472D-A072-3A3A5F3EBA4B}" destId="{B979A0CC-3DA8-4816-80FE-9109F09FB9B1}" srcOrd="0" destOrd="0" parTransId="{55807AD7-A6F7-4ACA-B08F-CE9B0939EE91}" sibTransId="{9DA7D94D-DE6F-441C-8678-A14D54F5285F}"/>
    <dgm:cxn modelId="{D33C11A8-1C5E-4308-97F0-2F6C021DCEE9}" type="presOf" srcId="{B979A0CC-3DA8-4816-80FE-9109F09FB9B1}" destId="{5E565072-F94B-4B82-87DA-36E47E5F17C1}" srcOrd="0" destOrd="0" presId="urn:microsoft.com/office/officeart/2005/8/layout/radial3"/>
    <dgm:cxn modelId="{55FC42A9-9932-46AC-9AF6-31F8FC681249}" type="presOf" srcId="{FC06988D-55D0-46AD-8079-4C061AC79B9E}" destId="{0DF7574D-A147-431E-B75C-FEA9912C30E3}" srcOrd="0" destOrd="0" presId="urn:microsoft.com/office/officeart/2005/8/layout/radial3"/>
    <dgm:cxn modelId="{BBADE7AA-9F69-4836-9142-F4211A735FB8}" type="presOf" srcId="{5F1B354D-67BA-472D-A072-3A3A5F3EBA4B}" destId="{580A7384-296C-4120-A6D8-02D1C8E8C170}" srcOrd="0" destOrd="0" presId="urn:microsoft.com/office/officeart/2005/8/layout/radial3"/>
    <dgm:cxn modelId="{E4663A87-87CF-4633-9EEF-896008C04D07}" srcId="{5F1B354D-67BA-472D-A072-3A3A5F3EBA4B}" destId="{FC06988D-55D0-46AD-8079-4C061AC79B9E}" srcOrd="1" destOrd="0" parTransId="{707A453E-4175-40F9-BDD4-00238953FF9F}" sibTransId="{67A6784E-ACB4-45A1-BAC3-CC0CB442137A}"/>
    <dgm:cxn modelId="{76039D1B-C4F2-478C-BBF6-34CE48F9CFCF}" srcId="{5F1B354D-67BA-472D-A072-3A3A5F3EBA4B}" destId="{D997C959-D4A7-43C1-94BF-6432AE637E81}" srcOrd="3" destOrd="0" parTransId="{37E5782A-4865-4F00-93C3-65B92D8BC89B}" sibTransId="{535C7070-17DE-4DE8-B905-021031CDCBB4}"/>
    <dgm:cxn modelId="{182F9752-8124-4143-B2EA-942DF82D5D68}" srcId="{5F1B354D-67BA-472D-A072-3A3A5F3EBA4B}" destId="{321CFA35-B31B-45FE-8008-F53D9976B3A4}" srcOrd="4" destOrd="0" parTransId="{0C2E93DB-99AA-4B3C-BAE5-D8D5FA1ED896}" sibTransId="{B8901D6A-4BA6-4260-B8BF-8C9F52ECFF0D}"/>
    <dgm:cxn modelId="{8D5384C0-1185-4985-BF4E-8A00BE86AF8C}" srcId="{EE634FEB-375D-45BA-84CA-C8B65F869F5A}" destId="{5F1B354D-67BA-472D-A072-3A3A5F3EBA4B}" srcOrd="0" destOrd="0" parTransId="{8E87D9E4-768A-4BD2-938B-D5E0D2340CD5}" sibTransId="{D86ADE37-9877-4BAE-A03F-7AAD4995978A}"/>
    <dgm:cxn modelId="{D92FD928-A7B2-48CC-9048-CD354183D45A}" type="presOf" srcId="{EE634FEB-375D-45BA-84CA-C8B65F869F5A}" destId="{A9BBAC19-A781-46A6-9C12-6F4893286C19}" srcOrd="0" destOrd="0" presId="urn:microsoft.com/office/officeart/2005/8/layout/radial3"/>
    <dgm:cxn modelId="{155BB892-D031-42BF-A985-AA0FDCBD47E8}" type="presParOf" srcId="{A9BBAC19-A781-46A6-9C12-6F4893286C19}" destId="{49B90768-82FA-4D25-B66C-CBFCC34B5C10}" srcOrd="0" destOrd="0" presId="urn:microsoft.com/office/officeart/2005/8/layout/radial3"/>
    <dgm:cxn modelId="{67E90B80-40D1-46F3-9617-B85BA3652F44}" type="presParOf" srcId="{49B90768-82FA-4D25-B66C-CBFCC34B5C10}" destId="{580A7384-296C-4120-A6D8-02D1C8E8C170}" srcOrd="0" destOrd="0" presId="urn:microsoft.com/office/officeart/2005/8/layout/radial3"/>
    <dgm:cxn modelId="{911C594D-013A-4DD6-AF2B-16399379C1BA}" type="presParOf" srcId="{49B90768-82FA-4D25-B66C-CBFCC34B5C10}" destId="{5E565072-F94B-4B82-87DA-36E47E5F17C1}" srcOrd="1" destOrd="0" presId="urn:microsoft.com/office/officeart/2005/8/layout/radial3"/>
    <dgm:cxn modelId="{44241EFE-C8CC-445D-8F1F-B76A40DA90D6}" type="presParOf" srcId="{49B90768-82FA-4D25-B66C-CBFCC34B5C10}" destId="{0DF7574D-A147-431E-B75C-FEA9912C30E3}" srcOrd="2" destOrd="0" presId="urn:microsoft.com/office/officeart/2005/8/layout/radial3"/>
    <dgm:cxn modelId="{7F38C8E4-B3A2-4C11-B285-948F3D4C047C}" type="presParOf" srcId="{49B90768-82FA-4D25-B66C-CBFCC34B5C10}" destId="{BFD108BF-6E47-49DB-90BF-3A719AC35D8E}" srcOrd="3" destOrd="0" presId="urn:microsoft.com/office/officeart/2005/8/layout/radial3"/>
    <dgm:cxn modelId="{28B1A869-BAC2-4E35-BDA7-42CC469F8622}" type="presParOf" srcId="{49B90768-82FA-4D25-B66C-CBFCC34B5C10}" destId="{7ACD2212-88EB-4498-B7E2-947E2B8B8CD5}" srcOrd="4" destOrd="0" presId="urn:microsoft.com/office/officeart/2005/8/layout/radial3"/>
    <dgm:cxn modelId="{C8BBB267-F1E9-4B9E-9525-5BEA0CAB5B47}" type="presParOf" srcId="{49B90768-82FA-4D25-B66C-CBFCC34B5C10}" destId="{6654EB6E-679B-4FBF-9ABD-A88301B3B46D}" srcOrd="5"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EAEB2E-EE7A-4A56-93C6-F15923F3DB11}" type="datetimeFigureOut">
              <a:rPr lang="en-US" smtClean="0"/>
              <a:t>6/23/2015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DFA9CE-5406-4186-AB19-9F63619C5E7F}" type="slidenum">
              <a:rPr lang="en-US" smtClean="0"/>
              <a:t>‹#›</a:t>
            </a:fld>
            <a:endParaRPr lang="en-US"/>
          </a:p>
        </p:txBody>
      </p:sp>
    </p:spTree>
    <p:extLst>
      <p:ext uri="{BB962C8B-B14F-4D97-AF65-F5344CB8AC3E}">
        <p14:creationId xmlns:p14="http://schemas.microsoft.com/office/powerpoint/2010/main" val="826350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5A334-B11C-4CF4-81D4-C9A299636529}" type="datetimeFigureOut">
              <a:rPr lang="en-US" smtClean="0"/>
              <a:t>6/23/2015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0C379-5032-47E2-B283-7B8B1F89B40F}" type="slidenum">
              <a:rPr lang="en-US" smtClean="0"/>
              <a:t>‹#›</a:t>
            </a:fld>
            <a:endParaRPr lang="en-US"/>
          </a:p>
        </p:txBody>
      </p:sp>
    </p:spTree>
    <p:extLst>
      <p:ext uri="{BB962C8B-B14F-4D97-AF65-F5344CB8AC3E}">
        <p14:creationId xmlns:p14="http://schemas.microsoft.com/office/powerpoint/2010/main" val="1918061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0C379-5032-47E2-B283-7B8B1F89B40F}" type="slidenum">
              <a:rPr lang="en-US" smtClean="0"/>
              <a:t>1</a:t>
            </a:fld>
            <a:endParaRPr lang="en-US"/>
          </a:p>
        </p:txBody>
      </p:sp>
    </p:spTree>
    <p:extLst>
      <p:ext uri="{BB962C8B-B14F-4D97-AF65-F5344CB8AC3E}">
        <p14:creationId xmlns:p14="http://schemas.microsoft.com/office/powerpoint/2010/main" val="1349925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Data use: which data can be used, how it will be used, data interpretation</a:t>
            </a:r>
            <a:r>
              <a:rPr lang="en-US" baseline="0" dirty="0" smtClean="0"/>
              <a:t> guidelines, and training requirements for data use</a:t>
            </a:r>
          </a:p>
          <a:p>
            <a:pPr marL="171450" indent="-171450">
              <a:buFont typeface="Arial" panose="020B0604020202020204" pitchFamily="34" charset="0"/>
              <a:buChar char="•"/>
            </a:pPr>
            <a:r>
              <a:rPr lang="en-US" baseline="0" dirty="0" smtClean="0"/>
              <a:t>Compliance risk: identify stakeholders and processes for ensuring adherence to privacy and confidentiality requirements. Includes processes for monitoring, measuring, and controlling disclosure of sensitive client information.</a:t>
            </a:r>
          </a:p>
          <a:p>
            <a:pPr marL="171450" indent="-171450">
              <a:buFont typeface="Arial" panose="020B0604020202020204" pitchFamily="34" charset="0"/>
              <a:buChar char="•"/>
            </a:pPr>
            <a:r>
              <a:rPr lang="en-US" baseline="0" dirty="0" smtClean="0"/>
              <a:t>Data quality: identify stakeholders and processes for monitoring, measuring, and controlling the accuracy, timeliness, consistency, and reliability of data.</a:t>
            </a:r>
          </a:p>
          <a:p>
            <a:pPr marL="171450" indent="-171450">
              <a:buFont typeface="Arial" panose="020B0604020202020204" pitchFamily="34" charset="0"/>
              <a:buChar char="•"/>
            </a:pPr>
            <a:r>
              <a:rPr lang="en-US" baseline="0" dirty="0" smtClean="0"/>
              <a:t>Technology: identify stakeholders, processes, roles and expectations for coordinating the data and systems architecture planning the IDS. Sets data exchange standards.</a:t>
            </a:r>
          </a:p>
          <a:p>
            <a:pPr marL="171450" indent="-171450">
              <a:buFont typeface="Arial" panose="020B0604020202020204" pitchFamily="34" charset="0"/>
              <a:buChar char="•"/>
            </a:pPr>
            <a:r>
              <a:rPr lang="en-US" baseline="0" dirty="0" smtClean="0"/>
              <a:t>Service levels: clarify roles and responsibilities of data provider and data consumer agencies.</a:t>
            </a:r>
          </a:p>
          <a:p>
            <a:pPr marL="171450" indent="-171450">
              <a:buFont typeface="Arial" panose="020B0604020202020204" pitchFamily="34" charset="0"/>
              <a:buChar char="•"/>
            </a:pPr>
            <a:r>
              <a:rPr lang="en-US" baseline="0" dirty="0" smtClean="0"/>
              <a:t>All together, the IDS governance structures works to serve the needs of human services providers (case management) and analysts (population-level analysis)</a:t>
            </a:r>
            <a:endParaRPr lang="en-US" dirty="0"/>
          </a:p>
        </p:txBody>
      </p:sp>
      <p:sp>
        <p:nvSpPr>
          <p:cNvPr id="4" name="Slide Number Placeholder 3"/>
          <p:cNvSpPr>
            <a:spLocks noGrp="1"/>
          </p:cNvSpPr>
          <p:nvPr>
            <p:ph type="sldNum" sz="quarter" idx="10"/>
          </p:nvPr>
        </p:nvSpPr>
        <p:spPr/>
        <p:txBody>
          <a:bodyPr/>
          <a:lstStyle/>
          <a:p>
            <a:fld id="{B5F0C379-5032-47E2-B283-7B8B1F89B40F}" type="slidenum">
              <a:rPr lang="en-US" smtClean="0"/>
              <a:t>25</a:t>
            </a:fld>
            <a:endParaRPr lang="en-US"/>
          </a:p>
        </p:txBody>
      </p:sp>
    </p:spTree>
    <p:extLst>
      <p:ext uri="{BB962C8B-B14F-4D97-AF65-F5344CB8AC3E}">
        <p14:creationId xmlns:p14="http://schemas.microsoft.com/office/powerpoint/2010/main" val="807437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0C379-5032-47E2-B283-7B8B1F89B40F}" type="slidenum">
              <a:rPr lang="en-US" smtClean="0"/>
              <a:t>29</a:t>
            </a:fld>
            <a:endParaRPr lang="en-US"/>
          </a:p>
        </p:txBody>
      </p:sp>
    </p:spTree>
    <p:extLst>
      <p:ext uri="{BB962C8B-B14F-4D97-AF65-F5344CB8AC3E}">
        <p14:creationId xmlns:p14="http://schemas.microsoft.com/office/powerpoint/2010/main" val="343269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268AC86-BF81-42F8-8922-42C3E646EB04}" type="slidenum">
              <a:rPr lang="en-US" smtClean="0"/>
              <a:t>30</a:t>
            </a:fld>
            <a:endParaRPr lang="en-US"/>
          </a:p>
        </p:txBody>
      </p:sp>
    </p:spTree>
    <p:extLst>
      <p:ext uri="{BB962C8B-B14F-4D97-AF65-F5344CB8AC3E}">
        <p14:creationId xmlns:p14="http://schemas.microsoft.com/office/powerpoint/2010/main" val="3984462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0" i="0" u="none" strike="noStrike" kern="1200" dirty="0" smtClean="0">
                <a:solidFill>
                  <a:schemeClr val="tx1"/>
                </a:solidFill>
                <a:effectLst/>
                <a:latin typeface="+mn-lt"/>
                <a:ea typeface="+mn-ea"/>
                <a:cs typeface="+mn-cs"/>
              </a:rPr>
              <a:t>Total health expenditure is the sum of public and private health expenditures as a ratio of total population. It covers the provision of health services (preventive and curative), family planning activities, nutrition activities, and emergency aid designated for health but does not include provision of water and sanitation. Data are in current U.S. dollars.</a:t>
            </a:r>
            <a:r>
              <a:rPr lang="en-US" sz="1000" dirty="0" smtClean="0"/>
              <a:t> </a:t>
            </a:r>
          </a:p>
          <a:p>
            <a:pPr marL="171450" indent="-17145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sum of all social expenditures on active labor market programs, family support, housing support, disability, elderly pensions and services, survivor benefits, unemployment, and other social areas. This excludes public spending on health care, public health, education, and the criminal justice system.</a:t>
            </a:r>
            <a:r>
              <a:rPr lang="en-US" sz="1000" dirty="0" smtClean="0"/>
              <a:t> </a:t>
            </a:r>
            <a:endParaRPr lang="en-US" sz="1000" baseline="0" dirty="0" smtClean="0"/>
          </a:p>
          <a:p>
            <a:pPr defTabSz="895789">
              <a:defRPr/>
            </a:pPr>
            <a:r>
              <a:rPr lang="en-US" sz="1000" dirty="0"/>
              <a:t> </a:t>
            </a:r>
          </a:p>
          <a:p>
            <a:endParaRPr lang="en-US" sz="1000" baseline="0" dirty="0" smtClean="0"/>
          </a:p>
        </p:txBody>
      </p:sp>
      <p:sp>
        <p:nvSpPr>
          <p:cNvPr id="4" name="Slide Number Placeholder 3"/>
          <p:cNvSpPr>
            <a:spLocks noGrp="1"/>
          </p:cNvSpPr>
          <p:nvPr>
            <p:ph type="sldNum" sz="quarter" idx="10"/>
          </p:nvPr>
        </p:nvSpPr>
        <p:spPr/>
        <p:txBody>
          <a:bodyPr/>
          <a:lstStyle/>
          <a:p>
            <a:fld id="{1D22E99B-DA30-401E-893D-253A2BBC5962}" type="slidenum">
              <a:rPr lang="en-US" smtClean="0"/>
              <a:t>4</a:t>
            </a:fld>
            <a:endParaRPr lang="en-US" dirty="0"/>
          </a:p>
        </p:txBody>
      </p:sp>
    </p:spTree>
    <p:extLst>
      <p:ext uri="{BB962C8B-B14F-4D97-AF65-F5344CB8AC3E}">
        <p14:creationId xmlns:p14="http://schemas.microsoft.com/office/powerpoint/2010/main" val="207086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895789">
              <a:buFont typeface="Arial" panose="020B0604020202020204" pitchFamily="34" charset="0"/>
              <a:buChar char="•"/>
              <a:defRPr/>
            </a:pPr>
            <a:r>
              <a:rPr lang="en-US" sz="1000" dirty="0" smtClean="0"/>
              <a:t>Causes of avoidable death:</a:t>
            </a:r>
          </a:p>
          <a:p>
            <a:pPr marL="628650" lvl="1" indent="-171450" defTabSz="895789">
              <a:buFont typeface="Arial" panose="020B0604020202020204" pitchFamily="34" charset="0"/>
              <a:buChar char="•"/>
              <a:defRPr/>
            </a:pPr>
            <a:r>
              <a:rPr lang="en-US" sz="1000" dirty="0" smtClean="0"/>
              <a:t>Genetics: heredity</a:t>
            </a:r>
            <a:r>
              <a:rPr lang="en-US" sz="1000" baseline="0" dirty="0" smtClean="0"/>
              <a:t> (aka what we’re born with), though genetic risks are also influenced by environment and behavior</a:t>
            </a:r>
          </a:p>
          <a:p>
            <a:pPr marL="628650" lvl="1" indent="-171450" defTabSz="895789">
              <a:buFont typeface="Arial" panose="020B0604020202020204" pitchFamily="34" charset="0"/>
              <a:buChar char="•"/>
              <a:defRPr/>
            </a:pPr>
            <a:r>
              <a:rPr lang="en-US" sz="1000" baseline="0" dirty="0" smtClean="0"/>
              <a:t>Social factors: education, employment, income, poverty, housing, crime, and social cohesion</a:t>
            </a:r>
          </a:p>
          <a:p>
            <a:pPr marL="628650" lvl="1" indent="-171450" defTabSz="895789">
              <a:buFont typeface="Arial" panose="020B0604020202020204" pitchFamily="34" charset="0"/>
              <a:buChar char="•"/>
              <a:defRPr/>
            </a:pPr>
            <a:r>
              <a:rPr lang="en-US" sz="1000" baseline="0" dirty="0" smtClean="0"/>
              <a:t>Environment: toxic agents at workplaces, environmental pollutants, chemical contaminants in food and water, and structural hazards (roadway design, lighting, worksite conditions, home hazards, etc.)</a:t>
            </a:r>
          </a:p>
          <a:p>
            <a:pPr marL="628650" lvl="1" indent="-171450" defTabSz="895789">
              <a:buFont typeface="Arial" panose="020B0604020202020204" pitchFamily="34" charset="0"/>
              <a:buChar char="•"/>
              <a:defRPr/>
            </a:pPr>
            <a:r>
              <a:rPr lang="en-US" sz="1000" baseline="0" dirty="0" smtClean="0"/>
              <a:t>Behavior: choices we make with respect to diet, physical activity, and sex, substance abuse and addictions, our approach to safety, and how we cope with stress</a:t>
            </a:r>
          </a:p>
          <a:p>
            <a:pPr marL="628650" lvl="1" indent="-171450" defTabSz="895789">
              <a:buFont typeface="Arial" panose="020B0604020202020204" pitchFamily="34" charset="0"/>
              <a:buChar char="•"/>
              <a:defRPr/>
            </a:pPr>
            <a:r>
              <a:rPr lang="en-US" sz="1000" baseline="0" dirty="0" smtClean="0"/>
              <a:t>Health care: medical treatment of disease and injury</a:t>
            </a:r>
          </a:p>
          <a:p>
            <a:pPr marL="171450" indent="-171450" defTabSz="895789">
              <a:buFont typeface="Arial" panose="020B0604020202020204" pitchFamily="34" charset="0"/>
              <a:buChar char="•"/>
              <a:defRPr/>
            </a:pPr>
            <a:r>
              <a:rPr lang="en-US" sz="1000" dirty="0" smtClean="0"/>
              <a:t> US health expenditures:</a:t>
            </a:r>
          </a:p>
          <a:p>
            <a:pPr marL="628650" lvl="1" indent="-171450" defTabSz="895789">
              <a:buFont typeface="Arial" panose="020B0604020202020204" pitchFamily="34" charset="0"/>
              <a:buChar char="•"/>
              <a:defRPr/>
            </a:pPr>
            <a:r>
              <a:rPr lang="en-US" sz="1000" dirty="0" smtClean="0"/>
              <a:t>Population-wide</a:t>
            </a:r>
            <a:r>
              <a:rPr lang="en-US" sz="1000" baseline="0" dirty="0" smtClean="0"/>
              <a:t> approaches to health improvement include public health activities, maternal and child health programs, school health programs, research, and treatment and prevention of behavioral health and chemical dependency concerns</a:t>
            </a:r>
          </a:p>
          <a:p>
            <a:pPr marL="628650" lvl="1" indent="-171450" defTabSz="895789">
              <a:buFont typeface="Arial" panose="020B0604020202020204" pitchFamily="34" charset="0"/>
              <a:buChar char="•"/>
              <a:defRPr/>
            </a:pPr>
            <a:r>
              <a:rPr lang="en-US" sz="1000" baseline="0" dirty="0" smtClean="0"/>
              <a:t>Health care includes everything else (i.e. medical treatment of disease and injury)</a:t>
            </a:r>
            <a:endParaRPr lang="en-US" sz="1000" dirty="0"/>
          </a:p>
          <a:p>
            <a:endParaRPr lang="en-US" sz="1000" baseline="0" dirty="0" smtClean="0"/>
          </a:p>
        </p:txBody>
      </p:sp>
      <p:sp>
        <p:nvSpPr>
          <p:cNvPr id="4" name="Slide Number Placeholder 3"/>
          <p:cNvSpPr>
            <a:spLocks noGrp="1"/>
          </p:cNvSpPr>
          <p:nvPr>
            <p:ph type="sldNum" sz="quarter" idx="10"/>
          </p:nvPr>
        </p:nvSpPr>
        <p:spPr/>
        <p:txBody>
          <a:bodyPr/>
          <a:lstStyle/>
          <a:p>
            <a:fld id="{1D22E99B-DA30-401E-893D-253A2BBC5962}" type="slidenum">
              <a:rPr lang="en-US" smtClean="0"/>
              <a:t>5</a:t>
            </a:fld>
            <a:endParaRPr lang="en-US" dirty="0"/>
          </a:p>
        </p:txBody>
      </p:sp>
    </p:spTree>
    <p:extLst>
      <p:ext uri="{BB962C8B-B14F-4D97-AF65-F5344CB8AC3E}">
        <p14:creationId xmlns:p14="http://schemas.microsoft.com/office/powerpoint/2010/main" val="413737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000" baseline="0" dirty="0" smtClean="0"/>
              <a:t>Income inequality is shown here as the S80/S20 ratio, which is the share of all income received by the top income quintile (i.e. top 20% of earners) divided by the share of the lowest income quintile (i.e. bottom 20% of earners). Thus, it is a measure of the relative disparity in income between the highest and lowest-income groups in a community.</a:t>
            </a:r>
          </a:p>
          <a:p>
            <a:pPr marL="171450" indent="-171450">
              <a:buFont typeface="Arial" panose="020B0604020202020204" pitchFamily="34" charset="0"/>
              <a:buChar char="•"/>
            </a:pPr>
            <a:r>
              <a:rPr lang="en-US" sz="1000" baseline="0" dirty="0" smtClean="0"/>
              <a:t>All-cause mortality rate is age-adjusted to the US 2000 population. </a:t>
            </a:r>
          </a:p>
        </p:txBody>
      </p:sp>
      <p:sp>
        <p:nvSpPr>
          <p:cNvPr id="4" name="Slide Number Placeholder 3"/>
          <p:cNvSpPr>
            <a:spLocks noGrp="1"/>
          </p:cNvSpPr>
          <p:nvPr>
            <p:ph type="sldNum" sz="quarter" idx="10"/>
          </p:nvPr>
        </p:nvSpPr>
        <p:spPr/>
        <p:txBody>
          <a:bodyPr/>
          <a:lstStyle/>
          <a:p>
            <a:fld id="{1D22E99B-DA30-401E-893D-253A2BBC5962}" type="slidenum">
              <a:rPr lang="en-US" smtClean="0"/>
              <a:t>6</a:t>
            </a:fld>
            <a:endParaRPr lang="en-US" dirty="0"/>
          </a:p>
        </p:txBody>
      </p:sp>
    </p:spTree>
    <p:extLst>
      <p:ext uri="{BB962C8B-B14F-4D97-AF65-F5344CB8AC3E}">
        <p14:creationId xmlns:p14="http://schemas.microsoft.com/office/powerpoint/2010/main" val="207086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States, including our state, recognize that to achieve the </a:t>
            </a:r>
            <a:r>
              <a:rPr lang="en-US" sz="1200" b="1" i="0" u="none" strike="noStrike" kern="1200" baseline="0" dirty="0" smtClean="0">
                <a:solidFill>
                  <a:schemeClr val="tx1"/>
                </a:solidFill>
                <a:latin typeface="+mn-lt"/>
                <a:ea typeface="+mn-ea"/>
                <a:cs typeface="+mn-cs"/>
              </a:rPr>
              <a:t>Triple Aim </a:t>
            </a:r>
            <a:r>
              <a:rPr lang="en-US" sz="1200" b="0" i="0" u="none" strike="noStrike" kern="1200" baseline="0" dirty="0" smtClean="0">
                <a:solidFill>
                  <a:schemeClr val="tx1"/>
                </a:solidFill>
                <a:latin typeface="+mn-lt"/>
                <a:ea typeface="+mn-ea"/>
                <a:cs typeface="+mn-cs"/>
              </a:rPr>
              <a:t>of improved health, quality of care, and reduced costs, we must increase focus on prevention and seek solutions both within and outside of the clinical system. </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One of the core principles embodied in the ACH model is that due to the complex nature of the upstream social drivers of poor health and disparities cross sector, cross-agency, cross-community infrastructure and strategies are essential in order to achieve the Triple Aim.</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goals in this slide are the Triple Aim + equity, and we see represented by the yellow circles the need for cross sector and cross agency work to bring about meaningful progress towards these goals.</a:t>
            </a:r>
          </a:p>
        </p:txBody>
      </p:sp>
      <p:sp>
        <p:nvSpPr>
          <p:cNvPr id="4" name="Slide Number Placeholder 3"/>
          <p:cNvSpPr>
            <a:spLocks noGrp="1"/>
          </p:cNvSpPr>
          <p:nvPr>
            <p:ph type="sldNum" sz="quarter" idx="10"/>
          </p:nvPr>
        </p:nvSpPr>
        <p:spPr/>
        <p:txBody>
          <a:bodyPr/>
          <a:lstStyle/>
          <a:p>
            <a:fld id="{B5F0C379-5032-47E2-B283-7B8B1F89B40F}" type="slidenum">
              <a:rPr lang="en-US" smtClean="0"/>
              <a:t>9</a:t>
            </a:fld>
            <a:endParaRPr lang="en-US"/>
          </a:p>
        </p:txBody>
      </p:sp>
    </p:spTree>
    <p:extLst>
      <p:ext uri="{BB962C8B-B14F-4D97-AF65-F5344CB8AC3E}">
        <p14:creationId xmlns:p14="http://schemas.microsoft.com/office/powerpoint/2010/main" val="3118987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Not surprisingly, the same is true for evaluation– cross sector, cross-agency, and cross-community sharing of data and evaluation roles is required for rigorous needs assessment, prioritization of strategies, and evaluation of impact.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No one institution can sustainably improve health or rigorously evaluate impact while working in a silo.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To evaluate the impact of cross sector health promotion initiatives, we need to work across sectors and agencies to leverage our collective assets and evaluation roles. As a county, we need this for several reasons, some of which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baseline="0" dirty="0" smtClean="0">
                <a:solidFill>
                  <a:schemeClr val="tx1"/>
                </a:solidFill>
                <a:latin typeface="+mn-lt"/>
                <a:ea typeface="+mn-ea"/>
                <a:cs typeface="+mn-cs"/>
              </a:rPr>
              <a:t>To make the most efficient use of our data to evaluate whether our reforms live up to their promises.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baseline="0" dirty="0" smtClean="0">
                <a:solidFill>
                  <a:schemeClr val="tx1"/>
                </a:solidFill>
                <a:latin typeface="+mn-lt"/>
                <a:ea typeface="+mn-ea"/>
                <a:cs typeface="+mn-cs"/>
              </a:rPr>
              <a:t>To send a powerful message to stakeholders, including community-based organizations and the public, that health and non-health organizations are joining together to take a unified approach to evaluation.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baseline="0" dirty="0" smtClean="0">
                <a:solidFill>
                  <a:schemeClr val="tx1"/>
                </a:solidFill>
                <a:latin typeface="+mn-lt"/>
                <a:ea typeface="+mn-ea"/>
                <a:cs typeface="+mn-cs"/>
              </a:rPr>
              <a:t>To ensure that key evaluation considerations, such as use of an equity lens, are addressed in all evaluation frameworks.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kern="1200" baseline="0" dirty="0" smtClean="0">
                <a:solidFill>
                  <a:schemeClr val="tx1"/>
                </a:solidFill>
                <a:latin typeface="+mn-lt"/>
                <a:ea typeface="+mn-ea"/>
                <a:cs typeface="+mn-cs"/>
              </a:rPr>
              <a:t>To harness the power of the big data revolution in an era of dwindling funding for population surveys and other public health services.</a:t>
            </a:r>
          </a:p>
        </p:txBody>
      </p:sp>
      <p:sp>
        <p:nvSpPr>
          <p:cNvPr id="4" name="Slide Number Placeholder 3"/>
          <p:cNvSpPr>
            <a:spLocks noGrp="1"/>
          </p:cNvSpPr>
          <p:nvPr>
            <p:ph type="sldNum" sz="quarter" idx="10"/>
          </p:nvPr>
        </p:nvSpPr>
        <p:spPr/>
        <p:txBody>
          <a:bodyPr/>
          <a:lstStyle/>
          <a:p>
            <a:fld id="{B5F0C379-5032-47E2-B283-7B8B1F89B40F}" type="slidenum">
              <a:rPr lang="en-US" smtClean="0"/>
              <a:t>12</a:t>
            </a:fld>
            <a:endParaRPr lang="en-US"/>
          </a:p>
        </p:txBody>
      </p:sp>
    </p:spTree>
    <p:extLst>
      <p:ext uri="{BB962C8B-B14F-4D97-AF65-F5344CB8AC3E}">
        <p14:creationId xmlns:p14="http://schemas.microsoft.com/office/powerpoint/2010/main" val="191965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F0C379-5032-47E2-B283-7B8B1F89B40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17888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2" indent="-171432">
              <a:buFont typeface="Arial" panose="020B0604020202020204" pitchFamily="34" charset="0"/>
              <a:buChar char="•"/>
            </a:pPr>
            <a:r>
              <a:rPr lang="en-US" dirty="0" smtClean="0"/>
              <a:t>All of these data sources are intentionally</a:t>
            </a:r>
            <a:r>
              <a:rPr lang="en-US" baseline="0" dirty="0" smtClean="0"/>
              <a:t> presented in their own little boxes. This is because data fragmentation or separation is the default environment in King County and WA state. </a:t>
            </a:r>
          </a:p>
          <a:p>
            <a:pPr marL="171432" indent="-171432">
              <a:buFont typeface="Arial" panose="020B0604020202020204" pitchFamily="34" charset="0"/>
              <a:buChar char="•"/>
            </a:pPr>
            <a:r>
              <a:rPr lang="en-US" baseline="0" dirty="0" smtClean="0"/>
              <a:t>Data sharing or linkages requires active efforts to build trusting relationships across agencies, investment in infrastructure to support data sharing, linkages, and interoperability, and development of legal contracts to support sharing of data.</a:t>
            </a:r>
          </a:p>
          <a:p>
            <a:pPr marL="171432" indent="-171432">
              <a:buFont typeface="Arial" panose="020B0604020202020204" pitchFamily="34" charset="0"/>
              <a:buChar char="•"/>
            </a:pPr>
            <a:r>
              <a:rPr lang="en-US" baseline="0" dirty="0" smtClean="0"/>
              <a:t>This slide shows some established and pending data sharing pathways that are relevant to monitoring the Triple Aim in King County. </a:t>
            </a:r>
          </a:p>
          <a:p>
            <a:pPr marL="171432" indent="-171432">
              <a:buFont typeface="Arial" panose="020B0604020202020204" pitchFamily="34" charset="0"/>
              <a:buChar char="•"/>
            </a:pPr>
            <a:r>
              <a:rPr lang="en-US" baseline="0" dirty="0" smtClean="0"/>
              <a:t>Barriers are everywhere and importantly, barriers exist across sectors, across agencies, and across divisions within agencies.</a:t>
            </a:r>
          </a:p>
          <a:p>
            <a:pPr marL="171432" indent="-171432">
              <a:buFont typeface="Arial" panose="020B0604020202020204" pitchFamily="34" charset="0"/>
              <a:buChar char="•"/>
            </a:pPr>
            <a:r>
              <a:rPr lang="en-US" baseline="0" dirty="0" smtClean="0"/>
              <a:t>Not all barriers are the same – barriers include commercial, IT infrastructure, legal, political, and resource constraints.</a:t>
            </a:r>
            <a:endParaRPr lang="en-US" dirty="0"/>
          </a:p>
        </p:txBody>
      </p:sp>
      <p:sp>
        <p:nvSpPr>
          <p:cNvPr id="4" name="Slide Number Placeholder 3"/>
          <p:cNvSpPr>
            <a:spLocks noGrp="1"/>
          </p:cNvSpPr>
          <p:nvPr>
            <p:ph type="sldNum" sz="quarter" idx="10"/>
          </p:nvPr>
        </p:nvSpPr>
        <p:spPr/>
        <p:txBody>
          <a:bodyPr/>
          <a:lstStyle/>
          <a:p>
            <a:fld id="{1268AC86-BF81-42F8-8922-42C3E646EB04}" type="slidenum">
              <a:rPr lang="en-US" smtClean="0"/>
              <a:t>16</a:t>
            </a:fld>
            <a:endParaRPr lang="en-US"/>
          </a:p>
        </p:txBody>
      </p:sp>
    </p:spTree>
    <p:extLst>
      <p:ext uri="{BB962C8B-B14F-4D97-AF65-F5344CB8AC3E}">
        <p14:creationId xmlns:p14="http://schemas.microsoft.com/office/powerpoint/2010/main" val="340183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 data warehouse</a:t>
            </a:r>
            <a:r>
              <a:rPr lang="en-US" baseline="0" dirty="0" smtClean="0"/>
              <a:t> collects data from multiple administrative systems, links them together, and stores them in a centralized repository:</a:t>
            </a:r>
          </a:p>
          <a:p>
            <a:pPr marL="628650" lvl="1" indent="-171450">
              <a:buFont typeface="Arial" panose="020B0604020202020204" pitchFamily="34" charset="0"/>
              <a:buChar char="•"/>
            </a:pPr>
            <a:r>
              <a:rPr lang="en-US" baseline="0" dirty="0" smtClean="0"/>
              <a:t>The data warehouse integrates client data across agencies into shared entities such as Client, Family, Care Episode, and Service Plan.</a:t>
            </a:r>
          </a:p>
          <a:p>
            <a:pPr marL="628650" lvl="1" indent="-171450">
              <a:buFont typeface="Arial" panose="020B0604020202020204" pitchFamily="34" charset="0"/>
              <a:buChar char="•"/>
            </a:pPr>
            <a:r>
              <a:rPr lang="en-US" baseline="0" dirty="0" smtClean="0"/>
              <a:t>The data warehouse retains historical data and maintains consistent cross-agency reference data about service provider organizations, types and names of services, and types of outcomes.</a:t>
            </a:r>
          </a:p>
          <a:p>
            <a:pPr marL="628650" lvl="1" indent="-171450">
              <a:buFont typeface="Arial" panose="020B0604020202020204" pitchFamily="34" charset="0"/>
              <a:buChar char="•"/>
            </a:pPr>
            <a:r>
              <a:rPr lang="en-US" baseline="0" dirty="0" smtClean="0"/>
              <a:t>It is an attractive option to support policy analysis and research.</a:t>
            </a:r>
          </a:p>
          <a:p>
            <a:pPr marL="171450" lvl="0" indent="-171450">
              <a:buFont typeface="Arial" panose="020B0604020202020204" pitchFamily="34" charset="0"/>
              <a:buChar char="•"/>
            </a:pPr>
            <a:r>
              <a:rPr lang="en-US" baseline="0" dirty="0" smtClean="0"/>
              <a:t>Federated data architecture allows data in the distinct administrative systems (i.e. not integrated) to be dynamically extracted, linked, and presented to the user:</a:t>
            </a:r>
          </a:p>
          <a:p>
            <a:pPr marL="628650" lvl="1" indent="-171450">
              <a:buFont typeface="Arial" panose="020B0604020202020204" pitchFamily="34" charset="0"/>
              <a:buChar char="•"/>
            </a:pPr>
            <a:r>
              <a:rPr lang="en-US" baseline="0" dirty="0" smtClean="0"/>
              <a:t>No need to store all the data in a shared database. Instead, when a user submits a request for information, the federated data system breaks the request into a set of queries and pulls data from the relevant administrative systems</a:t>
            </a:r>
          </a:p>
          <a:p>
            <a:pPr marL="628650" lvl="1" indent="-171450">
              <a:buFont typeface="Arial" panose="020B0604020202020204" pitchFamily="34" charset="0"/>
              <a:buChar char="•"/>
            </a:pPr>
            <a:r>
              <a:rPr lang="en-US" baseline="0" dirty="0" smtClean="0"/>
              <a:t>It is an attractive option to support real-time client case management</a:t>
            </a:r>
            <a:endParaRPr lang="en-US" dirty="0"/>
          </a:p>
        </p:txBody>
      </p:sp>
      <p:sp>
        <p:nvSpPr>
          <p:cNvPr id="4" name="Slide Number Placeholder 3"/>
          <p:cNvSpPr>
            <a:spLocks noGrp="1"/>
          </p:cNvSpPr>
          <p:nvPr>
            <p:ph type="sldNum" sz="quarter" idx="10"/>
          </p:nvPr>
        </p:nvSpPr>
        <p:spPr/>
        <p:txBody>
          <a:bodyPr/>
          <a:lstStyle/>
          <a:p>
            <a:fld id="{B5F0C379-5032-47E2-B283-7B8B1F89B40F}" type="slidenum">
              <a:rPr lang="en-US" smtClean="0"/>
              <a:t>24</a:t>
            </a:fld>
            <a:endParaRPr lang="en-US"/>
          </a:p>
        </p:txBody>
      </p:sp>
    </p:spTree>
    <p:extLst>
      <p:ext uri="{BB962C8B-B14F-4D97-AF65-F5344CB8AC3E}">
        <p14:creationId xmlns:p14="http://schemas.microsoft.com/office/powerpoint/2010/main" val="118030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userDrawn="1"/>
        </p:nvSpPr>
        <p:spPr bwMode="white">
          <a:xfrm>
            <a:off x="0" y="1447800"/>
            <a:ext cx="9144000" cy="3505200"/>
          </a:xfrm>
          <a:prstGeom prst="rect">
            <a:avLst/>
          </a:prstGeom>
          <a:solidFill>
            <a:schemeClr val="accent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userDrawn="1"/>
        </p:nvSpPr>
        <p:spPr>
          <a:xfrm>
            <a:off x="0" y="1524000"/>
            <a:ext cx="9144000" cy="33528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1333500" y="1676400"/>
            <a:ext cx="6477000" cy="1828800"/>
          </a:xfrm>
        </p:spPr>
        <p:txBody>
          <a:bodyPr anchor="b">
            <a:normAutofit/>
          </a:bodyPr>
          <a:lstStyle>
            <a:lvl1pPr>
              <a:defRPr sz="3200" cap="all" baseline="0">
                <a:solidFill>
                  <a:schemeClr val="bg1"/>
                </a:solidFill>
              </a:defRPr>
            </a:lvl1pPr>
          </a:lstStyle>
          <a:p>
            <a:r>
              <a:rPr kumimoji="0" lang="en-US" dirty="0" smtClean="0"/>
              <a:t>Click to edit Master title style</a:t>
            </a:r>
            <a:endParaRPr kumimoji="0" lang="en-US" dirty="0"/>
          </a:p>
        </p:txBody>
      </p:sp>
      <p:sp>
        <p:nvSpPr>
          <p:cNvPr id="19" name="Text Placeholder 18"/>
          <p:cNvSpPr>
            <a:spLocks noGrp="1"/>
          </p:cNvSpPr>
          <p:nvPr>
            <p:ph type="body" sz="quarter" idx="13" hasCustomPrompt="1"/>
          </p:nvPr>
        </p:nvSpPr>
        <p:spPr>
          <a:xfrm>
            <a:off x="1335024" y="3810000"/>
            <a:ext cx="6477000" cy="914400"/>
          </a:xfrm>
        </p:spPr>
        <p:txBody>
          <a:bodyPr>
            <a:normAutofit/>
          </a:bodyPr>
          <a:lstStyle>
            <a:lvl1pPr marL="0" indent="0">
              <a:buNone/>
              <a:defRPr sz="2000">
                <a:solidFill>
                  <a:schemeClr val="bg1"/>
                </a:solidFill>
              </a:defRPr>
            </a:lvl1pPr>
            <a:lvl5pPr>
              <a:defRPr/>
            </a:lvl5pPr>
          </a:lstStyle>
          <a:p>
            <a:pPr lvl="0"/>
            <a:r>
              <a:rPr lang="en-US" dirty="0" smtClean="0"/>
              <a:t>Produced by:</a:t>
            </a:r>
            <a:endParaRPr lang="en-US" dirty="0"/>
          </a:p>
        </p:txBody>
      </p:sp>
      <p:sp>
        <p:nvSpPr>
          <p:cNvPr id="3" name="Date Placeholder 2"/>
          <p:cNvSpPr>
            <a:spLocks noGrp="1"/>
          </p:cNvSpPr>
          <p:nvPr>
            <p:ph type="dt" sz="half" idx="15"/>
          </p:nvPr>
        </p:nvSpPr>
        <p:spPr>
          <a:xfrm>
            <a:off x="7010400" y="1079075"/>
            <a:ext cx="2133600" cy="307777"/>
          </a:xfrm>
          <a:prstGeom prst="rect">
            <a:avLst/>
          </a:prstGeom>
          <a:noFill/>
        </p:spPr>
        <p:txBody>
          <a:bodyPr vert="horz" wrap="square" rtlCol="0">
            <a:spAutoFit/>
          </a:bodyPr>
          <a:lstStyle>
            <a:lvl1pPr>
              <a:defRPr kumimoji="0" lang="en-US" sz="1400" baseline="0" smtClean="0">
                <a:solidFill>
                  <a:schemeClr val="tx1"/>
                </a:solidFill>
                <a:latin typeface="Lato" panose="020F0502020204030203" pitchFamily="34" charset="0"/>
                <a:cs typeface="Lato" panose="020F0502020204030203" pitchFamily="34" charset="0"/>
              </a:defRPr>
            </a:lvl1pPr>
          </a:lstStyle>
          <a:p>
            <a:pPr algn="r">
              <a:spcBef>
                <a:spcPts val="700"/>
              </a:spcBef>
              <a:buClr>
                <a:schemeClr val="accent2"/>
              </a:buClr>
              <a:buSzPct val="60000"/>
              <a:buFont typeface="Wingdings"/>
              <a:buNone/>
            </a:pPr>
            <a:fld id="{CD8476E9-084B-4209-84C3-113CD41AD6C7}" type="datetime4">
              <a:rPr lang="en-US" smtClean="0"/>
              <a:pPr algn="r">
                <a:spcBef>
                  <a:spcPts val="700"/>
                </a:spcBef>
                <a:buClr>
                  <a:schemeClr val="accent2"/>
                </a:buClr>
                <a:buSzPct val="60000"/>
                <a:buFont typeface="Wingdings"/>
                <a:buNone/>
              </a:pPr>
              <a:t>June 23, 2015</a:t>
            </a:fld>
            <a:endParaRPr lang="en-US" dirty="0"/>
          </a:p>
        </p:txBody>
      </p:sp>
      <p:pic>
        <p:nvPicPr>
          <p:cNvPr id="12" name="Picture 2" descr="MLK-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400" y="6057900"/>
            <a:ext cx="3236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er-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4346575"/>
            <a:ext cx="7885113" cy="1673225"/>
          </a:xfrm>
        </p:spPr>
        <p:txBody>
          <a:bodyPr anchor="t">
            <a:normAutofit/>
          </a:bodyPr>
          <a:lstStyle>
            <a:lvl1pPr marL="0" indent="0">
              <a:buNone/>
              <a:defRPr sz="1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24384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9144000" cy="2286000"/>
          </a:xfrm>
          <a:prstGeom prst="rect">
            <a:avLst/>
          </a:prstGeom>
          <a:solidFill>
            <a:schemeClr val="accent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tle 5"/>
          <p:cNvSpPr>
            <a:spLocks noGrp="1"/>
          </p:cNvSpPr>
          <p:nvPr>
            <p:ph type="title"/>
          </p:nvPr>
        </p:nvSpPr>
        <p:spPr>
          <a:xfrm>
            <a:off x="609600" y="1862328"/>
            <a:ext cx="8153400" cy="1719072"/>
          </a:xfrm>
        </p:spPr>
        <p:txBody>
          <a:bodyPr>
            <a:normAutofit/>
          </a:bodyPr>
          <a:lstStyle>
            <a:lvl1pPr>
              <a:defRPr sz="2600">
                <a:solidFill>
                  <a:schemeClr val="bg1"/>
                </a:solidFill>
              </a:defRPr>
            </a:lvl1pPr>
          </a:lstStyle>
          <a:p>
            <a:r>
              <a:rPr lang="en-US" dirty="0" smtClean="0"/>
              <a:t>Click to edit Master title style</a:t>
            </a:r>
            <a:endParaRPr lang="en-US" dirty="0"/>
          </a:p>
        </p:txBody>
      </p:sp>
      <p:sp>
        <p:nvSpPr>
          <p:cNvPr id="16" name="Slide Number Placeholder 1"/>
          <p:cNvSpPr>
            <a:spLocks noGrp="1"/>
          </p:cNvSpPr>
          <p:nvPr>
            <p:ph type="sldNum" sz="quarter" idx="4"/>
          </p:nvPr>
        </p:nvSpPr>
        <p:spPr>
          <a:xfrm>
            <a:off x="6629400" y="6574536"/>
            <a:ext cx="2133600" cy="276999"/>
          </a:xfrm>
          <a:prstGeom prst="rect">
            <a:avLst/>
          </a:prstGeom>
        </p:spPr>
        <p:txBody>
          <a:bodyPr vert="horz" lIns="91440" tIns="45720" rIns="91440" bIns="45720" rtlCol="0" anchor="ctr"/>
          <a:lstStyle>
            <a:lvl1pPr algn="r">
              <a:defRPr sz="1100">
                <a:solidFill>
                  <a:schemeClr val="bg2"/>
                </a:solidFill>
                <a:latin typeface="Lato" panose="020F0502020204030203" pitchFamily="34" charset="0"/>
              </a:defRPr>
            </a:lvl1pPr>
          </a:lstStyle>
          <a:p>
            <a:fld id="{61A3300C-2B65-410F-93D2-F0E3DC0D85CE}" type="slidenum">
              <a:rPr lang="en-US" smtClean="0"/>
              <a:pPr/>
              <a:t>‹#›</a:t>
            </a:fld>
            <a:endParaRPr lang="en-US" dirty="0"/>
          </a:p>
        </p:txBody>
      </p:sp>
    </p:spTree>
    <p:extLst>
      <p:ext uri="{BB962C8B-B14F-4D97-AF65-F5344CB8AC3E}">
        <p14:creationId xmlns:p14="http://schemas.microsoft.com/office/powerpoint/2010/main" val="3224729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2743200"/>
            <a:ext cx="7885113" cy="1673225"/>
          </a:xfrm>
        </p:spPr>
        <p:txBody>
          <a:bodyPr anchor="t">
            <a:normAutofit/>
          </a:bodyPr>
          <a:lstStyle>
            <a:lvl1pPr marL="0" indent="0">
              <a:buNone/>
              <a:defRPr sz="1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smtClean="0"/>
              <a:t>Click to edit Master text styles</a:t>
            </a:r>
          </a:p>
        </p:txBody>
      </p:sp>
      <p:sp>
        <p:nvSpPr>
          <p:cNvPr id="7" name="Rectangle 6"/>
          <p:cNvSpPr/>
          <p:nvPr/>
        </p:nvSpPr>
        <p:spPr bwMode="white">
          <a:xfrm>
            <a:off x="0" y="1524000"/>
            <a:ext cx="9144000" cy="1143000"/>
          </a:xfrm>
          <a:prstGeom prst="rect">
            <a:avLst/>
          </a:prstGeom>
          <a:solidFill>
            <a:schemeClr val="accent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9144000" cy="990600"/>
          </a:xfrm>
          <a:prstGeom prst="rect">
            <a:avLst/>
          </a:prstGeom>
          <a:solidFill>
            <a:schemeClr val="accent6"/>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tle 5"/>
          <p:cNvSpPr>
            <a:spLocks noGrp="1"/>
          </p:cNvSpPr>
          <p:nvPr>
            <p:ph type="title"/>
          </p:nvPr>
        </p:nvSpPr>
        <p:spPr>
          <a:xfrm>
            <a:off x="609600" y="1862328"/>
            <a:ext cx="8153400" cy="466344"/>
          </a:xfrm>
        </p:spPr>
        <p:txBody>
          <a:bodyPr/>
          <a:lstStyle>
            <a:lvl1pPr>
              <a:defRPr>
                <a:solidFill>
                  <a:schemeClr val="bg1"/>
                </a:solidFill>
              </a:defRPr>
            </a:lvl1pPr>
          </a:lstStyle>
          <a:p>
            <a:r>
              <a:rPr lang="en-US" smtClean="0"/>
              <a:t>Click to edit Master title style</a:t>
            </a:r>
            <a:endParaRPr lang="en-US"/>
          </a:p>
        </p:txBody>
      </p:sp>
      <p:sp>
        <p:nvSpPr>
          <p:cNvPr id="15" name="Rectangle 14"/>
          <p:cNvSpPr/>
          <p:nvPr userDrawn="1"/>
        </p:nvSpPr>
        <p:spPr>
          <a:xfrm>
            <a:off x="0" y="1143000"/>
            <a:ext cx="9144000" cy="228600"/>
          </a:xfrm>
          <a:prstGeom prst="rect">
            <a:avLst/>
          </a:prstGeom>
          <a:solidFill>
            <a:schemeClr val="bg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lide Number Placeholder 1"/>
          <p:cNvSpPr>
            <a:spLocks noGrp="1"/>
          </p:cNvSpPr>
          <p:nvPr>
            <p:ph type="sldNum" sz="quarter" idx="10"/>
          </p:nvPr>
        </p:nvSpPr>
        <p:spPr/>
        <p:txBody>
          <a:bodyPr/>
          <a:lstStyle/>
          <a:p>
            <a:fld id="{61A3300C-2B65-410F-93D2-F0E3DC0D85C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8" name="Content Placeholder 7"/>
          <p:cNvSpPr>
            <a:spLocks noGrp="1"/>
          </p:cNvSpPr>
          <p:nvPr userDrawn="1">
            <p:ph sz="quarter" idx="1"/>
          </p:nvPr>
        </p:nvSpPr>
        <p:spPr>
          <a:xfrm>
            <a:off x="152400" y="762000"/>
            <a:ext cx="8686800" cy="5638800"/>
          </a:xfrm>
        </p:spPr>
        <p:txBody>
          <a:bodyPr>
            <a:normAutofit/>
          </a:bodyPr>
          <a:lstStyle>
            <a:lvl1pPr>
              <a:buClr>
                <a:schemeClr val="accent2"/>
              </a:buClr>
              <a:defRPr sz="1600"/>
            </a:lvl1pPr>
            <a:lvl2pPr>
              <a:defRPr sz="1400"/>
            </a:lvl2pPr>
            <a:lvl3pPr>
              <a:defRPr sz="1200"/>
            </a:lvl3pPr>
            <a:lvl4pPr>
              <a:defRPr sz="1100"/>
            </a:lvl4pPr>
            <a:lvl5pPr>
              <a:defRPr sz="105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Title 5"/>
          <p:cNvSpPr>
            <a:spLocks noGrp="1"/>
          </p:cNvSpPr>
          <p:nvPr>
            <p:ph type="title"/>
          </p:nvPr>
        </p:nvSpPr>
        <p:spPr>
          <a:xfrm>
            <a:off x="152400" y="152400"/>
            <a:ext cx="8839200" cy="304800"/>
          </a:xfrm>
        </p:spPr>
        <p:txBody>
          <a:bodyPr>
            <a:noAutofit/>
          </a:bodyPr>
          <a:lstStyle>
            <a:lvl1pPr>
              <a:defRPr sz="2000"/>
            </a:lvl1pPr>
          </a:lstStyle>
          <a:p>
            <a:r>
              <a:rPr lang="en-US" dirty="0" smtClean="0"/>
              <a:t>Click to edit Master title style</a:t>
            </a:r>
            <a:endParaRPr lang="en-US" dirty="0"/>
          </a:p>
        </p:txBody>
      </p:sp>
      <p:sp>
        <p:nvSpPr>
          <p:cNvPr id="9" name="Slide Number Placeholder 8"/>
          <p:cNvSpPr>
            <a:spLocks noGrp="1"/>
          </p:cNvSpPr>
          <p:nvPr>
            <p:ph type="sldNum" sz="quarter" idx="10"/>
          </p:nvPr>
        </p:nvSpPr>
        <p:spPr/>
        <p:txBody>
          <a:bodyPr/>
          <a:lstStyle/>
          <a:p>
            <a:fld id="{61A3300C-2B65-410F-93D2-F0E3DC0D85CE}" type="slidenum">
              <a:rPr lang="en-US" smtClean="0"/>
              <a:t>‹#›</a:t>
            </a:fld>
            <a:endParaRPr lang="en-US"/>
          </a:p>
        </p:txBody>
      </p:sp>
      <p:cxnSp>
        <p:nvCxnSpPr>
          <p:cNvPr id="10" name="Straight Connector 9"/>
          <p:cNvCxnSpPr/>
          <p:nvPr userDrawn="1"/>
        </p:nvCxnSpPr>
        <p:spPr>
          <a:xfrm>
            <a:off x="0" y="60960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62777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Figure and Text">
    <p:spTree>
      <p:nvGrpSpPr>
        <p:cNvPr id="1" name=""/>
        <p:cNvGrpSpPr/>
        <p:nvPr/>
      </p:nvGrpSpPr>
      <p:grpSpPr>
        <a:xfrm>
          <a:off x="0" y="0"/>
          <a:ext cx="0" cy="0"/>
          <a:chOff x="0" y="0"/>
          <a:chExt cx="0" cy="0"/>
        </a:xfrm>
      </p:grpSpPr>
      <p:sp>
        <p:nvSpPr>
          <p:cNvPr id="8" name="Content Placeholder 7"/>
          <p:cNvSpPr>
            <a:spLocks noGrp="1"/>
          </p:cNvSpPr>
          <p:nvPr userDrawn="1">
            <p:ph sz="quarter" idx="1"/>
          </p:nvPr>
        </p:nvSpPr>
        <p:spPr>
          <a:xfrm>
            <a:off x="152400" y="762001"/>
            <a:ext cx="4114800" cy="5638799"/>
          </a:xfrm>
        </p:spPr>
        <p:txBody>
          <a:bodyPr>
            <a:normAutofit/>
          </a:bodyPr>
          <a:lstStyle>
            <a:lvl1pPr>
              <a:buClr>
                <a:schemeClr val="accent2"/>
              </a:buClr>
              <a:defRPr sz="1200"/>
            </a:lvl1pPr>
            <a:lvl2pPr>
              <a:defRPr sz="1100"/>
            </a:lvl2pPr>
            <a:lvl3pPr>
              <a:defRPr sz="1050"/>
            </a:lvl3pPr>
            <a:lvl4pPr>
              <a:defRPr sz="1000"/>
            </a:lvl4pPr>
            <a:lvl5pPr>
              <a:defRPr sz="9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Slide Number Placeholder 8"/>
          <p:cNvSpPr>
            <a:spLocks noGrp="1"/>
          </p:cNvSpPr>
          <p:nvPr>
            <p:ph type="sldNum" sz="quarter" idx="10"/>
          </p:nvPr>
        </p:nvSpPr>
        <p:spPr/>
        <p:txBody>
          <a:bodyPr/>
          <a:lstStyle/>
          <a:p>
            <a:fld id="{61A3300C-2B65-410F-93D2-F0E3DC0D85CE}" type="slidenum">
              <a:rPr lang="en-US" smtClean="0"/>
              <a:t>‹#›</a:t>
            </a:fld>
            <a:endParaRPr lang="en-US"/>
          </a:p>
        </p:txBody>
      </p:sp>
      <p:cxnSp>
        <p:nvCxnSpPr>
          <p:cNvPr id="7" name="Straight Connector 6"/>
          <p:cNvCxnSpPr/>
          <p:nvPr userDrawn="1"/>
        </p:nvCxnSpPr>
        <p:spPr>
          <a:xfrm>
            <a:off x="0" y="60960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itle 5"/>
          <p:cNvSpPr>
            <a:spLocks noGrp="1"/>
          </p:cNvSpPr>
          <p:nvPr>
            <p:ph type="title"/>
          </p:nvPr>
        </p:nvSpPr>
        <p:spPr>
          <a:xfrm>
            <a:off x="152400" y="152400"/>
            <a:ext cx="8839200" cy="304800"/>
          </a:xfrm>
        </p:spPr>
        <p:txBody>
          <a:bodyPr>
            <a:noAutofit/>
          </a:bodyPr>
          <a:lstStyle>
            <a:lvl1pPr>
              <a:defRPr sz="2000"/>
            </a:lvl1pPr>
          </a:lstStyle>
          <a:p>
            <a:r>
              <a:rPr lang="en-US" dirty="0" smtClean="0"/>
              <a:t>Click to edit Master title style</a:t>
            </a:r>
            <a:endParaRPr lang="en-US" dirty="0"/>
          </a:p>
        </p:txBody>
      </p:sp>
    </p:spTree>
    <p:extLst>
      <p:ext uri="{BB962C8B-B14F-4D97-AF65-F5344CB8AC3E}">
        <p14:creationId xmlns:p14="http://schemas.microsoft.com/office/powerpoint/2010/main" val="27393360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mp; Footer">
    <p:spTree>
      <p:nvGrpSpPr>
        <p:cNvPr id="1" name=""/>
        <p:cNvGrpSpPr/>
        <p:nvPr/>
      </p:nvGrpSpPr>
      <p:grpSpPr>
        <a:xfrm>
          <a:off x="0" y="0"/>
          <a:ext cx="0" cy="0"/>
          <a:chOff x="0" y="0"/>
          <a:chExt cx="0" cy="0"/>
        </a:xfrm>
      </p:grpSpPr>
      <p:sp>
        <p:nvSpPr>
          <p:cNvPr id="6" name="Title 5"/>
          <p:cNvSpPr>
            <a:spLocks noGrp="1"/>
          </p:cNvSpPr>
          <p:nvPr>
            <p:ph type="title"/>
          </p:nvPr>
        </p:nvSpPr>
        <p:spPr>
          <a:xfrm>
            <a:off x="152400" y="152400"/>
            <a:ext cx="8839200" cy="304800"/>
          </a:xfrm>
        </p:spPr>
        <p:txBody>
          <a:bodyPr>
            <a:noAutofit/>
          </a:bodyPr>
          <a:lstStyle>
            <a:lvl1pPr>
              <a:defRPr sz="2000"/>
            </a:lvl1pPr>
          </a:lstStyle>
          <a:p>
            <a:r>
              <a:rPr lang="en-US" dirty="0" smtClean="0"/>
              <a:t>Click to edit Master title style</a:t>
            </a:r>
            <a:endParaRPr lang="en-US" dirty="0"/>
          </a:p>
        </p:txBody>
      </p:sp>
      <p:sp>
        <p:nvSpPr>
          <p:cNvPr id="9" name="Slide Number Placeholder 8"/>
          <p:cNvSpPr>
            <a:spLocks noGrp="1"/>
          </p:cNvSpPr>
          <p:nvPr>
            <p:ph type="sldNum" sz="quarter" idx="10"/>
          </p:nvPr>
        </p:nvSpPr>
        <p:spPr/>
        <p:txBody>
          <a:bodyPr/>
          <a:lstStyle/>
          <a:p>
            <a:fld id="{61A3300C-2B65-410F-93D2-F0E3DC0D85CE}" type="slidenum">
              <a:rPr lang="en-US" smtClean="0"/>
              <a:t>‹#›</a:t>
            </a:fld>
            <a:endParaRPr lang="en-US"/>
          </a:p>
        </p:txBody>
      </p:sp>
      <p:cxnSp>
        <p:nvCxnSpPr>
          <p:cNvPr id="10" name="Straight Connector 9"/>
          <p:cNvCxnSpPr/>
          <p:nvPr userDrawn="1"/>
        </p:nvCxnSpPr>
        <p:spPr>
          <a:xfrm>
            <a:off x="0" y="60960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8761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8" name="Slide Number Placeholder 1"/>
          <p:cNvSpPr>
            <a:spLocks noGrp="1"/>
          </p:cNvSpPr>
          <p:nvPr>
            <p:ph type="sldNum" sz="quarter" idx="4"/>
          </p:nvPr>
        </p:nvSpPr>
        <p:spPr>
          <a:xfrm>
            <a:off x="6629400" y="6574536"/>
            <a:ext cx="2133600" cy="276999"/>
          </a:xfrm>
          <a:prstGeom prst="rect">
            <a:avLst/>
          </a:prstGeom>
        </p:spPr>
        <p:txBody>
          <a:bodyPr vert="horz" lIns="91440" tIns="45720" rIns="91440" bIns="45720" rtlCol="0" anchor="ctr"/>
          <a:lstStyle>
            <a:lvl1pPr algn="r">
              <a:defRPr sz="1100">
                <a:solidFill>
                  <a:schemeClr val="bg2"/>
                </a:solidFill>
                <a:latin typeface="Lato" panose="020F0502020204030203" pitchFamily="34" charset="0"/>
              </a:defRPr>
            </a:lvl1pPr>
          </a:lstStyle>
          <a:p>
            <a:fld id="{61A3300C-2B65-410F-93D2-F0E3DC0D85CE}" type="slidenum">
              <a:rPr lang="en-US" smtClean="0"/>
              <a:pPr/>
              <a:t>‹#›</a:t>
            </a:fld>
            <a:endParaRPr lang="en-US" dirty="0"/>
          </a:p>
        </p:txBody>
      </p:sp>
    </p:spTree>
    <p:extLst>
      <p:ext uri="{BB962C8B-B14F-4D97-AF65-F5344CB8AC3E}">
        <p14:creationId xmlns:p14="http://schemas.microsoft.com/office/powerpoint/2010/main" val="22955711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600456"/>
            <a:ext cx="8153400" cy="466344"/>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447800"/>
            <a:ext cx="8153400" cy="46786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4" name="TextBox 3"/>
          <p:cNvSpPr txBox="1"/>
          <p:nvPr userDrawn="1"/>
        </p:nvSpPr>
        <p:spPr>
          <a:xfrm>
            <a:off x="76200" y="6574536"/>
            <a:ext cx="3276600" cy="261610"/>
          </a:xfrm>
          <a:prstGeom prst="rect">
            <a:avLst/>
          </a:prstGeom>
          <a:noFill/>
        </p:spPr>
        <p:txBody>
          <a:bodyPr wrap="square" rtlCol="0">
            <a:spAutoFit/>
          </a:bodyPr>
          <a:lstStyle/>
          <a:p>
            <a:r>
              <a:rPr lang="en-US" sz="1100" baseline="0" dirty="0" smtClean="0">
                <a:solidFill>
                  <a:schemeClr val="bg2"/>
                </a:solidFill>
                <a:latin typeface="Lato" panose="020F0502020204030203" pitchFamily="34" charset="0"/>
                <a:cs typeface="Arial" panose="020B0604020202020204" pitchFamily="34" charset="0"/>
              </a:rPr>
              <a:t>Assessment, Policy Development &amp; Evaluation</a:t>
            </a:r>
            <a:endParaRPr lang="en-US" sz="1100" dirty="0">
              <a:solidFill>
                <a:schemeClr val="bg2"/>
              </a:solidFill>
              <a:latin typeface="Lato" panose="020F0502020204030203" pitchFamily="34" charset="0"/>
              <a:cs typeface="Arial" panose="020B0604020202020204" pitchFamily="34" charset="0"/>
            </a:endParaRPr>
          </a:p>
        </p:txBody>
      </p:sp>
      <p:cxnSp>
        <p:nvCxnSpPr>
          <p:cNvPr id="6" name="Straight Connector 5"/>
          <p:cNvCxnSpPr/>
          <p:nvPr userDrawn="1"/>
        </p:nvCxnSpPr>
        <p:spPr>
          <a:xfrm>
            <a:off x="0" y="655320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6629400" y="6574536"/>
            <a:ext cx="2133600" cy="276999"/>
          </a:xfrm>
          <a:prstGeom prst="rect">
            <a:avLst/>
          </a:prstGeom>
        </p:spPr>
        <p:txBody>
          <a:bodyPr vert="horz" lIns="91440" tIns="45720" rIns="91440" bIns="45720" rtlCol="0" anchor="ctr"/>
          <a:lstStyle>
            <a:lvl1pPr algn="r">
              <a:defRPr sz="1100">
                <a:solidFill>
                  <a:schemeClr val="bg2"/>
                </a:solidFill>
                <a:latin typeface="Lato" panose="020F0502020204030203" pitchFamily="34" charset="0"/>
              </a:defRPr>
            </a:lvl1pPr>
          </a:lstStyle>
          <a:p>
            <a:fld id="{61A3300C-2B65-410F-93D2-F0E3DC0D85CE}" type="slidenum">
              <a:rPr lang="en-US" smtClean="0"/>
              <a:pPr/>
              <a:t>‹#›</a:t>
            </a:fld>
            <a:endParaRPr lang="en-US" dirty="0"/>
          </a:p>
        </p:txBody>
      </p:sp>
      <p:sp>
        <p:nvSpPr>
          <p:cNvPr id="9" name="TextBox 8"/>
          <p:cNvSpPr txBox="1"/>
          <p:nvPr userDrawn="1"/>
        </p:nvSpPr>
        <p:spPr>
          <a:xfrm>
            <a:off x="3124200" y="6574536"/>
            <a:ext cx="4648200" cy="2616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smtClean="0">
                <a:solidFill>
                  <a:schemeClr val="bg2"/>
                </a:solidFill>
                <a:latin typeface="Lato" panose="020F0502020204030203" pitchFamily="34" charset="0"/>
                <a:ea typeface="+mn-ea"/>
                <a:cs typeface="Arial" panose="020B0604020202020204" pitchFamily="34" charset="0"/>
              </a:rPr>
              <a:t>Integrated Data and the ACH Context</a:t>
            </a:r>
            <a:endParaRPr lang="en-US" sz="1100" kern="1200" dirty="0" smtClean="0">
              <a:solidFill>
                <a:schemeClr val="bg2"/>
              </a:solidFill>
              <a:latin typeface="Lato" panose="020F0502020204030203" pitchFamily="34" charset="0"/>
              <a:ea typeface="+mn-ea"/>
              <a:cs typeface="Arial" panose="020B0604020202020204" pitchFamily="34" charset="0"/>
            </a:endParaRPr>
          </a:p>
        </p:txBody>
      </p:sp>
      <p:sp>
        <p:nvSpPr>
          <p:cNvPr id="8" name="TextBox 7"/>
          <p:cNvSpPr txBox="1"/>
          <p:nvPr userDrawn="1"/>
        </p:nvSpPr>
        <p:spPr>
          <a:xfrm>
            <a:off x="2962656" y="6528816"/>
            <a:ext cx="304800" cy="338554"/>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accent2"/>
                </a:solidFill>
                <a:latin typeface="Lato" panose="020F0502020204030203" pitchFamily="34" charset="0"/>
                <a:ea typeface="+mn-ea"/>
                <a:cs typeface="Arial" panose="020B0604020202020204" pitchFamily="34" charset="0"/>
              </a:rPr>
              <a:t>|</a:t>
            </a:r>
            <a:endParaRPr lang="en-US" sz="1600" kern="1200" dirty="0" smtClean="0">
              <a:solidFill>
                <a:schemeClr val="accent2"/>
              </a:solidFill>
              <a:latin typeface="Lato" panose="020F0502020204030203"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8" r:id="rId2"/>
    <p:sldLayoutId id="2147483663" r:id="rId3"/>
    <p:sldLayoutId id="2147483671" r:id="rId4"/>
    <p:sldLayoutId id="2147483672" r:id="rId5"/>
    <p:sldLayoutId id="2147483688" r:id="rId6"/>
    <p:sldLayoutId id="2147483667" r:id="rId7"/>
  </p:sldLayoutIdLst>
  <p:timing>
    <p:tnLst>
      <p:par>
        <p:cTn id="1" dur="indefinite" restart="never" nodeType="tmRoot"/>
      </p:par>
    </p:tnLst>
  </p:timing>
  <p:hf hdr="0" ftr="0"/>
  <p:txStyles>
    <p:titleStyle>
      <a:lvl1pPr algn="l" rtl="0" eaLnBrk="1" latinLnBrk="0" hangingPunct="1">
        <a:spcBef>
          <a:spcPct val="0"/>
        </a:spcBef>
        <a:buNone/>
        <a:defRPr kumimoji="0" sz="2400" kern="1200">
          <a:solidFill>
            <a:schemeClr val="tx2"/>
          </a:solidFill>
          <a:latin typeface="Lato" panose="020F0502020204030203" pitchFamily="34" charset="0"/>
          <a:ea typeface="+mj-ea"/>
          <a:cs typeface="+mj-cs"/>
        </a:defRPr>
      </a:lvl1pPr>
    </p:titleStyle>
    <p:bodyStyle>
      <a:lvl1pPr marL="320040" indent="-320040" algn="l" rtl="0" eaLnBrk="1" latinLnBrk="0" hangingPunct="1">
        <a:spcBef>
          <a:spcPts val="700"/>
        </a:spcBef>
        <a:buClr>
          <a:srgbClr val="0070C0"/>
        </a:buClr>
        <a:buSzPct val="60000"/>
        <a:buFont typeface="Wingdings"/>
        <a:buChar char=""/>
        <a:defRPr kumimoji="0" sz="2000" kern="1200">
          <a:solidFill>
            <a:schemeClr val="tx1"/>
          </a:solidFill>
          <a:latin typeface="Lato" panose="020F0502020204030203"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1800" kern="1200">
          <a:solidFill>
            <a:schemeClr val="tx1"/>
          </a:solidFill>
          <a:latin typeface="Lato" panose="020F0502020204030203"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1600" kern="1200">
          <a:solidFill>
            <a:schemeClr val="tx1"/>
          </a:solidFill>
          <a:latin typeface="Lato" panose="020F0502020204030203"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1400" kern="1200">
          <a:solidFill>
            <a:schemeClr val="tx1"/>
          </a:solidFill>
          <a:latin typeface="Lato" panose="020F0502020204030203"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1200" kern="1200">
          <a:solidFill>
            <a:schemeClr val="tx1"/>
          </a:solidFill>
          <a:latin typeface="Lato" panose="020F0502020204030203"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isp.upenn.edu/" TargetMode="External"/><Relationship Id="rId2" Type="http://schemas.openxmlformats.org/officeDocument/2006/relationships/hyperlink" Target="http://www.ihris.org/toolkit-new/pilot/presentation-creating-a-data-sharing-agreement/" TargetMode="External"/><Relationship Id="rId1" Type="http://schemas.openxmlformats.org/officeDocument/2006/relationships/slideLayout" Target="../slideLayouts/slideLayout6.xml"/><Relationship Id="rId4" Type="http://schemas.openxmlformats.org/officeDocument/2006/relationships/hyperlink" Target="http://opendatahandbook.org/guide/en/what-is-open-data/"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www.sp2.upenn.edu/aisp_test/wp-content/uploads/2012/12/0033_12_SP2_Architectures_Techniques_Data_Systems_000.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dshs.wa.gov/pdf/ms/rda/research/11/205.pdf" TargetMode="External"/><Relationship Id="rId2" Type="http://schemas.openxmlformats.org/officeDocument/2006/relationships/hyperlink" Target="http://www.kingcounty.gov/elected/executive/health-human-services-transformation/coordination.aspx" TargetMode="External"/><Relationship Id="rId1" Type="http://schemas.openxmlformats.org/officeDocument/2006/relationships/slideLayout" Target="../slideLayouts/slideLayout6.xml"/><Relationship Id="rId6" Type="http://schemas.openxmlformats.org/officeDocument/2006/relationships/hyperlink" Target="http://www.sp2.upenn.edu/aisp_test/wp-content/uploads/2012/12/0033_12_SP2_Architectures_Techniques_Data_Systems_000.pdf" TargetMode="External"/><Relationship Id="rId5" Type="http://schemas.openxmlformats.org/officeDocument/2006/relationships/hyperlink" Target="https://www.google.com/url?sa=t&amp;rct=j&amp;q=&amp;esrc=s&amp;source=web&amp;cd=1&amp;cad=rja&amp;uact=8&amp;ved=0CB4QFjAA&amp;url=http://www.kingcounty.gov/~/media/operations/DCHS/Levy/2012_Updated_Imp_Plans/3_6_Client_Care_Coordination__2012_Implementation_Plan.ashx?la%3Den&amp;ei=RMRDVcHzHMS4ogTV7YC4BQ&amp;usg=AFQjCNH0n6xhJTtDIsvCFLt8fXavO9Fo5w&amp;sig2=banOgNRmNq_5EGrUn-3OJg&amp;bvm=bv.92291466,d.cGU" TargetMode="External"/><Relationship Id="rId4" Type="http://schemas.openxmlformats.org/officeDocument/2006/relationships/hyperlink" Target="http://www.doh.wa.gov/DataandStatisticalReports/VitalStatisticsandPopulationData/OrderDataFile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sp2.upenn.edu/aisp_test/wp-content/uploads/2012/12/0033_12_SP2_Architectures_Techniques_Data_Systems_000.pdf"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www.sp2.upenn.edu/aisp_test/wp-content/uploads/2012/12/0033_12_SP2_Architectures_Techniques_Data_Systems_000.pdf" TargetMode="External"/><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eli.kern@kingcounty.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hyperlink" Target="http://www.hca.wa.gov/HealthIT/Pages/HIE.aspx" TargetMode="External"/><Relationship Id="rId3" Type="http://schemas.openxmlformats.org/officeDocument/2006/relationships/hyperlink" Target="http://www.hca.wa.gov/hw/Pages/default.aspx" TargetMode="External"/><Relationship Id="rId7" Type="http://schemas.openxmlformats.org/officeDocument/2006/relationships/hyperlink" Target="http://www.dshs.wa.gov/pdf/ms/rda/research/11/205.pdf" TargetMode="External"/><Relationship Id="rId2" Type="http://schemas.openxmlformats.org/officeDocument/2006/relationships/hyperlink" Target="http://www.kingcounty.gov/exec/HHStransformation/ach.aspx" TargetMode="External"/><Relationship Id="rId1" Type="http://schemas.openxmlformats.org/officeDocument/2006/relationships/slideLayout" Target="../slideLayouts/slideLayout4.xml"/><Relationship Id="rId6" Type="http://schemas.openxmlformats.org/officeDocument/2006/relationships/hyperlink" Target="http://www.communitiescount.org/" TargetMode="External"/><Relationship Id="rId11" Type="http://schemas.openxmlformats.org/officeDocument/2006/relationships/hyperlink" Target="http://www.qualityhealth.org/" TargetMode="External"/><Relationship Id="rId5" Type="http://schemas.openxmlformats.org/officeDocument/2006/relationships/hyperlink" Target="http://apps.leg.wa.gov/documents/billdocs/2013-14/Pdf/Bills/Session%20Laws/House/2572-S2.SL.pdf" TargetMode="External"/><Relationship Id="rId10" Type="http://schemas.openxmlformats.org/officeDocument/2006/relationships/hyperlink" Target="http://www.onehealthport.com/hie" TargetMode="External"/><Relationship Id="rId4" Type="http://schemas.openxmlformats.org/officeDocument/2006/relationships/hyperlink" Target="http://ofm.wa.gov/healthcare/pricetransparency/" TargetMode="External"/><Relationship Id="rId9" Type="http://schemas.openxmlformats.org/officeDocument/2006/relationships/hyperlink" Target="http://www.doh.wa.gov/ForPublicHealthandHealthcareProviders/HealthcareProfessionsandFacilities/DataReportingandRetrieval/ElectronicHealthRecordsMeaningfulUse"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partnersforourchildren.org/data-portal" TargetMode="External"/><Relationship Id="rId13" Type="http://schemas.openxmlformats.org/officeDocument/2006/relationships/hyperlink" Target="http://www.kingcounty.gov/exec/HHStransformation.aspx" TargetMode="External"/><Relationship Id="rId3" Type="http://schemas.openxmlformats.org/officeDocument/2006/relationships/hyperlink" Target="http://innovation.cms.gov/initiatives/state-innovations/" TargetMode="External"/><Relationship Id="rId7" Type="http://schemas.openxmlformats.org/officeDocument/2006/relationships/hyperlink" Target="https://www.google.com/url?sa=t&amp;rct=j&amp;q=&amp;esrc=s&amp;source=web&amp;cd=1&amp;cad=rja&amp;uact=8&amp;ved=0CB4QFjAA&amp;url=http://partnersforourchildren.org/&amp;ei=J3OQVNCiOMesogSrtoC4Dw&amp;usg=AFQjCNEGxajz5Q_Zn3zHJG3ytPVfoI3Wjw&amp;sig2=N7pbe8Bc1u1NxjHAHDeGQA&amp;bvm=bv.82001339,d.cGU" TargetMode="External"/><Relationship Id="rId12" Type="http://schemas.openxmlformats.org/officeDocument/2006/relationships/hyperlink" Target="http://www.kingcounty.gov/healthservices/health/data/indicators.aspx" TargetMode="External"/><Relationship Id="rId2" Type="http://schemas.openxmlformats.org/officeDocument/2006/relationships/hyperlink" Target="http://www.hca.wa.gov/hw/Pages/default.aspx" TargetMode="External"/><Relationship Id="rId1" Type="http://schemas.openxmlformats.org/officeDocument/2006/relationships/slideLayout" Target="../slideLayouts/slideLayout4.xml"/><Relationship Id="rId6" Type="http://schemas.openxmlformats.org/officeDocument/2006/relationships/hyperlink" Target="https://www.google.com/url?sa=t&amp;rct=j&amp;q=&amp;esrc=s&amp;source=web&amp;cd=1&amp;cad=rja&amp;uact=8&amp;sqi=2&amp;ved=0CB4QFjAA&amp;url=http://www.buildingchanges.org/&amp;ei=ZHKQVJfNNNbqoASEz4CwAw&amp;usg=AFQjCNHw2CowznLQOWctZQrh1mrWimX2Bw&amp;sig2=Yv2-HagSUbYPqGv7bSQE-g&amp;bvm=bv.82001339,d.cGU" TargetMode="External"/><Relationship Id="rId11" Type="http://schemas.openxmlformats.org/officeDocument/2006/relationships/hyperlink" Target="http://www.healthdata.org/" TargetMode="External"/><Relationship Id="rId5" Type="http://schemas.openxmlformats.org/officeDocument/2006/relationships/hyperlink" Target="http://www.501commons.org/about-us/our-team/betsy-lieberman" TargetMode="External"/><Relationship Id="rId15" Type="http://schemas.openxmlformats.org/officeDocument/2006/relationships/hyperlink" Target="http://www.kingcounty.gov/exec/HHStransformation/strategies.aspx" TargetMode="External"/><Relationship Id="rId10" Type="http://schemas.openxmlformats.org/officeDocument/2006/relationships/hyperlink" Target="http://vizhub.healthdata.org/gbd-compare/" TargetMode="External"/><Relationship Id="rId4" Type="http://schemas.openxmlformats.org/officeDocument/2006/relationships/hyperlink" Target="https://www.mercyhousing.org/" TargetMode="External"/><Relationship Id="rId9" Type="http://schemas.openxmlformats.org/officeDocument/2006/relationships/hyperlink" Target="http://www.kingcounty.gov/healthservices/health/partnerships/~/media/health/publichealth/documents/healthreform/QAEvaluationACApresentationPPT.ashx" TargetMode="External"/><Relationship Id="rId14" Type="http://schemas.openxmlformats.org/officeDocument/2006/relationships/hyperlink" Target="http://www.ihi.org/Engage/Initiatives/TripleAim/pages/default.asp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hca.wa.gov/hw/Documents/SHCIP_InnovationPlan.pdf" TargetMode="External"/><Relationship Id="rId3" Type="http://schemas.openxmlformats.org/officeDocument/2006/relationships/hyperlink" Target="http://www.onehealthport.com/" TargetMode="External"/><Relationship Id="rId7" Type="http://schemas.openxmlformats.org/officeDocument/2006/relationships/hyperlink" Target="http://www.hca.wa.gov/hw/Pages/prevention_framework.aspx" TargetMode="External"/><Relationship Id="rId2" Type="http://schemas.openxmlformats.org/officeDocument/2006/relationships/hyperlink" Target="http://www.hca.wa.gov/HealthIT/Pages/WALink4Health.aspx" TargetMode="External"/><Relationship Id="rId1" Type="http://schemas.openxmlformats.org/officeDocument/2006/relationships/slideLayout" Target="../slideLayouts/slideLayout4.xml"/><Relationship Id="rId6" Type="http://schemas.openxmlformats.org/officeDocument/2006/relationships/hyperlink" Target="http://www.hca.wa.gov/hw/Documents/pmcc_measures_final_recommendations_121714.pdf" TargetMode="External"/><Relationship Id="rId5" Type="http://schemas.openxmlformats.org/officeDocument/2006/relationships/hyperlink" Target="http://www.hca.wa.gov/hw/Pages/performance_measures.aspx" TargetMode="External"/><Relationship Id="rId4" Type="http://schemas.openxmlformats.org/officeDocument/2006/relationships/hyperlink" Target="http://www.onehealthport.com/provider-sourc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5.xml"/><Relationship Id="rId16" Type="http://schemas.openxmlformats.org/officeDocument/2006/relationships/diagramColors" Target="../diagrams/colors3.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7"/>
          <p:cNvSpPr>
            <a:spLocks noGrp="1"/>
          </p:cNvSpPr>
          <p:nvPr>
            <p:ph type="dt" sz="half" idx="15"/>
          </p:nvPr>
        </p:nvSpPr>
        <p:spPr>
          <a:xfrm>
            <a:off x="7010400" y="76200"/>
            <a:ext cx="2133600" cy="307777"/>
          </a:xfrm>
        </p:spPr>
        <p:txBody>
          <a:bodyPr/>
          <a:lstStyle/>
          <a:p>
            <a:pPr algn="r"/>
            <a:fld id="{8CF32EA2-0D4D-49D2-9506-4F7ECDCD18C3}" type="datetime4">
              <a:rPr lang="en-US" smtClean="0"/>
              <a:t>June 23, 2015</a:t>
            </a:fld>
            <a:endParaRPr lang="en-US" dirty="0"/>
          </a:p>
        </p:txBody>
      </p:sp>
      <p:sp>
        <p:nvSpPr>
          <p:cNvPr id="15" name="Title 4"/>
          <p:cNvSpPr>
            <a:spLocks noGrp="1"/>
          </p:cNvSpPr>
          <p:nvPr>
            <p:ph type="ctrTitle"/>
          </p:nvPr>
        </p:nvSpPr>
        <p:spPr>
          <a:xfrm>
            <a:off x="152400" y="2209800"/>
            <a:ext cx="8839200" cy="1828800"/>
          </a:xfrm>
        </p:spPr>
        <p:txBody>
          <a:bodyPr anchor="ctr">
            <a:noAutofit/>
          </a:bodyPr>
          <a:lstStyle/>
          <a:p>
            <a:pPr algn="ctr"/>
            <a:r>
              <a:rPr lang="en-US" sz="3600" cap="none" dirty="0">
                <a:solidFill>
                  <a:schemeClr val="accent3"/>
                </a:solidFill>
              </a:rPr>
              <a:t>A perspective on data integration and the emerging ACH </a:t>
            </a:r>
            <a:r>
              <a:rPr lang="en-US" sz="3600" cap="none" dirty="0" smtClean="0">
                <a:solidFill>
                  <a:schemeClr val="accent3"/>
                </a:solidFill>
              </a:rPr>
              <a:t>context</a:t>
            </a:r>
            <a:br>
              <a:rPr lang="en-US" sz="3600" cap="none" dirty="0" smtClean="0">
                <a:solidFill>
                  <a:schemeClr val="accent3"/>
                </a:solidFill>
              </a:rPr>
            </a:br>
            <a:r>
              <a:rPr lang="en-US" sz="2400" cap="none" dirty="0">
                <a:solidFill>
                  <a:schemeClr val="accent3"/>
                </a:solidFill>
              </a:rPr>
              <a:t> </a:t>
            </a:r>
            <a:r>
              <a:rPr lang="en-US" sz="3600" cap="none" dirty="0">
                <a:solidFill>
                  <a:schemeClr val="accent3"/>
                </a:solidFill>
              </a:rPr>
              <a:t/>
            </a:r>
            <a:br>
              <a:rPr lang="en-US" sz="3600" cap="none" dirty="0">
                <a:solidFill>
                  <a:schemeClr val="accent3"/>
                </a:solidFill>
              </a:rPr>
            </a:br>
            <a:r>
              <a:rPr lang="en-US" sz="2400" cap="none" dirty="0"/>
              <a:t>ACH Development </a:t>
            </a:r>
            <a:r>
              <a:rPr lang="en-US" sz="2400" cap="none" dirty="0" smtClean="0"/>
              <a:t>Council Webinar</a:t>
            </a:r>
            <a:endParaRPr lang="en-US" sz="2400" cap="none" dirty="0"/>
          </a:p>
        </p:txBody>
      </p:sp>
    </p:spTree>
    <p:extLst>
      <p:ext uri="{BB962C8B-B14F-4D97-AF65-F5344CB8AC3E}">
        <p14:creationId xmlns:p14="http://schemas.microsoft.com/office/powerpoint/2010/main" val="3125572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t>QUESTION: </a:t>
            </a:r>
            <a:r>
              <a:rPr lang="en-US" dirty="0" smtClean="0"/>
              <a:t>Any promising strategies of how you used data to address upstream drivers </a:t>
            </a:r>
            <a:r>
              <a:rPr lang="en-US" dirty="0"/>
              <a:t>of poor health and disparities </a:t>
            </a:r>
            <a:r>
              <a:rPr lang="en-US" dirty="0" smtClean="0"/>
              <a:t>in your communities?</a:t>
            </a: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61A3300C-2B65-410F-93D2-F0E3DC0D85CE}" type="slidenum">
              <a:rPr lang="en-US" smtClean="0"/>
              <a:pPr/>
              <a:t>10</a:t>
            </a:fld>
            <a:endParaRPr lang="en-US" dirty="0"/>
          </a:p>
        </p:txBody>
      </p:sp>
    </p:spTree>
    <p:extLst>
      <p:ext uri="{BB962C8B-B14F-4D97-AF65-F5344CB8AC3E}">
        <p14:creationId xmlns:p14="http://schemas.microsoft.com/office/powerpoint/2010/main" val="1173619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There is great promise in this growing collaborative approach to better understand and serve the whole person.</a:t>
            </a:r>
            <a:br>
              <a:rPr lang="en-US" dirty="0" smtClean="0"/>
            </a:br>
            <a:r>
              <a:rPr lang="en-US" dirty="0" smtClean="0"/>
              <a:t> </a:t>
            </a:r>
            <a:br>
              <a:rPr lang="en-US" dirty="0" smtClean="0"/>
            </a:br>
            <a:r>
              <a:rPr lang="en-US" dirty="0" smtClean="0"/>
              <a:t>But, how will we know if we are making progress towards the </a:t>
            </a:r>
            <a:r>
              <a:rPr lang="en-US" dirty="0" smtClean="0">
                <a:solidFill>
                  <a:schemeClr val="accent3"/>
                </a:solidFill>
              </a:rPr>
              <a:t>Triple Aim</a:t>
            </a:r>
            <a:r>
              <a:rPr lang="en-US" dirty="0" smtClean="0"/>
              <a:t>?</a:t>
            </a:r>
            <a:endParaRPr lang="en-US" dirty="0"/>
          </a:p>
        </p:txBody>
      </p:sp>
      <p:sp>
        <p:nvSpPr>
          <p:cNvPr id="4" name="Slide Number Placeholder 3"/>
          <p:cNvSpPr>
            <a:spLocks noGrp="1"/>
          </p:cNvSpPr>
          <p:nvPr>
            <p:ph type="sldNum" sz="quarter" idx="4"/>
          </p:nvPr>
        </p:nvSpPr>
        <p:spPr/>
        <p:txBody>
          <a:bodyPr/>
          <a:lstStyle/>
          <a:p>
            <a:fld id="{61A3300C-2B65-410F-93D2-F0E3DC0D85CE}" type="slidenum">
              <a:rPr lang="en-US" smtClean="0"/>
              <a:pPr/>
              <a:t>11</a:t>
            </a:fld>
            <a:endParaRPr lang="en-US" dirty="0"/>
          </a:p>
        </p:txBody>
      </p:sp>
    </p:spTree>
    <p:extLst>
      <p:ext uri="{BB962C8B-B14F-4D97-AF65-F5344CB8AC3E}">
        <p14:creationId xmlns:p14="http://schemas.microsoft.com/office/powerpoint/2010/main" val="1310828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Complex strategies require a complex evaluation</a:t>
            </a:r>
          </a:p>
        </p:txBody>
      </p:sp>
      <p:sp>
        <p:nvSpPr>
          <p:cNvPr id="4" name="Slide Number Placeholder 3"/>
          <p:cNvSpPr>
            <a:spLocks noGrp="1"/>
          </p:cNvSpPr>
          <p:nvPr>
            <p:ph type="sldNum" sz="quarter" idx="10"/>
          </p:nvPr>
        </p:nvSpPr>
        <p:spPr/>
        <p:txBody>
          <a:bodyPr/>
          <a:lstStyle/>
          <a:p>
            <a:fld id="{61A3300C-2B65-410F-93D2-F0E3DC0D85CE}" type="slidenum">
              <a:rPr lang="en-US" smtClean="0"/>
              <a:t>12</a:t>
            </a:fld>
            <a:endParaRPr lang="en-US" dirty="0"/>
          </a:p>
        </p:txBody>
      </p:sp>
      <p:grpSp>
        <p:nvGrpSpPr>
          <p:cNvPr id="2" name="Group 1"/>
          <p:cNvGrpSpPr/>
          <p:nvPr/>
        </p:nvGrpSpPr>
        <p:grpSpPr>
          <a:xfrm>
            <a:off x="259081" y="2331726"/>
            <a:ext cx="3063233" cy="2987037"/>
            <a:chOff x="259081" y="533400"/>
            <a:chExt cx="3063233" cy="2987037"/>
          </a:xfrm>
        </p:grpSpPr>
        <p:sp>
          <p:nvSpPr>
            <p:cNvPr id="3" name="Freeform 2"/>
            <p:cNvSpPr/>
            <p:nvPr/>
          </p:nvSpPr>
          <p:spPr>
            <a:xfrm>
              <a:off x="1115703" y="1321891"/>
              <a:ext cx="1394817" cy="1394817"/>
            </a:xfrm>
            <a:custGeom>
              <a:avLst/>
              <a:gdLst>
                <a:gd name="connsiteX0" fmla="*/ 0 w 1394817"/>
                <a:gd name="connsiteY0" fmla="*/ 697409 h 1394817"/>
                <a:gd name="connsiteX1" fmla="*/ 697409 w 1394817"/>
                <a:gd name="connsiteY1" fmla="*/ 0 h 1394817"/>
                <a:gd name="connsiteX2" fmla="*/ 1394818 w 1394817"/>
                <a:gd name="connsiteY2" fmla="*/ 697409 h 1394817"/>
                <a:gd name="connsiteX3" fmla="*/ 697409 w 1394817"/>
                <a:gd name="connsiteY3" fmla="*/ 1394818 h 1394817"/>
                <a:gd name="connsiteX4" fmla="*/ 0 w 1394817"/>
                <a:gd name="connsiteY4" fmla="*/ 697409 h 139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817" h="1394817">
                  <a:moveTo>
                    <a:pt x="0" y="697409"/>
                  </a:moveTo>
                  <a:cubicBezTo>
                    <a:pt x="0" y="312241"/>
                    <a:pt x="312241" y="0"/>
                    <a:pt x="697409" y="0"/>
                  </a:cubicBezTo>
                  <a:cubicBezTo>
                    <a:pt x="1082577" y="0"/>
                    <a:pt x="1394818" y="312241"/>
                    <a:pt x="1394818" y="697409"/>
                  </a:cubicBezTo>
                  <a:cubicBezTo>
                    <a:pt x="1394818" y="1082577"/>
                    <a:pt x="1082577" y="1394818"/>
                    <a:pt x="697409" y="1394818"/>
                  </a:cubicBezTo>
                  <a:cubicBezTo>
                    <a:pt x="312241" y="1394818"/>
                    <a:pt x="0" y="1082577"/>
                    <a:pt x="0" y="697409"/>
                  </a:cubicBezTo>
                  <a:close/>
                </a:path>
              </a:pathLst>
            </a:custGeom>
            <a:solidFill>
              <a:schemeClr val="accent1"/>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24586" tIns="224586" rIns="224586" bIns="22458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Lato" panose="020F0502020204030203" pitchFamily="34" charset="0"/>
                </a:rPr>
                <a:t>Strategies</a:t>
              </a:r>
              <a:endParaRPr lang="en-US" sz="1600" kern="1200" dirty="0">
                <a:solidFill>
                  <a:schemeClr val="tx1"/>
                </a:solidFill>
                <a:latin typeface="Lato" panose="020F0502020204030203" pitchFamily="34" charset="0"/>
              </a:endParaRPr>
            </a:p>
          </p:txBody>
        </p:sp>
        <p:sp>
          <p:nvSpPr>
            <p:cNvPr id="5" name="Freeform 4"/>
            <p:cNvSpPr/>
            <p:nvPr/>
          </p:nvSpPr>
          <p:spPr>
            <a:xfrm>
              <a:off x="1310193" y="533400"/>
              <a:ext cx="1005837" cy="1005837"/>
            </a:xfrm>
            <a:custGeom>
              <a:avLst/>
              <a:gdLst>
                <a:gd name="connsiteX0" fmla="*/ 0 w 1005837"/>
                <a:gd name="connsiteY0" fmla="*/ 502919 h 1005837"/>
                <a:gd name="connsiteX1" fmla="*/ 502919 w 1005837"/>
                <a:gd name="connsiteY1" fmla="*/ 0 h 1005837"/>
                <a:gd name="connsiteX2" fmla="*/ 1005838 w 1005837"/>
                <a:gd name="connsiteY2" fmla="*/ 502919 h 1005837"/>
                <a:gd name="connsiteX3" fmla="*/ 502919 w 1005837"/>
                <a:gd name="connsiteY3" fmla="*/ 1005838 h 1005837"/>
                <a:gd name="connsiteX4" fmla="*/ 0 w 1005837"/>
                <a:gd name="connsiteY4" fmla="*/ 502919 h 100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7" h="1005837">
                  <a:moveTo>
                    <a:pt x="0" y="502919"/>
                  </a:moveTo>
                  <a:cubicBezTo>
                    <a:pt x="0" y="225165"/>
                    <a:pt x="225165" y="0"/>
                    <a:pt x="502919" y="0"/>
                  </a:cubicBezTo>
                  <a:cubicBezTo>
                    <a:pt x="780673" y="0"/>
                    <a:pt x="1005838" y="225165"/>
                    <a:pt x="1005838" y="502919"/>
                  </a:cubicBezTo>
                  <a:cubicBezTo>
                    <a:pt x="1005838" y="780673"/>
                    <a:pt x="780673" y="1005838"/>
                    <a:pt x="502919" y="1005838"/>
                  </a:cubicBezTo>
                  <a:cubicBezTo>
                    <a:pt x="225165" y="1005838"/>
                    <a:pt x="0" y="780673"/>
                    <a:pt x="0" y="502919"/>
                  </a:cubicBezTo>
                  <a:close/>
                </a:path>
              </a:pathLst>
            </a:custGeom>
            <a:solidFill>
              <a:schemeClr val="accent4">
                <a:alpha val="8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7301" tIns="147301" rIns="147301" bIns="147301" numCol="1" spcCol="1270" anchor="ctr" anchorCtr="0">
              <a:noAutofit/>
            </a:bodyPr>
            <a:lstStyle/>
            <a:p>
              <a:pPr lvl="0" algn="ctr" defTabSz="400050">
                <a:lnSpc>
                  <a:spcPct val="90000"/>
                </a:lnSpc>
                <a:spcBef>
                  <a:spcPct val="0"/>
                </a:spcBef>
                <a:spcAft>
                  <a:spcPct val="35000"/>
                </a:spcAft>
              </a:pPr>
              <a:r>
                <a:rPr lang="en-US" sz="900" kern="1200" dirty="0" smtClean="0">
                  <a:latin typeface="Lato" panose="020F0502020204030203" pitchFamily="34" charset="0"/>
                </a:rPr>
                <a:t>Housing-health partnership</a:t>
              </a:r>
              <a:endParaRPr lang="en-US" sz="900" kern="1200" dirty="0">
                <a:latin typeface="Lato" panose="020F0502020204030203" pitchFamily="34" charset="0"/>
              </a:endParaRPr>
            </a:p>
          </p:txBody>
        </p:sp>
        <p:sp>
          <p:nvSpPr>
            <p:cNvPr id="6" name="Freeform 5"/>
            <p:cNvSpPr/>
            <p:nvPr/>
          </p:nvSpPr>
          <p:spPr>
            <a:xfrm>
              <a:off x="2316477" y="1516381"/>
              <a:ext cx="1005837" cy="1005837"/>
            </a:xfrm>
            <a:custGeom>
              <a:avLst/>
              <a:gdLst>
                <a:gd name="connsiteX0" fmla="*/ 0 w 1005837"/>
                <a:gd name="connsiteY0" fmla="*/ 502919 h 1005837"/>
                <a:gd name="connsiteX1" fmla="*/ 502919 w 1005837"/>
                <a:gd name="connsiteY1" fmla="*/ 0 h 1005837"/>
                <a:gd name="connsiteX2" fmla="*/ 1005838 w 1005837"/>
                <a:gd name="connsiteY2" fmla="*/ 502919 h 1005837"/>
                <a:gd name="connsiteX3" fmla="*/ 502919 w 1005837"/>
                <a:gd name="connsiteY3" fmla="*/ 1005838 h 1005837"/>
                <a:gd name="connsiteX4" fmla="*/ 0 w 1005837"/>
                <a:gd name="connsiteY4" fmla="*/ 502919 h 100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7" h="1005837">
                  <a:moveTo>
                    <a:pt x="0" y="502919"/>
                  </a:moveTo>
                  <a:cubicBezTo>
                    <a:pt x="0" y="225165"/>
                    <a:pt x="225165" y="0"/>
                    <a:pt x="502919" y="0"/>
                  </a:cubicBezTo>
                  <a:cubicBezTo>
                    <a:pt x="780673" y="0"/>
                    <a:pt x="1005838" y="225165"/>
                    <a:pt x="1005838" y="502919"/>
                  </a:cubicBezTo>
                  <a:cubicBezTo>
                    <a:pt x="1005838" y="780673"/>
                    <a:pt x="780673" y="1005838"/>
                    <a:pt x="502919" y="1005838"/>
                  </a:cubicBezTo>
                  <a:cubicBezTo>
                    <a:pt x="225165" y="1005838"/>
                    <a:pt x="0" y="780673"/>
                    <a:pt x="0" y="502919"/>
                  </a:cubicBezTo>
                  <a:close/>
                </a:path>
              </a:pathLst>
            </a:custGeom>
            <a:solidFill>
              <a:schemeClr val="accent4">
                <a:alpha val="8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7301" tIns="147301" rIns="147301" bIns="147301" numCol="1" spcCol="1270" anchor="ctr" anchorCtr="0">
              <a:noAutofit/>
            </a:bodyPr>
            <a:lstStyle/>
            <a:p>
              <a:pPr lvl="0" algn="ctr" defTabSz="400050">
                <a:lnSpc>
                  <a:spcPct val="90000"/>
                </a:lnSpc>
                <a:spcBef>
                  <a:spcPct val="0"/>
                </a:spcBef>
                <a:spcAft>
                  <a:spcPct val="35000"/>
                </a:spcAft>
              </a:pPr>
              <a:r>
                <a:rPr lang="en-US" sz="900" kern="1200" dirty="0" smtClean="0">
                  <a:latin typeface="Lato" panose="020F0502020204030203" pitchFamily="34" charset="0"/>
                </a:rPr>
                <a:t>Familiar Faces</a:t>
              </a:r>
              <a:endParaRPr lang="en-US" sz="900" kern="1200" dirty="0">
                <a:latin typeface="Lato" panose="020F0502020204030203" pitchFamily="34" charset="0"/>
              </a:endParaRPr>
            </a:p>
          </p:txBody>
        </p:sp>
        <p:sp>
          <p:nvSpPr>
            <p:cNvPr id="10" name="Freeform 9"/>
            <p:cNvSpPr/>
            <p:nvPr/>
          </p:nvSpPr>
          <p:spPr>
            <a:xfrm>
              <a:off x="1295408" y="2514600"/>
              <a:ext cx="1005837" cy="1005837"/>
            </a:xfrm>
            <a:custGeom>
              <a:avLst/>
              <a:gdLst>
                <a:gd name="connsiteX0" fmla="*/ 0 w 1005837"/>
                <a:gd name="connsiteY0" fmla="*/ 502919 h 1005837"/>
                <a:gd name="connsiteX1" fmla="*/ 502919 w 1005837"/>
                <a:gd name="connsiteY1" fmla="*/ 0 h 1005837"/>
                <a:gd name="connsiteX2" fmla="*/ 1005838 w 1005837"/>
                <a:gd name="connsiteY2" fmla="*/ 502919 h 1005837"/>
                <a:gd name="connsiteX3" fmla="*/ 502919 w 1005837"/>
                <a:gd name="connsiteY3" fmla="*/ 1005838 h 1005837"/>
                <a:gd name="connsiteX4" fmla="*/ 0 w 1005837"/>
                <a:gd name="connsiteY4" fmla="*/ 502919 h 100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7" h="1005837">
                  <a:moveTo>
                    <a:pt x="0" y="502919"/>
                  </a:moveTo>
                  <a:cubicBezTo>
                    <a:pt x="0" y="225165"/>
                    <a:pt x="225165" y="0"/>
                    <a:pt x="502919" y="0"/>
                  </a:cubicBezTo>
                  <a:cubicBezTo>
                    <a:pt x="780673" y="0"/>
                    <a:pt x="1005838" y="225165"/>
                    <a:pt x="1005838" y="502919"/>
                  </a:cubicBezTo>
                  <a:cubicBezTo>
                    <a:pt x="1005838" y="780673"/>
                    <a:pt x="780673" y="1005838"/>
                    <a:pt x="502919" y="1005838"/>
                  </a:cubicBezTo>
                  <a:cubicBezTo>
                    <a:pt x="225165" y="1005838"/>
                    <a:pt x="0" y="780673"/>
                    <a:pt x="0" y="502919"/>
                  </a:cubicBezTo>
                  <a:close/>
                </a:path>
              </a:pathLst>
            </a:custGeom>
            <a:solidFill>
              <a:schemeClr val="accent4">
                <a:alpha val="8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7301" tIns="147301" rIns="147301" bIns="147301" numCol="1" spcCol="1270" anchor="ctr" anchorCtr="0">
              <a:noAutofit/>
            </a:bodyPr>
            <a:lstStyle/>
            <a:p>
              <a:pPr lvl="0" algn="ctr" defTabSz="400050">
                <a:lnSpc>
                  <a:spcPct val="90000"/>
                </a:lnSpc>
                <a:spcBef>
                  <a:spcPct val="0"/>
                </a:spcBef>
                <a:spcAft>
                  <a:spcPct val="35000"/>
                </a:spcAft>
              </a:pPr>
              <a:r>
                <a:rPr lang="en-US" sz="900" kern="1200" dirty="0" smtClean="0">
                  <a:latin typeface="Lato" panose="020F0502020204030203" pitchFamily="34" charset="0"/>
                </a:rPr>
                <a:t>Communities of Opportunity</a:t>
              </a:r>
              <a:endParaRPr lang="en-US" sz="900" kern="1200" dirty="0">
                <a:latin typeface="Lato" panose="020F0502020204030203" pitchFamily="34" charset="0"/>
              </a:endParaRPr>
            </a:p>
          </p:txBody>
        </p:sp>
        <p:sp>
          <p:nvSpPr>
            <p:cNvPr id="12" name="Freeform 11"/>
            <p:cNvSpPr/>
            <p:nvPr/>
          </p:nvSpPr>
          <p:spPr>
            <a:xfrm>
              <a:off x="259081" y="1516381"/>
              <a:ext cx="1005837" cy="1005837"/>
            </a:xfrm>
            <a:custGeom>
              <a:avLst/>
              <a:gdLst>
                <a:gd name="connsiteX0" fmla="*/ 0 w 1005837"/>
                <a:gd name="connsiteY0" fmla="*/ 502919 h 1005837"/>
                <a:gd name="connsiteX1" fmla="*/ 502919 w 1005837"/>
                <a:gd name="connsiteY1" fmla="*/ 0 h 1005837"/>
                <a:gd name="connsiteX2" fmla="*/ 1005838 w 1005837"/>
                <a:gd name="connsiteY2" fmla="*/ 502919 h 1005837"/>
                <a:gd name="connsiteX3" fmla="*/ 502919 w 1005837"/>
                <a:gd name="connsiteY3" fmla="*/ 1005838 h 1005837"/>
                <a:gd name="connsiteX4" fmla="*/ 0 w 1005837"/>
                <a:gd name="connsiteY4" fmla="*/ 502919 h 100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7" h="1005837">
                  <a:moveTo>
                    <a:pt x="0" y="502919"/>
                  </a:moveTo>
                  <a:cubicBezTo>
                    <a:pt x="0" y="225165"/>
                    <a:pt x="225165" y="0"/>
                    <a:pt x="502919" y="0"/>
                  </a:cubicBezTo>
                  <a:cubicBezTo>
                    <a:pt x="780673" y="0"/>
                    <a:pt x="1005838" y="225165"/>
                    <a:pt x="1005838" y="502919"/>
                  </a:cubicBezTo>
                  <a:cubicBezTo>
                    <a:pt x="1005838" y="780673"/>
                    <a:pt x="780673" y="1005838"/>
                    <a:pt x="502919" y="1005838"/>
                  </a:cubicBezTo>
                  <a:cubicBezTo>
                    <a:pt x="225165" y="1005838"/>
                    <a:pt x="0" y="780673"/>
                    <a:pt x="0" y="502919"/>
                  </a:cubicBezTo>
                  <a:close/>
                </a:path>
              </a:pathLst>
            </a:custGeom>
            <a:solidFill>
              <a:schemeClr val="accent4">
                <a:alpha val="8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47301" tIns="147301" rIns="147301" bIns="147301" numCol="1" spcCol="1270" anchor="ctr" anchorCtr="0">
              <a:noAutofit/>
            </a:bodyPr>
            <a:lstStyle/>
            <a:p>
              <a:pPr lvl="0" algn="ctr" defTabSz="400050">
                <a:lnSpc>
                  <a:spcPct val="90000"/>
                </a:lnSpc>
                <a:spcBef>
                  <a:spcPct val="0"/>
                </a:spcBef>
                <a:spcAft>
                  <a:spcPct val="35000"/>
                </a:spcAft>
              </a:pPr>
              <a:r>
                <a:rPr lang="en-US" sz="900" kern="1200" dirty="0" smtClean="0">
                  <a:latin typeface="Lato" panose="020F0502020204030203" pitchFamily="34" charset="0"/>
                </a:rPr>
                <a:t>Physical/ behavioral health integration</a:t>
              </a:r>
              <a:endParaRPr lang="en-US" sz="900" kern="1200" dirty="0">
                <a:latin typeface="Lato" panose="020F0502020204030203" pitchFamily="34" charset="0"/>
              </a:endParaRPr>
            </a:p>
          </p:txBody>
        </p:sp>
      </p:grpSp>
      <p:grpSp>
        <p:nvGrpSpPr>
          <p:cNvPr id="15" name="Group 14"/>
          <p:cNvGrpSpPr/>
          <p:nvPr/>
        </p:nvGrpSpPr>
        <p:grpSpPr>
          <a:xfrm>
            <a:off x="5791200" y="2331725"/>
            <a:ext cx="3048001" cy="2971800"/>
            <a:chOff x="5943598" y="533400"/>
            <a:chExt cx="3048001" cy="2971800"/>
          </a:xfrm>
        </p:grpSpPr>
        <p:sp>
          <p:nvSpPr>
            <p:cNvPr id="20" name="Freeform 19"/>
            <p:cNvSpPr/>
            <p:nvPr/>
          </p:nvSpPr>
          <p:spPr>
            <a:xfrm>
              <a:off x="6754503" y="1321891"/>
              <a:ext cx="1394817" cy="1394817"/>
            </a:xfrm>
            <a:custGeom>
              <a:avLst/>
              <a:gdLst>
                <a:gd name="connsiteX0" fmla="*/ 0 w 1394817"/>
                <a:gd name="connsiteY0" fmla="*/ 697409 h 1394817"/>
                <a:gd name="connsiteX1" fmla="*/ 697409 w 1394817"/>
                <a:gd name="connsiteY1" fmla="*/ 0 h 1394817"/>
                <a:gd name="connsiteX2" fmla="*/ 1394818 w 1394817"/>
                <a:gd name="connsiteY2" fmla="*/ 697409 h 1394817"/>
                <a:gd name="connsiteX3" fmla="*/ 697409 w 1394817"/>
                <a:gd name="connsiteY3" fmla="*/ 1394818 h 1394817"/>
                <a:gd name="connsiteX4" fmla="*/ 0 w 1394817"/>
                <a:gd name="connsiteY4" fmla="*/ 697409 h 1394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4817" h="1394817">
                  <a:moveTo>
                    <a:pt x="0" y="697409"/>
                  </a:moveTo>
                  <a:cubicBezTo>
                    <a:pt x="0" y="312241"/>
                    <a:pt x="312241" y="0"/>
                    <a:pt x="697409" y="0"/>
                  </a:cubicBezTo>
                  <a:cubicBezTo>
                    <a:pt x="1082577" y="0"/>
                    <a:pt x="1394818" y="312241"/>
                    <a:pt x="1394818" y="697409"/>
                  </a:cubicBezTo>
                  <a:cubicBezTo>
                    <a:pt x="1394818" y="1082577"/>
                    <a:pt x="1082577" y="1394818"/>
                    <a:pt x="697409" y="1394818"/>
                  </a:cubicBezTo>
                  <a:cubicBezTo>
                    <a:pt x="312241" y="1394818"/>
                    <a:pt x="0" y="1082577"/>
                    <a:pt x="0" y="697409"/>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24586" tIns="224586" rIns="224586" bIns="224586"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latin typeface="Lato" panose="020F0502020204030203" pitchFamily="34" charset="0"/>
                </a:rPr>
                <a:t>Outcomes</a:t>
              </a:r>
              <a:endParaRPr lang="en-US" sz="1600" kern="1200" dirty="0">
                <a:solidFill>
                  <a:schemeClr val="bg1"/>
                </a:solidFill>
                <a:latin typeface="Lato" panose="020F0502020204030203" pitchFamily="34" charset="0"/>
              </a:endParaRPr>
            </a:p>
          </p:txBody>
        </p:sp>
        <p:sp>
          <p:nvSpPr>
            <p:cNvPr id="21" name="Freeform 20"/>
            <p:cNvSpPr/>
            <p:nvPr/>
          </p:nvSpPr>
          <p:spPr>
            <a:xfrm>
              <a:off x="6948993" y="533400"/>
              <a:ext cx="1005837" cy="1005837"/>
            </a:xfrm>
            <a:custGeom>
              <a:avLst/>
              <a:gdLst>
                <a:gd name="connsiteX0" fmla="*/ 0 w 1005837"/>
                <a:gd name="connsiteY0" fmla="*/ 502919 h 1005837"/>
                <a:gd name="connsiteX1" fmla="*/ 502919 w 1005837"/>
                <a:gd name="connsiteY1" fmla="*/ 0 h 1005837"/>
                <a:gd name="connsiteX2" fmla="*/ 1005838 w 1005837"/>
                <a:gd name="connsiteY2" fmla="*/ 502919 h 1005837"/>
                <a:gd name="connsiteX3" fmla="*/ 502919 w 1005837"/>
                <a:gd name="connsiteY3" fmla="*/ 1005838 h 1005837"/>
                <a:gd name="connsiteX4" fmla="*/ 0 w 1005837"/>
                <a:gd name="connsiteY4" fmla="*/ 502919 h 100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7" h="1005837">
                  <a:moveTo>
                    <a:pt x="0" y="502919"/>
                  </a:moveTo>
                  <a:cubicBezTo>
                    <a:pt x="0" y="225165"/>
                    <a:pt x="225165" y="0"/>
                    <a:pt x="502919" y="0"/>
                  </a:cubicBezTo>
                  <a:cubicBezTo>
                    <a:pt x="780673" y="0"/>
                    <a:pt x="1005838" y="225165"/>
                    <a:pt x="1005838" y="502919"/>
                  </a:cubicBezTo>
                  <a:cubicBezTo>
                    <a:pt x="1005838" y="780673"/>
                    <a:pt x="780673" y="1005838"/>
                    <a:pt x="502919" y="1005838"/>
                  </a:cubicBezTo>
                  <a:cubicBezTo>
                    <a:pt x="225165" y="1005838"/>
                    <a:pt x="0" y="780673"/>
                    <a:pt x="0" y="502919"/>
                  </a:cubicBezTo>
                  <a:close/>
                </a:path>
              </a:pathLst>
            </a:custGeom>
            <a:solidFill>
              <a:schemeClr val="accent5">
                <a:alpha val="8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58731" tIns="158731" rIns="158731" bIns="158731" numCol="1" spcCol="1270" anchor="ctr" anchorCtr="0">
              <a:noAutofit/>
            </a:bodyPr>
            <a:lstStyle/>
            <a:p>
              <a:pPr lvl="0" algn="ctr" defTabSz="400050">
                <a:lnSpc>
                  <a:spcPct val="90000"/>
                </a:lnSpc>
                <a:spcBef>
                  <a:spcPct val="0"/>
                </a:spcBef>
                <a:spcAft>
                  <a:spcPct val="35000"/>
                </a:spcAft>
              </a:pPr>
              <a:r>
                <a:rPr lang="en-US" sz="900" kern="1200" dirty="0" smtClean="0">
                  <a:latin typeface="Lato" panose="020F0502020204030203" pitchFamily="34" charset="0"/>
                </a:rPr>
                <a:t>Lower cost</a:t>
              </a:r>
              <a:endParaRPr lang="en-US" sz="900" kern="1200" dirty="0">
                <a:latin typeface="Lato" panose="020F0502020204030203" pitchFamily="34" charset="0"/>
              </a:endParaRPr>
            </a:p>
          </p:txBody>
        </p:sp>
        <p:sp>
          <p:nvSpPr>
            <p:cNvPr id="22" name="Freeform 21"/>
            <p:cNvSpPr/>
            <p:nvPr/>
          </p:nvSpPr>
          <p:spPr>
            <a:xfrm>
              <a:off x="7985762" y="1516381"/>
              <a:ext cx="1005837" cy="1005837"/>
            </a:xfrm>
            <a:custGeom>
              <a:avLst/>
              <a:gdLst>
                <a:gd name="connsiteX0" fmla="*/ 0 w 1005837"/>
                <a:gd name="connsiteY0" fmla="*/ 502919 h 1005837"/>
                <a:gd name="connsiteX1" fmla="*/ 502919 w 1005837"/>
                <a:gd name="connsiteY1" fmla="*/ 0 h 1005837"/>
                <a:gd name="connsiteX2" fmla="*/ 1005838 w 1005837"/>
                <a:gd name="connsiteY2" fmla="*/ 502919 h 1005837"/>
                <a:gd name="connsiteX3" fmla="*/ 502919 w 1005837"/>
                <a:gd name="connsiteY3" fmla="*/ 1005838 h 1005837"/>
                <a:gd name="connsiteX4" fmla="*/ 0 w 1005837"/>
                <a:gd name="connsiteY4" fmla="*/ 502919 h 100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7" h="1005837">
                  <a:moveTo>
                    <a:pt x="0" y="502919"/>
                  </a:moveTo>
                  <a:cubicBezTo>
                    <a:pt x="0" y="225165"/>
                    <a:pt x="225165" y="0"/>
                    <a:pt x="502919" y="0"/>
                  </a:cubicBezTo>
                  <a:cubicBezTo>
                    <a:pt x="780673" y="0"/>
                    <a:pt x="1005838" y="225165"/>
                    <a:pt x="1005838" y="502919"/>
                  </a:cubicBezTo>
                  <a:cubicBezTo>
                    <a:pt x="1005838" y="780673"/>
                    <a:pt x="780673" y="1005838"/>
                    <a:pt x="502919" y="1005838"/>
                  </a:cubicBezTo>
                  <a:cubicBezTo>
                    <a:pt x="225165" y="1005838"/>
                    <a:pt x="0" y="780673"/>
                    <a:pt x="0" y="502919"/>
                  </a:cubicBezTo>
                  <a:close/>
                </a:path>
              </a:pathLst>
            </a:custGeom>
            <a:solidFill>
              <a:schemeClr val="accent5">
                <a:alpha val="8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58731" tIns="158731" rIns="158731" bIns="158731" numCol="1" spcCol="1270" anchor="ctr" anchorCtr="0">
              <a:noAutofit/>
            </a:bodyPr>
            <a:lstStyle/>
            <a:p>
              <a:pPr lvl="0" algn="ctr" defTabSz="400050">
                <a:lnSpc>
                  <a:spcPct val="90000"/>
                </a:lnSpc>
                <a:spcBef>
                  <a:spcPct val="0"/>
                </a:spcBef>
                <a:spcAft>
                  <a:spcPct val="35000"/>
                </a:spcAft>
              </a:pPr>
              <a:r>
                <a:rPr lang="en-US" sz="900" kern="1200" dirty="0" smtClean="0">
                  <a:latin typeface="Lato" panose="020F0502020204030203" pitchFamily="34" charset="0"/>
                </a:rPr>
                <a:t>Better quality</a:t>
              </a:r>
              <a:endParaRPr lang="en-US" sz="900" kern="1200" dirty="0">
                <a:latin typeface="Lato" panose="020F0502020204030203" pitchFamily="34" charset="0"/>
              </a:endParaRPr>
            </a:p>
          </p:txBody>
        </p:sp>
        <p:sp>
          <p:nvSpPr>
            <p:cNvPr id="23" name="Freeform 22"/>
            <p:cNvSpPr/>
            <p:nvPr/>
          </p:nvSpPr>
          <p:spPr>
            <a:xfrm>
              <a:off x="6948993" y="2499363"/>
              <a:ext cx="1005837" cy="1005837"/>
            </a:xfrm>
            <a:custGeom>
              <a:avLst/>
              <a:gdLst>
                <a:gd name="connsiteX0" fmla="*/ 0 w 1005837"/>
                <a:gd name="connsiteY0" fmla="*/ 502919 h 1005837"/>
                <a:gd name="connsiteX1" fmla="*/ 502919 w 1005837"/>
                <a:gd name="connsiteY1" fmla="*/ 0 h 1005837"/>
                <a:gd name="connsiteX2" fmla="*/ 1005838 w 1005837"/>
                <a:gd name="connsiteY2" fmla="*/ 502919 h 1005837"/>
                <a:gd name="connsiteX3" fmla="*/ 502919 w 1005837"/>
                <a:gd name="connsiteY3" fmla="*/ 1005838 h 1005837"/>
                <a:gd name="connsiteX4" fmla="*/ 0 w 1005837"/>
                <a:gd name="connsiteY4" fmla="*/ 502919 h 100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7" h="1005837">
                  <a:moveTo>
                    <a:pt x="0" y="502919"/>
                  </a:moveTo>
                  <a:cubicBezTo>
                    <a:pt x="0" y="225165"/>
                    <a:pt x="225165" y="0"/>
                    <a:pt x="502919" y="0"/>
                  </a:cubicBezTo>
                  <a:cubicBezTo>
                    <a:pt x="780673" y="0"/>
                    <a:pt x="1005838" y="225165"/>
                    <a:pt x="1005838" y="502919"/>
                  </a:cubicBezTo>
                  <a:cubicBezTo>
                    <a:pt x="1005838" y="780673"/>
                    <a:pt x="780673" y="1005838"/>
                    <a:pt x="502919" y="1005838"/>
                  </a:cubicBezTo>
                  <a:cubicBezTo>
                    <a:pt x="225165" y="1005838"/>
                    <a:pt x="0" y="780673"/>
                    <a:pt x="0" y="502919"/>
                  </a:cubicBezTo>
                  <a:close/>
                </a:path>
              </a:pathLst>
            </a:custGeom>
            <a:solidFill>
              <a:schemeClr val="accent5">
                <a:alpha val="8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58731" tIns="158731" rIns="158731" bIns="158731" numCol="1" spcCol="1270" anchor="ctr" anchorCtr="0">
              <a:noAutofit/>
            </a:bodyPr>
            <a:lstStyle/>
            <a:p>
              <a:pPr lvl="0" algn="ctr" defTabSz="400050">
                <a:lnSpc>
                  <a:spcPct val="90000"/>
                </a:lnSpc>
                <a:spcBef>
                  <a:spcPct val="0"/>
                </a:spcBef>
                <a:spcAft>
                  <a:spcPct val="35000"/>
                </a:spcAft>
              </a:pPr>
              <a:r>
                <a:rPr lang="en-US" sz="900" kern="1200" dirty="0" smtClean="0">
                  <a:latin typeface="Lato" panose="020F0502020204030203" pitchFamily="34" charset="0"/>
                </a:rPr>
                <a:t>Equity</a:t>
              </a:r>
              <a:endParaRPr lang="en-US" sz="900" kern="1200" dirty="0">
                <a:latin typeface="Lato" panose="020F0502020204030203" pitchFamily="34" charset="0"/>
              </a:endParaRPr>
            </a:p>
          </p:txBody>
        </p:sp>
        <p:sp>
          <p:nvSpPr>
            <p:cNvPr id="24" name="Freeform 23"/>
            <p:cNvSpPr/>
            <p:nvPr/>
          </p:nvSpPr>
          <p:spPr>
            <a:xfrm>
              <a:off x="5943598" y="1516381"/>
              <a:ext cx="1005837" cy="1005837"/>
            </a:xfrm>
            <a:custGeom>
              <a:avLst/>
              <a:gdLst>
                <a:gd name="connsiteX0" fmla="*/ 0 w 1005837"/>
                <a:gd name="connsiteY0" fmla="*/ 502919 h 1005837"/>
                <a:gd name="connsiteX1" fmla="*/ 502919 w 1005837"/>
                <a:gd name="connsiteY1" fmla="*/ 0 h 1005837"/>
                <a:gd name="connsiteX2" fmla="*/ 1005838 w 1005837"/>
                <a:gd name="connsiteY2" fmla="*/ 502919 h 1005837"/>
                <a:gd name="connsiteX3" fmla="*/ 502919 w 1005837"/>
                <a:gd name="connsiteY3" fmla="*/ 1005838 h 1005837"/>
                <a:gd name="connsiteX4" fmla="*/ 0 w 1005837"/>
                <a:gd name="connsiteY4" fmla="*/ 502919 h 1005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37" h="1005837">
                  <a:moveTo>
                    <a:pt x="0" y="502919"/>
                  </a:moveTo>
                  <a:cubicBezTo>
                    <a:pt x="0" y="225165"/>
                    <a:pt x="225165" y="0"/>
                    <a:pt x="502919" y="0"/>
                  </a:cubicBezTo>
                  <a:cubicBezTo>
                    <a:pt x="780673" y="0"/>
                    <a:pt x="1005838" y="225165"/>
                    <a:pt x="1005838" y="502919"/>
                  </a:cubicBezTo>
                  <a:cubicBezTo>
                    <a:pt x="1005838" y="780673"/>
                    <a:pt x="780673" y="1005838"/>
                    <a:pt x="502919" y="1005838"/>
                  </a:cubicBezTo>
                  <a:cubicBezTo>
                    <a:pt x="225165" y="1005838"/>
                    <a:pt x="0" y="780673"/>
                    <a:pt x="0" y="502919"/>
                  </a:cubicBezTo>
                  <a:close/>
                </a:path>
              </a:pathLst>
            </a:custGeom>
            <a:solidFill>
              <a:schemeClr val="accent5">
                <a:alpha val="8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58731" tIns="158731" rIns="158731" bIns="158731" numCol="1" spcCol="1270" anchor="ctr" anchorCtr="0">
              <a:noAutofit/>
            </a:bodyPr>
            <a:lstStyle/>
            <a:p>
              <a:pPr lvl="0" algn="ctr" defTabSz="400050">
                <a:lnSpc>
                  <a:spcPct val="90000"/>
                </a:lnSpc>
                <a:spcBef>
                  <a:spcPct val="0"/>
                </a:spcBef>
                <a:spcAft>
                  <a:spcPct val="35000"/>
                </a:spcAft>
              </a:pPr>
              <a:r>
                <a:rPr lang="en-US" sz="900" kern="1200" dirty="0" smtClean="0">
                  <a:latin typeface="Lato" panose="020F0502020204030203" pitchFamily="34" charset="0"/>
                </a:rPr>
                <a:t>Better health</a:t>
              </a:r>
              <a:endParaRPr lang="en-US" sz="900" kern="1200" dirty="0">
                <a:latin typeface="Lato" panose="020F0502020204030203" pitchFamily="34" charset="0"/>
              </a:endParaRPr>
            </a:p>
          </p:txBody>
        </p:sp>
      </p:grpSp>
      <p:cxnSp>
        <p:nvCxnSpPr>
          <p:cNvPr id="11" name="Straight Arrow Connector 10"/>
          <p:cNvCxnSpPr>
            <a:stCxn id="6" idx="2"/>
            <a:endCxn id="24" idx="0"/>
          </p:cNvCxnSpPr>
          <p:nvPr/>
        </p:nvCxnSpPr>
        <p:spPr>
          <a:xfrm flipV="1">
            <a:off x="3322315" y="3817625"/>
            <a:ext cx="2468885" cy="1"/>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70" name="U-Turn Arrow 69"/>
          <p:cNvSpPr/>
          <p:nvPr/>
        </p:nvSpPr>
        <p:spPr>
          <a:xfrm flipH="1">
            <a:off x="1676397" y="1600200"/>
            <a:ext cx="5669280" cy="731526"/>
          </a:xfrm>
          <a:prstGeom prst="uturnArrow">
            <a:avLst>
              <a:gd name="adj1" fmla="val 11979"/>
              <a:gd name="adj2" fmla="val 18490"/>
              <a:gd name="adj3" fmla="val 40625"/>
              <a:gd name="adj4" fmla="val 58413"/>
              <a:gd name="adj5" fmla="val 99038"/>
            </a:avLst>
          </a:prstGeom>
          <a:solidFill>
            <a:schemeClr val="bg1">
              <a:lumMod val="6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Rounded Rectangle 15"/>
          <p:cNvSpPr/>
          <p:nvPr/>
        </p:nvSpPr>
        <p:spPr>
          <a:xfrm>
            <a:off x="3838391" y="2588768"/>
            <a:ext cx="1436732" cy="383032"/>
          </a:xfrm>
          <a:prstGeom prst="roundRect">
            <a:avLst/>
          </a:prstGeom>
          <a:solidFill>
            <a:schemeClr val="accent3"/>
          </a:solidFill>
          <a:ln w="28575">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400" b="1" dirty="0" smtClean="0">
                <a:solidFill>
                  <a:prstClr val="black"/>
                </a:solidFill>
                <a:latin typeface="Lato" panose="020F0502020204030203" pitchFamily="34" charset="0"/>
                <a:cs typeface="Arial" panose="020B0604020202020204" pitchFamily="34" charset="0"/>
              </a:rPr>
              <a:t>ACH</a:t>
            </a:r>
            <a:endParaRPr lang="en-US" sz="2400" b="1" dirty="0">
              <a:solidFill>
                <a:prstClr val="black"/>
              </a:solidFill>
              <a:latin typeface="Lato" panose="020F0502020204030203" pitchFamily="34" charset="0"/>
              <a:cs typeface="Arial" panose="020B0604020202020204" pitchFamily="34" charset="0"/>
            </a:endParaRPr>
          </a:p>
        </p:txBody>
      </p:sp>
      <p:cxnSp>
        <p:nvCxnSpPr>
          <p:cNvPr id="17" name="Straight Arrow Connector 16"/>
          <p:cNvCxnSpPr>
            <a:stCxn id="16" idx="2"/>
          </p:cNvCxnSpPr>
          <p:nvPr/>
        </p:nvCxnSpPr>
        <p:spPr>
          <a:xfrm>
            <a:off x="4556757" y="2971800"/>
            <a:ext cx="7621" cy="845824"/>
          </a:xfrm>
          <a:prstGeom prst="straightConnector1">
            <a:avLst/>
          </a:prstGeom>
          <a:ln w="12700">
            <a:prstDash val="lgDash"/>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a:off x="3714744" y="3124200"/>
            <a:ext cx="1684025" cy="430887"/>
          </a:xfrm>
          <a:prstGeom prst="rect">
            <a:avLst/>
          </a:prstGeom>
          <a:solidFill>
            <a:schemeClr val="bg1"/>
          </a:solidFill>
        </p:spPr>
        <p:txBody>
          <a:bodyPr wrap="square" rtlCol="0">
            <a:spAutoFit/>
          </a:bodyPr>
          <a:lstStyle/>
          <a:p>
            <a:pPr algn="ctr"/>
            <a:r>
              <a:rPr lang="en-US" sz="1100" b="1" dirty="0" smtClean="0">
                <a:solidFill>
                  <a:prstClr val="black"/>
                </a:solidFill>
                <a:latin typeface="Lato" panose="020F0502020204030203" pitchFamily="34" charset="0"/>
                <a:cs typeface="Arial" panose="020B0604020202020204" pitchFamily="34" charset="0"/>
              </a:rPr>
              <a:t>Accelerate</a:t>
            </a:r>
          </a:p>
          <a:p>
            <a:pPr algn="ctr"/>
            <a:r>
              <a:rPr lang="en-US" sz="1100" b="1" dirty="0">
                <a:solidFill>
                  <a:prstClr val="black"/>
                </a:solidFill>
                <a:latin typeface="Lato" panose="020F0502020204030203" pitchFamily="34" charset="0"/>
                <a:cs typeface="Arial" panose="020B0604020202020204" pitchFamily="34" charset="0"/>
              </a:rPr>
              <a:t>c</a:t>
            </a:r>
            <a:r>
              <a:rPr lang="en-US" sz="1100" b="1" dirty="0" smtClean="0">
                <a:solidFill>
                  <a:prstClr val="black"/>
                </a:solidFill>
                <a:latin typeface="Lato" panose="020F0502020204030203" pitchFamily="34" charset="0"/>
                <a:cs typeface="Arial" panose="020B0604020202020204" pitchFamily="34" charset="0"/>
              </a:rPr>
              <a:t>ross sector strategies</a:t>
            </a:r>
            <a:endParaRPr lang="en-US" sz="1100" b="1" dirty="0">
              <a:solidFill>
                <a:prstClr val="black"/>
              </a:solidFill>
              <a:latin typeface="Lato" panose="020F0502020204030203" pitchFamily="34" charset="0"/>
              <a:cs typeface="Arial" panose="020B0604020202020204" pitchFamily="34" charset="0"/>
            </a:endParaRPr>
          </a:p>
        </p:txBody>
      </p:sp>
      <p:grpSp>
        <p:nvGrpSpPr>
          <p:cNvPr id="80" name="Group 79"/>
          <p:cNvGrpSpPr/>
          <p:nvPr/>
        </p:nvGrpSpPr>
        <p:grpSpPr>
          <a:xfrm>
            <a:off x="3714744" y="1752600"/>
            <a:ext cx="1684025" cy="836168"/>
            <a:chOff x="3714744" y="1752600"/>
            <a:chExt cx="1684025" cy="836168"/>
          </a:xfrm>
        </p:grpSpPr>
        <p:cxnSp>
          <p:nvCxnSpPr>
            <p:cNvPr id="73" name="Straight Arrow Connector 72"/>
            <p:cNvCxnSpPr>
              <a:stCxn id="16" idx="0"/>
            </p:cNvCxnSpPr>
            <p:nvPr/>
          </p:nvCxnSpPr>
          <p:spPr>
            <a:xfrm flipH="1" flipV="1">
              <a:off x="4556756" y="1752600"/>
              <a:ext cx="1" cy="836168"/>
            </a:xfrm>
            <a:prstGeom prst="straightConnector1">
              <a:avLst/>
            </a:prstGeom>
            <a:ln w="12700">
              <a:prstDash val="lgDash"/>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76" name="TextBox 75"/>
            <p:cNvSpPr txBox="1"/>
            <p:nvPr/>
          </p:nvSpPr>
          <p:spPr>
            <a:xfrm>
              <a:off x="3714744" y="2007513"/>
              <a:ext cx="1684025" cy="430887"/>
            </a:xfrm>
            <a:prstGeom prst="rect">
              <a:avLst/>
            </a:prstGeom>
            <a:solidFill>
              <a:schemeClr val="bg1"/>
            </a:solidFill>
          </p:spPr>
          <p:txBody>
            <a:bodyPr wrap="square" rtlCol="0">
              <a:spAutoFit/>
            </a:bodyPr>
            <a:lstStyle/>
            <a:p>
              <a:pPr algn="ctr"/>
              <a:r>
                <a:rPr lang="en-US" sz="1100" b="1" dirty="0" smtClean="0">
                  <a:solidFill>
                    <a:prstClr val="black"/>
                  </a:solidFill>
                  <a:latin typeface="Lato" panose="020F0502020204030203" pitchFamily="34" charset="0"/>
                  <a:cs typeface="Arial" panose="020B0604020202020204" pitchFamily="34" charset="0"/>
                </a:rPr>
                <a:t>Accelerate</a:t>
              </a:r>
            </a:p>
            <a:p>
              <a:pPr algn="ctr"/>
              <a:r>
                <a:rPr lang="en-US" sz="1100" b="1" dirty="0">
                  <a:solidFill>
                    <a:prstClr val="black"/>
                  </a:solidFill>
                  <a:latin typeface="Lato" panose="020F0502020204030203" pitchFamily="34" charset="0"/>
                  <a:cs typeface="Arial" panose="020B0604020202020204" pitchFamily="34" charset="0"/>
                </a:rPr>
                <a:t>c</a:t>
              </a:r>
              <a:r>
                <a:rPr lang="en-US" sz="1100" b="1" dirty="0" smtClean="0">
                  <a:solidFill>
                    <a:prstClr val="black"/>
                  </a:solidFill>
                  <a:latin typeface="Lato" panose="020F0502020204030203" pitchFamily="34" charset="0"/>
                  <a:cs typeface="Arial" panose="020B0604020202020204" pitchFamily="34" charset="0"/>
                </a:rPr>
                <a:t>ross sector evaluation</a:t>
              </a:r>
              <a:endParaRPr lang="en-US" sz="1100" b="1" dirty="0">
                <a:solidFill>
                  <a:prstClr val="black"/>
                </a:solidFill>
                <a:latin typeface="Lato" panose="020F0502020204030203" pitchFamily="34" charset="0"/>
                <a:cs typeface="Arial" panose="020B0604020202020204" pitchFamily="34" charset="0"/>
              </a:endParaRPr>
            </a:p>
          </p:txBody>
        </p:sp>
      </p:grpSp>
      <p:sp>
        <p:nvSpPr>
          <p:cNvPr id="77" name="TextBox 76"/>
          <p:cNvSpPr txBox="1"/>
          <p:nvPr/>
        </p:nvSpPr>
        <p:spPr>
          <a:xfrm>
            <a:off x="3566156" y="1219200"/>
            <a:ext cx="1981200" cy="338554"/>
          </a:xfrm>
          <a:prstGeom prst="rect">
            <a:avLst/>
          </a:prstGeom>
          <a:noFill/>
        </p:spPr>
        <p:txBody>
          <a:bodyPr wrap="square" rtlCol="0">
            <a:spAutoFit/>
          </a:bodyPr>
          <a:lstStyle/>
          <a:p>
            <a:pPr algn="ctr"/>
            <a:r>
              <a:rPr lang="en-US" sz="1600" dirty="0" smtClean="0">
                <a:latin typeface="Lato" panose="020F0502020204030203" pitchFamily="34" charset="0"/>
              </a:rPr>
              <a:t>Evaluation Loop</a:t>
            </a:r>
            <a:endParaRPr lang="en-US" sz="1600" dirty="0">
              <a:latin typeface="Lato" panose="020F0502020204030203" pitchFamily="34" charset="0"/>
            </a:endParaRPr>
          </a:p>
        </p:txBody>
      </p:sp>
    </p:spTree>
    <p:extLst>
      <p:ext uri="{BB962C8B-B14F-4D97-AF65-F5344CB8AC3E}">
        <p14:creationId xmlns:p14="http://schemas.microsoft.com/office/powerpoint/2010/main" val="1166870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Health Systems &amp; Services Research grant – A timely opportunity</a:t>
            </a:r>
            <a:endParaRPr lang="en-US" dirty="0"/>
          </a:p>
        </p:txBody>
      </p:sp>
      <p:sp>
        <p:nvSpPr>
          <p:cNvPr id="4" name="Slide Number Placeholder 3"/>
          <p:cNvSpPr>
            <a:spLocks noGrp="1"/>
          </p:cNvSpPr>
          <p:nvPr>
            <p:ph type="sldNum" sz="quarter" idx="10"/>
          </p:nvPr>
        </p:nvSpPr>
        <p:spPr/>
        <p:txBody>
          <a:bodyPr/>
          <a:lstStyle/>
          <a:p>
            <a:fld id="{61A3300C-2B65-410F-93D2-F0E3DC0D85CE}" type="slidenum">
              <a:rPr lang="en-US" smtClean="0"/>
              <a:t>13</a:t>
            </a:fld>
            <a:endParaRPr lang="en-US"/>
          </a:p>
        </p:txBody>
      </p:sp>
      <p:sp>
        <p:nvSpPr>
          <p:cNvPr id="6" name="Rounded Rectangle 5"/>
          <p:cNvSpPr/>
          <p:nvPr/>
        </p:nvSpPr>
        <p:spPr>
          <a:xfrm>
            <a:off x="1600200" y="1142999"/>
            <a:ext cx="7391400" cy="1143001"/>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Lato" panose="020B0604020202020204" charset="0"/>
              </a:rPr>
              <a:t>PHSKC </a:t>
            </a:r>
            <a:r>
              <a:rPr lang="en-US" sz="1600" dirty="0" smtClean="0">
                <a:latin typeface="Lato" panose="020B0604020202020204" charset="0"/>
              </a:rPr>
              <a:t>received </a:t>
            </a:r>
            <a:r>
              <a:rPr lang="en-US" sz="1600" dirty="0">
                <a:latin typeface="Lato" panose="020B0604020202020204" charset="0"/>
              </a:rPr>
              <a:t>a 2-year </a:t>
            </a:r>
            <a:r>
              <a:rPr lang="en-US" sz="1600" dirty="0" smtClean="0">
                <a:latin typeface="Lato" panose="020B0604020202020204" charset="0"/>
              </a:rPr>
              <a:t>PHSSR grant </a:t>
            </a:r>
            <a:r>
              <a:rPr lang="en-US" sz="1600" dirty="0">
                <a:latin typeface="Lato" panose="020B0604020202020204" charset="0"/>
              </a:rPr>
              <a:t>from the Robert Wood Johnson Foundation, which began on February 1, </a:t>
            </a:r>
            <a:r>
              <a:rPr lang="en-US" sz="1600" dirty="0" smtClean="0">
                <a:latin typeface="Lato" panose="020B0604020202020204" charset="0"/>
              </a:rPr>
              <a:t>2015</a:t>
            </a:r>
            <a:endParaRPr lang="en-US" sz="1600" dirty="0">
              <a:latin typeface="Lato" panose="020B0604020202020204" charset="0"/>
            </a:endParaRPr>
          </a:p>
        </p:txBody>
      </p:sp>
      <p:sp>
        <p:nvSpPr>
          <p:cNvPr id="12" name="TextBox 11"/>
          <p:cNvSpPr txBox="1"/>
          <p:nvPr/>
        </p:nvSpPr>
        <p:spPr>
          <a:xfrm>
            <a:off x="-8964" y="804445"/>
            <a:ext cx="1656976" cy="338554"/>
          </a:xfrm>
          <a:prstGeom prst="rect">
            <a:avLst/>
          </a:prstGeom>
          <a:noFill/>
        </p:spPr>
        <p:txBody>
          <a:bodyPr wrap="square" rtlCol="0">
            <a:spAutoFit/>
          </a:bodyPr>
          <a:lstStyle/>
          <a:p>
            <a:pPr algn="ctr"/>
            <a:r>
              <a:rPr lang="en-US" sz="1600" b="1" dirty="0" smtClean="0">
                <a:latin typeface="Lato" panose="020B0604020202020204" charset="0"/>
              </a:rPr>
              <a:t>OPPORTUNITY</a:t>
            </a:r>
            <a:endParaRPr lang="en-US" sz="1600" b="1" dirty="0">
              <a:latin typeface="Lato" panose="020B0604020202020204" charset="0"/>
            </a:endParaRPr>
          </a:p>
        </p:txBody>
      </p:sp>
      <p:sp>
        <p:nvSpPr>
          <p:cNvPr id="9" name="Rounded Rectangle 8"/>
          <p:cNvSpPr/>
          <p:nvPr/>
        </p:nvSpPr>
        <p:spPr>
          <a:xfrm>
            <a:off x="1600200" y="3127273"/>
            <a:ext cx="7391400" cy="114300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rPr>
              <a:t>U</a:t>
            </a:r>
            <a:r>
              <a:rPr lang="en-US" sz="1600" dirty="0" smtClean="0">
                <a:solidFill>
                  <a:schemeClr val="tx1"/>
                </a:solidFill>
                <a:latin typeface="Lato" panose="020B0604020202020204" charset="0"/>
              </a:rPr>
              <a:t>nderstand </a:t>
            </a:r>
            <a:r>
              <a:rPr lang="en-US" sz="1600" dirty="0">
                <a:solidFill>
                  <a:schemeClr val="tx1"/>
                </a:solidFill>
                <a:latin typeface="Lato" panose="020B0604020202020204" charset="0"/>
              </a:rPr>
              <a:t>how </a:t>
            </a:r>
            <a:r>
              <a:rPr lang="en-US" sz="1600" dirty="0" smtClean="0">
                <a:solidFill>
                  <a:schemeClr val="tx1"/>
                </a:solidFill>
                <a:latin typeface="Lato" panose="020B0604020202020204" charset="0"/>
              </a:rPr>
              <a:t>ACHs influence </a:t>
            </a:r>
            <a:r>
              <a:rPr lang="en-US" sz="1600" dirty="0">
                <a:solidFill>
                  <a:schemeClr val="tx1"/>
                </a:solidFill>
                <a:latin typeface="Lato" panose="020B0604020202020204" charset="0"/>
              </a:rPr>
              <a:t>local health and human services departments’ (LHHSDs) ability to develop </a:t>
            </a:r>
            <a:r>
              <a:rPr lang="en-US" sz="1600" dirty="0" smtClean="0">
                <a:solidFill>
                  <a:schemeClr val="tx1"/>
                </a:solidFill>
                <a:latin typeface="Lato" panose="020B0604020202020204" charset="0"/>
              </a:rPr>
              <a:t>shared </a:t>
            </a:r>
            <a:r>
              <a:rPr lang="en-US" sz="1600" dirty="0">
                <a:solidFill>
                  <a:schemeClr val="tx1"/>
                </a:solidFill>
                <a:latin typeface="Lato" panose="020B0604020202020204" charset="0"/>
              </a:rPr>
              <a:t>data and </a:t>
            </a:r>
            <a:r>
              <a:rPr lang="en-US" sz="1600" dirty="0" smtClean="0">
                <a:solidFill>
                  <a:schemeClr val="tx1"/>
                </a:solidFill>
                <a:latin typeface="Lato" panose="020B0604020202020204" charset="0"/>
              </a:rPr>
              <a:t>care </a:t>
            </a:r>
            <a:r>
              <a:rPr lang="en-US" sz="1600" dirty="0">
                <a:solidFill>
                  <a:schemeClr val="tx1"/>
                </a:solidFill>
                <a:latin typeface="Lato" panose="020B0604020202020204" charset="0"/>
              </a:rPr>
              <a:t>coordination strategies to support the Triple </a:t>
            </a:r>
            <a:r>
              <a:rPr lang="en-US" sz="1600" dirty="0" smtClean="0">
                <a:solidFill>
                  <a:schemeClr val="tx1"/>
                </a:solidFill>
                <a:latin typeface="Lato" panose="020B0604020202020204" charset="0"/>
              </a:rPr>
              <a:t>Aim (King County ACH – North Sound ACH partnership)</a:t>
            </a:r>
            <a:endParaRPr lang="en-US" sz="1600" dirty="0">
              <a:solidFill>
                <a:schemeClr val="tx1"/>
              </a:solidFill>
              <a:latin typeface="Lato" panose="020B0604020202020204" charset="0"/>
            </a:endParaRPr>
          </a:p>
        </p:txBody>
      </p:sp>
      <p:sp>
        <p:nvSpPr>
          <p:cNvPr id="13" name="TextBox 12"/>
          <p:cNvSpPr txBox="1"/>
          <p:nvPr/>
        </p:nvSpPr>
        <p:spPr>
          <a:xfrm>
            <a:off x="171824" y="2740127"/>
            <a:ext cx="1295400" cy="338554"/>
          </a:xfrm>
          <a:prstGeom prst="rect">
            <a:avLst/>
          </a:prstGeom>
          <a:noFill/>
        </p:spPr>
        <p:txBody>
          <a:bodyPr wrap="square" rtlCol="0">
            <a:spAutoFit/>
          </a:bodyPr>
          <a:lstStyle/>
          <a:p>
            <a:pPr algn="ctr"/>
            <a:r>
              <a:rPr lang="en-US" sz="1600" b="1" dirty="0" smtClean="0">
                <a:latin typeface="Lato" panose="020B0604020202020204" charset="0"/>
              </a:rPr>
              <a:t>PURPOSE</a:t>
            </a:r>
            <a:endParaRPr lang="en-US" sz="1600" b="1" dirty="0">
              <a:latin typeface="Lato" panose="020B0604020202020204" charset="0"/>
            </a:endParaRPr>
          </a:p>
        </p:txBody>
      </p:sp>
      <p:sp>
        <p:nvSpPr>
          <p:cNvPr id="11" name="Rounded Rectangle 10"/>
          <p:cNvSpPr/>
          <p:nvPr/>
        </p:nvSpPr>
        <p:spPr>
          <a:xfrm>
            <a:off x="1600200" y="5100916"/>
            <a:ext cx="7391400" cy="114300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dirty="0">
                <a:solidFill>
                  <a:schemeClr val="tx1"/>
                </a:solidFill>
                <a:latin typeface="Lato" panose="020B0604020202020204" charset="0"/>
              </a:rPr>
              <a:t>What factors </a:t>
            </a:r>
            <a:r>
              <a:rPr lang="en-US" sz="1600" dirty="0" smtClean="0">
                <a:solidFill>
                  <a:schemeClr val="tx1"/>
                </a:solidFill>
                <a:latin typeface="Lato" panose="020B0604020202020204" charset="0"/>
              </a:rPr>
              <a:t>support or </a:t>
            </a:r>
            <a:r>
              <a:rPr lang="en-US" sz="1600" dirty="0">
                <a:solidFill>
                  <a:schemeClr val="tx1"/>
                </a:solidFill>
                <a:latin typeface="Lato" panose="020B0604020202020204" charset="0"/>
              </a:rPr>
              <a:t>inhibit LHHSD’s ability to develop </a:t>
            </a:r>
            <a:r>
              <a:rPr lang="en-US" sz="1600" dirty="0" smtClean="0">
                <a:solidFill>
                  <a:schemeClr val="tx1"/>
                </a:solidFill>
                <a:latin typeface="Lato" panose="020B0604020202020204" charset="0"/>
              </a:rPr>
              <a:t>shared </a:t>
            </a:r>
            <a:r>
              <a:rPr lang="en-US" sz="1600" dirty="0">
                <a:solidFill>
                  <a:schemeClr val="tx1"/>
                </a:solidFill>
                <a:latin typeface="Lato" panose="020B0604020202020204" charset="0"/>
              </a:rPr>
              <a:t>data? </a:t>
            </a:r>
            <a:endParaRPr lang="en-US" sz="1600" dirty="0" smtClean="0">
              <a:solidFill>
                <a:schemeClr val="tx1"/>
              </a:solidFill>
              <a:latin typeface="Lato" panose="020B0604020202020204" charset="0"/>
            </a:endParaRPr>
          </a:p>
          <a:p>
            <a:pPr marL="342900" indent="-342900">
              <a:buFont typeface="+mj-lt"/>
              <a:buAutoNum type="arabicPeriod"/>
            </a:pPr>
            <a:r>
              <a:rPr lang="en-US" sz="1600" dirty="0" smtClean="0">
                <a:solidFill>
                  <a:schemeClr val="tx1"/>
                </a:solidFill>
                <a:latin typeface="Lato" panose="020B0604020202020204" charset="0"/>
              </a:rPr>
              <a:t>Role of LHHSDs in building shared data through ACH context?</a:t>
            </a:r>
            <a:endParaRPr lang="en-US" sz="1600" dirty="0">
              <a:solidFill>
                <a:schemeClr val="tx1"/>
              </a:solidFill>
              <a:latin typeface="Lato" panose="020B0604020202020204" charset="0"/>
            </a:endParaRPr>
          </a:p>
          <a:p>
            <a:pPr marL="342900" indent="-342900">
              <a:buFont typeface="+mj-lt"/>
              <a:buAutoNum type="arabicPeriod"/>
            </a:pPr>
            <a:r>
              <a:rPr lang="en-US" sz="1600" dirty="0" smtClean="0">
                <a:solidFill>
                  <a:schemeClr val="tx1"/>
                </a:solidFill>
                <a:latin typeface="Lato" panose="020B0604020202020204" charset="0"/>
              </a:rPr>
              <a:t>Is novel care </a:t>
            </a:r>
            <a:r>
              <a:rPr lang="en-US" sz="1600" dirty="0">
                <a:solidFill>
                  <a:schemeClr val="tx1"/>
                </a:solidFill>
                <a:latin typeface="Lato" panose="020B0604020202020204" charset="0"/>
              </a:rPr>
              <a:t>coordination </a:t>
            </a:r>
            <a:r>
              <a:rPr lang="en-US" sz="1600" dirty="0" smtClean="0">
                <a:solidFill>
                  <a:schemeClr val="tx1"/>
                </a:solidFill>
                <a:latin typeface="Lato" panose="020B0604020202020204" charset="0"/>
              </a:rPr>
              <a:t>(King- Familiar Faces, Whatcom – Intensive Case Management) associated </a:t>
            </a:r>
            <a:r>
              <a:rPr lang="en-US" sz="1600" dirty="0">
                <a:solidFill>
                  <a:schemeClr val="tx1"/>
                </a:solidFill>
                <a:latin typeface="Lato" panose="020B0604020202020204" charset="0"/>
              </a:rPr>
              <a:t>with </a:t>
            </a:r>
            <a:r>
              <a:rPr lang="en-US" sz="1600" dirty="0" smtClean="0">
                <a:solidFill>
                  <a:schemeClr val="tx1"/>
                </a:solidFill>
                <a:latin typeface="Lato" panose="020B0604020202020204" charset="0"/>
              </a:rPr>
              <a:t>better health </a:t>
            </a:r>
            <a:r>
              <a:rPr lang="en-US" sz="1600" dirty="0">
                <a:solidFill>
                  <a:schemeClr val="tx1"/>
                </a:solidFill>
                <a:latin typeface="Lato" panose="020B0604020202020204" charset="0"/>
              </a:rPr>
              <a:t>care </a:t>
            </a:r>
            <a:r>
              <a:rPr lang="en-US" sz="1600" dirty="0" smtClean="0">
                <a:solidFill>
                  <a:schemeClr val="tx1"/>
                </a:solidFill>
                <a:latin typeface="Lato" panose="020B0604020202020204" charset="0"/>
              </a:rPr>
              <a:t>and jail outcomes?</a:t>
            </a:r>
            <a:endParaRPr lang="en-US" sz="1600" dirty="0">
              <a:solidFill>
                <a:schemeClr val="tx1"/>
              </a:solidFill>
              <a:latin typeface="Lato" panose="020B0604020202020204" charset="0"/>
            </a:endParaRPr>
          </a:p>
        </p:txBody>
      </p:sp>
      <p:sp>
        <p:nvSpPr>
          <p:cNvPr id="14" name="TextBox 13"/>
          <p:cNvSpPr txBox="1"/>
          <p:nvPr/>
        </p:nvSpPr>
        <p:spPr>
          <a:xfrm>
            <a:off x="105337" y="4675808"/>
            <a:ext cx="1428374" cy="338554"/>
          </a:xfrm>
          <a:prstGeom prst="rect">
            <a:avLst/>
          </a:prstGeom>
          <a:noFill/>
        </p:spPr>
        <p:txBody>
          <a:bodyPr wrap="square" rtlCol="0">
            <a:spAutoFit/>
          </a:bodyPr>
          <a:lstStyle/>
          <a:p>
            <a:pPr algn="ctr"/>
            <a:r>
              <a:rPr lang="en-US" sz="1600" b="1" dirty="0" smtClean="0">
                <a:latin typeface="Lato" panose="020B0604020202020204" charset="0"/>
              </a:rPr>
              <a:t>QUESTIONS</a:t>
            </a:r>
            <a:endParaRPr lang="en-US" sz="1600" b="1" dirty="0">
              <a:latin typeface="Lato" panose="020B0604020202020204" charset="0"/>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421172" y="1142999"/>
            <a:ext cx="796705" cy="1143000"/>
          </a:xfrm>
          <a:prstGeom prst="rect">
            <a:avLst/>
          </a:prstGeom>
        </p:spPr>
      </p:pic>
      <p:pic>
        <p:nvPicPr>
          <p:cNvPr id="5" name="Picture 4"/>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262705" y="3127274"/>
            <a:ext cx="1113639" cy="1143000"/>
          </a:xfrm>
          <a:prstGeom prst="rect">
            <a:avLst/>
          </a:prstGeom>
        </p:spPr>
      </p:pic>
      <p:pic>
        <p:nvPicPr>
          <p:cNvPr id="19" name="Picture 18"/>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48024" y="5100916"/>
            <a:ext cx="1143000" cy="1143000"/>
          </a:xfrm>
          <a:prstGeom prst="rect">
            <a:avLst/>
          </a:prstGeom>
        </p:spPr>
      </p:pic>
    </p:spTree>
    <p:extLst>
      <p:ext uri="{BB962C8B-B14F-4D97-AF65-F5344CB8AC3E}">
        <p14:creationId xmlns:p14="http://schemas.microsoft.com/office/powerpoint/2010/main" val="2743246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3209" y="1371600"/>
            <a:ext cx="3478976" cy="3416383"/>
            <a:chOff x="924654" y="1556382"/>
            <a:chExt cx="3478976" cy="3416383"/>
          </a:xfrm>
        </p:grpSpPr>
        <p:sp>
          <p:nvSpPr>
            <p:cNvPr id="4" name="Freeform 3"/>
            <p:cNvSpPr/>
            <p:nvPr/>
          </p:nvSpPr>
          <p:spPr>
            <a:xfrm>
              <a:off x="1681670" y="2345498"/>
              <a:ext cx="1964944" cy="1964944"/>
            </a:xfrm>
            <a:custGeom>
              <a:avLst/>
              <a:gdLst>
                <a:gd name="connsiteX0" fmla="*/ 0 w 1964944"/>
                <a:gd name="connsiteY0" fmla="*/ 982472 h 1964944"/>
                <a:gd name="connsiteX1" fmla="*/ 982472 w 1964944"/>
                <a:gd name="connsiteY1" fmla="*/ 0 h 1964944"/>
                <a:gd name="connsiteX2" fmla="*/ 1964944 w 1964944"/>
                <a:gd name="connsiteY2" fmla="*/ 982472 h 1964944"/>
                <a:gd name="connsiteX3" fmla="*/ 982472 w 1964944"/>
                <a:gd name="connsiteY3" fmla="*/ 1964944 h 1964944"/>
                <a:gd name="connsiteX4" fmla="*/ 0 w 1964944"/>
                <a:gd name="connsiteY4" fmla="*/ 982472 h 19649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4" h="1964944">
                  <a:moveTo>
                    <a:pt x="0" y="982472"/>
                  </a:moveTo>
                  <a:cubicBezTo>
                    <a:pt x="0" y="439868"/>
                    <a:pt x="439868" y="0"/>
                    <a:pt x="982472" y="0"/>
                  </a:cubicBezTo>
                  <a:cubicBezTo>
                    <a:pt x="1525076" y="0"/>
                    <a:pt x="1964944" y="439868"/>
                    <a:pt x="1964944" y="982472"/>
                  </a:cubicBezTo>
                  <a:cubicBezTo>
                    <a:pt x="1964944" y="1525076"/>
                    <a:pt x="1525076" y="1964944"/>
                    <a:pt x="982472" y="1964944"/>
                  </a:cubicBezTo>
                  <a:cubicBezTo>
                    <a:pt x="439868" y="1964944"/>
                    <a:pt x="0" y="1525076"/>
                    <a:pt x="0" y="982472"/>
                  </a:cubicBezTo>
                  <a:close/>
                </a:path>
              </a:pathLst>
            </a:custGeom>
            <a:solidFill>
              <a:schemeClr val="accent2">
                <a:alpha val="50000"/>
              </a:schemeClr>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274320" tIns="323319" rIns="274320" bIns="323319" numCol="1" spcCol="1270" anchor="ctr" anchorCtr="0">
              <a:noAutofit/>
            </a:bodyPr>
            <a:lstStyle/>
            <a:p>
              <a:pPr algn="ctr" defTabSz="1244600">
                <a:lnSpc>
                  <a:spcPct val="90000"/>
                </a:lnSpc>
                <a:spcBef>
                  <a:spcPct val="0"/>
                </a:spcBef>
                <a:spcAft>
                  <a:spcPct val="35000"/>
                </a:spcAft>
              </a:pPr>
              <a:r>
                <a:rPr lang="en-US" sz="2000" dirty="0" smtClean="0">
                  <a:solidFill>
                    <a:prstClr val="black"/>
                  </a:solidFill>
                  <a:latin typeface="Lato" panose="020B0604020202020204" charset="0"/>
                  <a:cs typeface="Arial" panose="020B0604020202020204" pitchFamily="34" charset="0"/>
                </a:rPr>
                <a:t>Current cross sector strategies</a:t>
              </a:r>
              <a:endParaRPr lang="en-US" sz="2000" dirty="0">
                <a:solidFill>
                  <a:prstClr val="black"/>
                </a:solidFill>
                <a:latin typeface="Lato" panose="020B0604020202020204" charset="0"/>
                <a:cs typeface="Arial" panose="020B0604020202020204" pitchFamily="34" charset="0"/>
              </a:endParaRPr>
            </a:p>
          </p:txBody>
        </p:sp>
        <p:sp>
          <p:nvSpPr>
            <p:cNvPr id="5" name="Freeform 4"/>
            <p:cNvSpPr/>
            <p:nvPr/>
          </p:nvSpPr>
          <p:spPr>
            <a:xfrm>
              <a:off x="2172906" y="1556382"/>
              <a:ext cx="982472" cy="982472"/>
            </a:xfrm>
            <a:custGeom>
              <a:avLst/>
              <a:gdLst>
                <a:gd name="connsiteX0" fmla="*/ 0 w 982472"/>
                <a:gd name="connsiteY0" fmla="*/ 491236 h 982472"/>
                <a:gd name="connsiteX1" fmla="*/ 491236 w 982472"/>
                <a:gd name="connsiteY1" fmla="*/ 0 h 982472"/>
                <a:gd name="connsiteX2" fmla="*/ 982472 w 982472"/>
                <a:gd name="connsiteY2" fmla="*/ 491236 h 982472"/>
                <a:gd name="connsiteX3" fmla="*/ 491236 w 982472"/>
                <a:gd name="connsiteY3" fmla="*/ 982472 h 982472"/>
                <a:gd name="connsiteX4" fmla="*/ 0 w 982472"/>
                <a:gd name="connsiteY4" fmla="*/ 491236 h 9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72" h="982472">
                  <a:moveTo>
                    <a:pt x="0" y="491236"/>
                  </a:moveTo>
                  <a:cubicBezTo>
                    <a:pt x="0" y="219934"/>
                    <a:pt x="219934" y="0"/>
                    <a:pt x="491236" y="0"/>
                  </a:cubicBezTo>
                  <a:cubicBezTo>
                    <a:pt x="762538" y="0"/>
                    <a:pt x="982472" y="219934"/>
                    <a:pt x="982472" y="491236"/>
                  </a:cubicBezTo>
                  <a:cubicBezTo>
                    <a:pt x="982472" y="762538"/>
                    <a:pt x="762538" y="982472"/>
                    <a:pt x="491236" y="982472"/>
                  </a:cubicBezTo>
                  <a:cubicBezTo>
                    <a:pt x="219934" y="982472"/>
                    <a:pt x="0" y="762538"/>
                    <a:pt x="0" y="491236"/>
                  </a:cubicBezTo>
                  <a:close/>
                </a:path>
              </a:pathLst>
            </a:custGeom>
            <a:solidFill>
              <a:schemeClr val="accent5"/>
            </a:solid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0" tIns="160390" rIns="0" bIns="160390" numCol="1" spcCol="1270" anchor="ctr" anchorCtr="0">
              <a:noAutofit/>
            </a:bodyPr>
            <a:lstStyle/>
            <a:p>
              <a:pPr algn="ctr" defTabSz="577850">
                <a:lnSpc>
                  <a:spcPct val="90000"/>
                </a:lnSpc>
                <a:spcBef>
                  <a:spcPct val="0"/>
                </a:spcBef>
                <a:spcAft>
                  <a:spcPct val="35000"/>
                </a:spcAft>
              </a:pPr>
              <a:r>
                <a:rPr lang="en-US" sz="1200" dirty="0" smtClean="0">
                  <a:solidFill>
                    <a:prstClr val="black"/>
                  </a:solidFill>
                  <a:latin typeface="Lato" panose="020B0604020202020204" charset="0"/>
                  <a:cs typeface="Arial" panose="020B0604020202020204" pitchFamily="34" charset="0"/>
                </a:rPr>
                <a:t>Housing</a:t>
              </a:r>
              <a:endParaRPr lang="en-US" sz="1200" dirty="0">
                <a:solidFill>
                  <a:prstClr val="black"/>
                </a:solidFill>
                <a:latin typeface="Lato" panose="020B0604020202020204" charset="0"/>
                <a:cs typeface="Arial" panose="020B0604020202020204" pitchFamily="34" charset="0"/>
              </a:endParaRPr>
            </a:p>
          </p:txBody>
        </p:sp>
        <p:sp>
          <p:nvSpPr>
            <p:cNvPr id="6" name="Freeform 5"/>
            <p:cNvSpPr/>
            <p:nvPr/>
          </p:nvSpPr>
          <p:spPr>
            <a:xfrm>
              <a:off x="3173927" y="2038448"/>
              <a:ext cx="982472" cy="982472"/>
            </a:xfrm>
            <a:custGeom>
              <a:avLst/>
              <a:gdLst>
                <a:gd name="connsiteX0" fmla="*/ 0 w 982472"/>
                <a:gd name="connsiteY0" fmla="*/ 491236 h 982472"/>
                <a:gd name="connsiteX1" fmla="*/ 491236 w 982472"/>
                <a:gd name="connsiteY1" fmla="*/ 0 h 982472"/>
                <a:gd name="connsiteX2" fmla="*/ 982472 w 982472"/>
                <a:gd name="connsiteY2" fmla="*/ 491236 h 982472"/>
                <a:gd name="connsiteX3" fmla="*/ 491236 w 982472"/>
                <a:gd name="connsiteY3" fmla="*/ 982472 h 982472"/>
                <a:gd name="connsiteX4" fmla="*/ 0 w 982472"/>
                <a:gd name="connsiteY4" fmla="*/ 491236 h 9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72" h="982472">
                  <a:moveTo>
                    <a:pt x="0" y="491236"/>
                  </a:moveTo>
                  <a:cubicBezTo>
                    <a:pt x="0" y="219934"/>
                    <a:pt x="219934" y="0"/>
                    <a:pt x="491236" y="0"/>
                  </a:cubicBezTo>
                  <a:cubicBezTo>
                    <a:pt x="762538" y="0"/>
                    <a:pt x="982472" y="219934"/>
                    <a:pt x="982472" y="491236"/>
                  </a:cubicBezTo>
                  <a:cubicBezTo>
                    <a:pt x="982472" y="762538"/>
                    <a:pt x="762538" y="982472"/>
                    <a:pt x="491236" y="982472"/>
                  </a:cubicBezTo>
                  <a:cubicBezTo>
                    <a:pt x="219934" y="982472"/>
                    <a:pt x="0" y="762538"/>
                    <a:pt x="0" y="491236"/>
                  </a:cubicBezTo>
                  <a:close/>
                </a:path>
              </a:pathLst>
            </a:custGeom>
            <a:solidFill>
              <a:schemeClr val="accent5"/>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0" tIns="160390" rIns="0" bIns="160390" numCol="1" spcCol="1270" anchor="ctr" anchorCtr="0">
              <a:noAutofit/>
            </a:bodyPr>
            <a:lstStyle/>
            <a:p>
              <a:pPr algn="ctr" defTabSz="577850">
                <a:lnSpc>
                  <a:spcPct val="90000"/>
                </a:lnSpc>
                <a:spcBef>
                  <a:spcPct val="0"/>
                </a:spcBef>
                <a:spcAft>
                  <a:spcPct val="35000"/>
                </a:spcAft>
              </a:pPr>
              <a:r>
                <a:rPr lang="en-US" sz="1200" dirty="0" smtClean="0">
                  <a:solidFill>
                    <a:prstClr val="black"/>
                  </a:solidFill>
                  <a:latin typeface="Lato" panose="020B0604020202020204" charset="0"/>
                  <a:cs typeface="Arial" panose="020B0604020202020204" pitchFamily="34" charset="0"/>
                </a:rPr>
                <a:t>Private    sector</a:t>
              </a:r>
              <a:endParaRPr lang="en-US" sz="1200" dirty="0">
                <a:solidFill>
                  <a:prstClr val="black"/>
                </a:solidFill>
                <a:latin typeface="Lato" panose="020B0604020202020204" charset="0"/>
                <a:cs typeface="Arial" panose="020B0604020202020204" pitchFamily="34" charset="0"/>
              </a:endParaRPr>
            </a:p>
          </p:txBody>
        </p:sp>
        <p:sp>
          <p:nvSpPr>
            <p:cNvPr id="10" name="Freeform 9"/>
            <p:cNvSpPr/>
            <p:nvPr/>
          </p:nvSpPr>
          <p:spPr>
            <a:xfrm>
              <a:off x="3421158" y="3121640"/>
              <a:ext cx="982472" cy="982472"/>
            </a:xfrm>
            <a:custGeom>
              <a:avLst/>
              <a:gdLst>
                <a:gd name="connsiteX0" fmla="*/ 0 w 982472"/>
                <a:gd name="connsiteY0" fmla="*/ 491236 h 982472"/>
                <a:gd name="connsiteX1" fmla="*/ 491236 w 982472"/>
                <a:gd name="connsiteY1" fmla="*/ 0 h 982472"/>
                <a:gd name="connsiteX2" fmla="*/ 982472 w 982472"/>
                <a:gd name="connsiteY2" fmla="*/ 491236 h 982472"/>
                <a:gd name="connsiteX3" fmla="*/ 491236 w 982472"/>
                <a:gd name="connsiteY3" fmla="*/ 982472 h 982472"/>
                <a:gd name="connsiteX4" fmla="*/ 0 w 982472"/>
                <a:gd name="connsiteY4" fmla="*/ 491236 h 9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72" h="982472">
                  <a:moveTo>
                    <a:pt x="0" y="491236"/>
                  </a:moveTo>
                  <a:cubicBezTo>
                    <a:pt x="0" y="219934"/>
                    <a:pt x="219934" y="0"/>
                    <a:pt x="491236" y="0"/>
                  </a:cubicBezTo>
                  <a:cubicBezTo>
                    <a:pt x="762538" y="0"/>
                    <a:pt x="982472" y="219934"/>
                    <a:pt x="982472" y="491236"/>
                  </a:cubicBezTo>
                  <a:cubicBezTo>
                    <a:pt x="982472" y="762538"/>
                    <a:pt x="762538" y="982472"/>
                    <a:pt x="491236" y="982472"/>
                  </a:cubicBezTo>
                  <a:cubicBezTo>
                    <a:pt x="219934" y="982472"/>
                    <a:pt x="0" y="762538"/>
                    <a:pt x="0" y="491236"/>
                  </a:cubicBezTo>
                  <a:close/>
                </a:path>
              </a:pathLst>
            </a:custGeom>
            <a:solidFill>
              <a:schemeClr val="accent5"/>
            </a:solidFill>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spcFirstLastPara="0" vert="horz" wrap="square" lIns="0" tIns="160390" rIns="0" bIns="160390" numCol="1" spcCol="1270" anchor="ctr" anchorCtr="0">
              <a:noAutofit/>
            </a:bodyPr>
            <a:lstStyle/>
            <a:p>
              <a:pPr algn="ctr" defTabSz="577850">
                <a:lnSpc>
                  <a:spcPct val="90000"/>
                </a:lnSpc>
                <a:spcBef>
                  <a:spcPct val="0"/>
                </a:spcBef>
                <a:spcAft>
                  <a:spcPct val="35000"/>
                </a:spcAft>
              </a:pPr>
              <a:r>
                <a:rPr lang="en-US" sz="1200" dirty="0" smtClean="0">
                  <a:solidFill>
                    <a:prstClr val="black"/>
                  </a:solidFill>
                  <a:latin typeface="Lato" panose="020B0604020202020204" charset="0"/>
                  <a:cs typeface="Arial" panose="020B0604020202020204" pitchFamily="34" charset="0"/>
                </a:rPr>
                <a:t>Education</a:t>
              </a:r>
              <a:endParaRPr lang="en-US" sz="1200" dirty="0">
                <a:solidFill>
                  <a:prstClr val="black"/>
                </a:solidFill>
                <a:latin typeface="Lato" panose="020B0604020202020204" charset="0"/>
                <a:cs typeface="Arial" panose="020B0604020202020204" pitchFamily="34" charset="0"/>
              </a:endParaRPr>
            </a:p>
          </p:txBody>
        </p:sp>
        <p:sp>
          <p:nvSpPr>
            <p:cNvPr id="11" name="Freeform 10"/>
            <p:cNvSpPr/>
            <p:nvPr/>
          </p:nvSpPr>
          <p:spPr>
            <a:xfrm>
              <a:off x="2728431" y="3990293"/>
              <a:ext cx="982472" cy="982472"/>
            </a:xfrm>
            <a:custGeom>
              <a:avLst/>
              <a:gdLst>
                <a:gd name="connsiteX0" fmla="*/ 0 w 982472"/>
                <a:gd name="connsiteY0" fmla="*/ 491236 h 982472"/>
                <a:gd name="connsiteX1" fmla="*/ 491236 w 982472"/>
                <a:gd name="connsiteY1" fmla="*/ 0 h 982472"/>
                <a:gd name="connsiteX2" fmla="*/ 982472 w 982472"/>
                <a:gd name="connsiteY2" fmla="*/ 491236 h 982472"/>
                <a:gd name="connsiteX3" fmla="*/ 491236 w 982472"/>
                <a:gd name="connsiteY3" fmla="*/ 982472 h 982472"/>
                <a:gd name="connsiteX4" fmla="*/ 0 w 982472"/>
                <a:gd name="connsiteY4" fmla="*/ 491236 h 9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72" h="982472">
                  <a:moveTo>
                    <a:pt x="0" y="491236"/>
                  </a:moveTo>
                  <a:cubicBezTo>
                    <a:pt x="0" y="219934"/>
                    <a:pt x="219934" y="0"/>
                    <a:pt x="491236" y="0"/>
                  </a:cubicBezTo>
                  <a:cubicBezTo>
                    <a:pt x="762538" y="0"/>
                    <a:pt x="982472" y="219934"/>
                    <a:pt x="982472" y="491236"/>
                  </a:cubicBezTo>
                  <a:cubicBezTo>
                    <a:pt x="982472" y="762538"/>
                    <a:pt x="762538" y="982472"/>
                    <a:pt x="491236" y="982472"/>
                  </a:cubicBezTo>
                  <a:cubicBezTo>
                    <a:pt x="219934" y="982472"/>
                    <a:pt x="0" y="762538"/>
                    <a:pt x="0" y="491236"/>
                  </a:cubicBezTo>
                  <a:close/>
                </a:path>
              </a:pathLst>
            </a:custGeom>
            <a:solidFill>
              <a:schemeClr val="accent5"/>
            </a:solidFill>
          </p:spPr>
          <p:style>
            <a:lnRef idx="2">
              <a:schemeClr val="lt1">
                <a:hueOff val="0"/>
                <a:satOff val="0"/>
                <a:lumOff val="0"/>
                <a:alphaOff val="0"/>
              </a:schemeClr>
            </a:lnRef>
            <a:fillRef idx="1">
              <a:schemeClr val="accent6">
                <a:alpha val="50000"/>
                <a:hueOff val="0"/>
                <a:satOff val="0"/>
                <a:lumOff val="0"/>
                <a:alphaOff val="0"/>
              </a:schemeClr>
            </a:fillRef>
            <a:effectRef idx="0">
              <a:schemeClr val="accent6">
                <a:alpha val="50000"/>
                <a:hueOff val="0"/>
                <a:satOff val="0"/>
                <a:lumOff val="0"/>
                <a:alphaOff val="0"/>
              </a:schemeClr>
            </a:effectRef>
            <a:fontRef idx="minor">
              <a:schemeClr val="tx1"/>
            </a:fontRef>
          </p:style>
          <p:txBody>
            <a:bodyPr spcFirstLastPara="0" vert="horz" wrap="square" lIns="0" tIns="160390" rIns="0" bIns="160390" numCol="1" spcCol="1270" anchor="ctr" anchorCtr="0">
              <a:noAutofit/>
            </a:bodyPr>
            <a:lstStyle/>
            <a:p>
              <a:pPr algn="ctr" defTabSz="577850">
                <a:lnSpc>
                  <a:spcPct val="90000"/>
                </a:lnSpc>
                <a:spcBef>
                  <a:spcPct val="0"/>
                </a:spcBef>
                <a:spcAft>
                  <a:spcPct val="35000"/>
                </a:spcAft>
              </a:pPr>
              <a:r>
                <a:rPr lang="en-US" sz="1200" dirty="0" smtClean="0">
                  <a:solidFill>
                    <a:prstClr val="black"/>
                  </a:solidFill>
                  <a:latin typeface="Lato" panose="020B0604020202020204" charset="0"/>
                  <a:cs typeface="Arial" panose="020B0604020202020204" pitchFamily="34" charset="0"/>
                </a:rPr>
                <a:t>Other gov’t agencies</a:t>
              </a:r>
              <a:endParaRPr lang="en-US" sz="1200" dirty="0">
                <a:solidFill>
                  <a:prstClr val="black"/>
                </a:solidFill>
                <a:latin typeface="Lato" panose="020B0604020202020204" charset="0"/>
                <a:cs typeface="Arial" panose="020B0604020202020204" pitchFamily="34" charset="0"/>
              </a:endParaRPr>
            </a:p>
          </p:txBody>
        </p:sp>
        <p:sp>
          <p:nvSpPr>
            <p:cNvPr id="12" name="Freeform 11"/>
            <p:cNvSpPr/>
            <p:nvPr/>
          </p:nvSpPr>
          <p:spPr>
            <a:xfrm>
              <a:off x="1617382" y="3990293"/>
              <a:ext cx="982472" cy="982472"/>
            </a:xfrm>
            <a:custGeom>
              <a:avLst/>
              <a:gdLst>
                <a:gd name="connsiteX0" fmla="*/ 0 w 982472"/>
                <a:gd name="connsiteY0" fmla="*/ 491236 h 982472"/>
                <a:gd name="connsiteX1" fmla="*/ 491236 w 982472"/>
                <a:gd name="connsiteY1" fmla="*/ 0 h 982472"/>
                <a:gd name="connsiteX2" fmla="*/ 982472 w 982472"/>
                <a:gd name="connsiteY2" fmla="*/ 491236 h 982472"/>
                <a:gd name="connsiteX3" fmla="*/ 491236 w 982472"/>
                <a:gd name="connsiteY3" fmla="*/ 982472 h 982472"/>
                <a:gd name="connsiteX4" fmla="*/ 0 w 982472"/>
                <a:gd name="connsiteY4" fmla="*/ 491236 h 9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72" h="982472">
                  <a:moveTo>
                    <a:pt x="0" y="491236"/>
                  </a:moveTo>
                  <a:cubicBezTo>
                    <a:pt x="0" y="219934"/>
                    <a:pt x="219934" y="0"/>
                    <a:pt x="491236" y="0"/>
                  </a:cubicBezTo>
                  <a:cubicBezTo>
                    <a:pt x="762538" y="0"/>
                    <a:pt x="982472" y="219934"/>
                    <a:pt x="982472" y="491236"/>
                  </a:cubicBezTo>
                  <a:cubicBezTo>
                    <a:pt x="982472" y="762538"/>
                    <a:pt x="762538" y="982472"/>
                    <a:pt x="491236" y="982472"/>
                  </a:cubicBezTo>
                  <a:cubicBezTo>
                    <a:pt x="219934" y="982472"/>
                    <a:pt x="0" y="762538"/>
                    <a:pt x="0" y="491236"/>
                  </a:cubicBezTo>
                  <a:close/>
                </a:path>
              </a:pathLst>
            </a:custGeom>
            <a:solidFill>
              <a:schemeClr val="accent5"/>
            </a:solidFill>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0" tIns="160390" rIns="0" bIns="160390" numCol="1" spcCol="1270" anchor="ctr" anchorCtr="0">
              <a:noAutofit/>
            </a:bodyPr>
            <a:lstStyle/>
            <a:p>
              <a:pPr algn="ctr" defTabSz="577850">
                <a:lnSpc>
                  <a:spcPct val="90000"/>
                </a:lnSpc>
                <a:spcBef>
                  <a:spcPct val="0"/>
                </a:spcBef>
                <a:spcAft>
                  <a:spcPct val="35000"/>
                </a:spcAft>
              </a:pPr>
              <a:r>
                <a:rPr lang="en-US" sz="1200" dirty="0" smtClean="0">
                  <a:solidFill>
                    <a:prstClr val="black"/>
                  </a:solidFill>
                  <a:latin typeface="Lato" panose="020B0604020202020204" charset="0"/>
                  <a:cs typeface="Arial" panose="020B0604020202020204" pitchFamily="34" charset="0"/>
                </a:rPr>
                <a:t>Health care</a:t>
              </a:r>
            </a:p>
          </p:txBody>
        </p:sp>
        <p:sp>
          <p:nvSpPr>
            <p:cNvPr id="13" name="Freeform 12"/>
            <p:cNvSpPr/>
            <p:nvPr/>
          </p:nvSpPr>
          <p:spPr>
            <a:xfrm>
              <a:off x="924654" y="3121640"/>
              <a:ext cx="982472" cy="982472"/>
            </a:xfrm>
            <a:custGeom>
              <a:avLst/>
              <a:gdLst>
                <a:gd name="connsiteX0" fmla="*/ 0 w 982472"/>
                <a:gd name="connsiteY0" fmla="*/ 491236 h 982472"/>
                <a:gd name="connsiteX1" fmla="*/ 491236 w 982472"/>
                <a:gd name="connsiteY1" fmla="*/ 0 h 982472"/>
                <a:gd name="connsiteX2" fmla="*/ 982472 w 982472"/>
                <a:gd name="connsiteY2" fmla="*/ 491236 h 982472"/>
                <a:gd name="connsiteX3" fmla="*/ 491236 w 982472"/>
                <a:gd name="connsiteY3" fmla="*/ 982472 h 982472"/>
                <a:gd name="connsiteX4" fmla="*/ 0 w 982472"/>
                <a:gd name="connsiteY4" fmla="*/ 491236 h 9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72" h="982472">
                  <a:moveTo>
                    <a:pt x="0" y="491236"/>
                  </a:moveTo>
                  <a:cubicBezTo>
                    <a:pt x="0" y="219934"/>
                    <a:pt x="219934" y="0"/>
                    <a:pt x="491236" y="0"/>
                  </a:cubicBezTo>
                  <a:cubicBezTo>
                    <a:pt x="762538" y="0"/>
                    <a:pt x="982472" y="219934"/>
                    <a:pt x="982472" y="491236"/>
                  </a:cubicBezTo>
                  <a:cubicBezTo>
                    <a:pt x="982472" y="762538"/>
                    <a:pt x="762538" y="982472"/>
                    <a:pt x="491236" y="982472"/>
                  </a:cubicBezTo>
                  <a:cubicBezTo>
                    <a:pt x="219934" y="982472"/>
                    <a:pt x="0" y="762538"/>
                    <a:pt x="0" y="491236"/>
                  </a:cubicBezTo>
                  <a:close/>
                </a:path>
              </a:pathLst>
            </a:custGeom>
            <a:solidFill>
              <a:schemeClr val="accent3"/>
            </a:solidFill>
            <a:ln w="28575">
              <a:solidFill>
                <a:schemeClr val="tx1"/>
              </a:solidFill>
              <a:prstDash val="sysDash"/>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0" tIns="160390" rIns="0" bIns="160390" numCol="1" spcCol="1270" anchor="ctr" anchorCtr="0">
              <a:noAutofit/>
            </a:bodyPr>
            <a:lstStyle/>
            <a:p>
              <a:pPr algn="ctr" defTabSz="577850">
                <a:lnSpc>
                  <a:spcPct val="90000"/>
                </a:lnSpc>
                <a:spcBef>
                  <a:spcPct val="0"/>
                </a:spcBef>
                <a:spcAft>
                  <a:spcPct val="35000"/>
                </a:spcAft>
              </a:pPr>
              <a:r>
                <a:rPr lang="en-US" sz="1200" b="1" dirty="0" smtClean="0">
                  <a:solidFill>
                    <a:prstClr val="black"/>
                  </a:solidFill>
                  <a:latin typeface="Lato" panose="020B0604020202020204" charset="0"/>
                  <a:cs typeface="Arial" panose="020B0604020202020204" pitchFamily="34" charset="0"/>
                </a:rPr>
                <a:t>Health &amp; human services</a:t>
              </a:r>
              <a:r>
                <a:rPr lang="en-US" sz="1200" b="1" dirty="0">
                  <a:solidFill>
                    <a:prstClr val="black"/>
                  </a:solidFill>
                  <a:latin typeface="Lato" panose="020B0604020202020204" charset="0"/>
                  <a:cs typeface="Arial" panose="020B0604020202020204" pitchFamily="34" charset="0"/>
                </a:rPr>
                <a:t> </a:t>
              </a:r>
              <a:r>
                <a:rPr lang="en-US" sz="1200" b="1" dirty="0" smtClean="0">
                  <a:solidFill>
                    <a:prstClr val="black"/>
                  </a:solidFill>
                  <a:latin typeface="Lato" panose="020B0604020202020204" charset="0"/>
                  <a:cs typeface="Arial" panose="020B0604020202020204" pitchFamily="34" charset="0"/>
                </a:rPr>
                <a:t>agencies</a:t>
              </a:r>
            </a:p>
          </p:txBody>
        </p:sp>
        <p:sp>
          <p:nvSpPr>
            <p:cNvPr id="14" name="Freeform 13"/>
            <p:cNvSpPr/>
            <p:nvPr/>
          </p:nvSpPr>
          <p:spPr>
            <a:xfrm>
              <a:off x="1171886" y="2038448"/>
              <a:ext cx="982472" cy="982472"/>
            </a:xfrm>
            <a:custGeom>
              <a:avLst/>
              <a:gdLst>
                <a:gd name="connsiteX0" fmla="*/ 0 w 982472"/>
                <a:gd name="connsiteY0" fmla="*/ 491236 h 982472"/>
                <a:gd name="connsiteX1" fmla="*/ 491236 w 982472"/>
                <a:gd name="connsiteY1" fmla="*/ 0 h 982472"/>
                <a:gd name="connsiteX2" fmla="*/ 982472 w 982472"/>
                <a:gd name="connsiteY2" fmla="*/ 491236 h 982472"/>
                <a:gd name="connsiteX3" fmla="*/ 491236 w 982472"/>
                <a:gd name="connsiteY3" fmla="*/ 982472 h 982472"/>
                <a:gd name="connsiteX4" fmla="*/ 0 w 982472"/>
                <a:gd name="connsiteY4" fmla="*/ 491236 h 9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72" h="982472">
                  <a:moveTo>
                    <a:pt x="0" y="491236"/>
                  </a:moveTo>
                  <a:cubicBezTo>
                    <a:pt x="0" y="219934"/>
                    <a:pt x="219934" y="0"/>
                    <a:pt x="491236" y="0"/>
                  </a:cubicBezTo>
                  <a:cubicBezTo>
                    <a:pt x="762538" y="0"/>
                    <a:pt x="982472" y="219934"/>
                    <a:pt x="982472" y="491236"/>
                  </a:cubicBezTo>
                  <a:cubicBezTo>
                    <a:pt x="982472" y="762538"/>
                    <a:pt x="762538" y="982472"/>
                    <a:pt x="491236" y="982472"/>
                  </a:cubicBezTo>
                  <a:cubicBezTo>
                    <a:pt x="219934" y="982472"/>
                    <a:pt x="0" y="762538"/>
                    <a:pt x="0" y="491236"/>
                  </a:cubicBezTo>
                  <a:close/>
                </a:path>
              </a:pathLst>
            </a:custGeom>
            <a:solidFill>
              <a:schemeClr val="accent5"/>
            </a:solidFill>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0" tIns="160390" rIns="0" bIns="160390" numCol="1" spcCol="1270" anchor="ctr" anchorCtr="0">
              <a:noAutofit/>
            </a:bodyPr>
            <a:lstStyle/>
            <a:p>
              <a:pPr algn="ctr" defTabSz="577850">
                <a:lnSpc>
                  <a:spcPct val="90000"/>
                </a:lnSpc>
                <a:spcBef>
                  <a:spcPct val="0"/>
                </a:spcBef>
                <a:spcAft>
                  <a:spcPct val="35000"/>
                </a:spcAft>
              </a:pPr>
              <a:r>
                <a:rPr lang="en-US" sz="1200" dirty="0" smtClean="0">
                  <a:solidFill>
                    <a:prstClr val="black"/>
                  </a:solidFill>
                  <a:latin typeface="Lato" panose="020B0604020202020204" charset="0"/>
                  <a:cs typeface="Arial" panose="020B0604020202020204" pitchFamily="34" charset="0"/>
                </a:rPr>
                <a:t>Jails</a:t>
              </a:r>
              <a:endParaRPr lang="en-US" sz="1200" dirty="0">
                <a:solidFill>
                  <a:prstClr val="black"/>
                </a:solidFill>
                <a:latin typeface="Lato" panose="020B0604020202020204" charset="0"/>
                <a:cs typeface="Arial" panose="020B0604020202020204" pitchFamily="34" charset="0"/>
              </a:endParaRPr>
            </a:p>
          </p:txBody>
        </p:sp>
      </p:grpSp>
      <p:sp>
        <p:nvSpPr>
          <p:cNvPr id="55" name="Rounded Rectangle 54"/>
          <p:cNvSpPr/>
          <p:nvPr/>
        </p:nvSpPr>
        <p:spPr>
          <a:xfrm>
            <a:off x="6172199" y="2936858"/>
            <a:ext cx="2133601" cy="982472"/>
          </a:xfrm>
          <a:prstGeom prst="roundRect">
            <a:avLst/>
          </a:prstGeom>
          <a:solidFill>
            <a:schemeClr val="accent5">
              <a:lumMod val="40000"/>
              <a:lumOff val="60000"/>
            </a:schemeClr>
          </a:solidFill>
          <a:ln w="28575">
            <a:solidFill>
              <a:schemeClr val="tx1"/>
            </a:solidFill>
            <a:prstDash val="sysDash"/>
          </a:ln>
        </p:spPr>
        <p:style>
          <a:lnRef idx="2">
            <a:schemeClr val="dk1"/>
          </a:lnRef>
          <a:fillRef idx="1">
            <a:schemeClr val="lt1"/>
          </a:fillRef>
          <a:effectRef idx="0">
            <a:schemeClr val="dk1"/>
          </a:effectRef>
          <a:fontRef idx="minor">
            <a:schemeClr val="dk1"/>
          </a:fontRef>
        </p:style>
        <p:txBody>
          <a:bodyPr lIns="0" tIns="0" rIns="0" bIns="0" rtlCol="0" anchor="t"/>
          <a:lstStyle/>
          <a:p>
            <a:pPr marL="228600" indent="-228600" defTabSz="914269">
              <a:buFont typeface="+mj-lt"/>
              <a:buAutoNum type="arabicPeriod"/>
            </a:pPr>
            <a:r>
              <a:rPr lang="en-US" sz="1050" dirty="0" smtClean="0">
                <a:solidFill>
                  <a:prstClr val="black"/>
                </a:solidFill>
                <a:latin typeface="Lato" panose="020B0604020202020204" charset="0"/>
                <a:cs typeface="Arial" panose="020B0604020202020204" pitchFamily="34" charset="0"/>
              </a:rPr>
              <a:t>Common agenda</a:t>
            </a:r>
          </a:p>
          <a:p>
            <a:pPr marL="228600" indent="-228600" defTabSz="914269">
              <a:buFont typeface="+mj-lt"/>
              <a:buAutoNum type="arabicPeriod"/>
            </a:pPr>
            <a:r>
              <a:rPr lang="en-US" sz="1050" dirty="0" smtClean="0">
                <a:solidFill>
                  <a:prstClr val="black"/>
                </a:solidFill>
                <a:latin typeface="Lato" panose="020B0604020202020204" charset="0"/>
                <a:cs typeface="Arial" panose="020B0604020202020204" pitchFamily="34" charset="0"/>
              </a:rPr>
              <a:t>Shared measurement system</a:t>
            </a:r>
          </a:p>
          <a:p>
            <a:pPr marL="228600" indent="-228600" defTabSz="914269">
              <a:buFont typeface="+mj-lt"/>
              <a:buAutoNum type="arabicPeriod"/>
            </a:pPr>
            <a:r>
              <a:rPr lang="en-US" sz="1050" dirty="0" smtClean="0">
                <a:solidFill>
                  <a:prstClr val="black"/>
                </a:solidFill>
                <a:latin typeface="Lato" panose="020B0604020202020204" charset="0"/>
                <a:cs typeface="Arial" panose="020B0604020202020204" pitchFamily="34" charset="0"/>
              </a:rPr>
              <a:t>Mutually reinforcing activities</a:t>
            </a:r>
          </a:p>
          <a:p>
            <a:pPr marL="228600" indent="-228600" defTabSz="914269">
              <a:buFont typeface="+mj-lt"/>
              <a:buAutoNum type="arabicPeriod"/>
            </a:pPr>
            <a:r>
              <a:rPr lang="en-US" sz="1050" dirty="0" smtClean="0">
                <a:solidFill>
                  <a:prstClr val="black"/>
                </a:solidFill>
                <a:latin typeface="Lato" panose="020B0604020202020204" charset="0"/>
                <a:cs typeface="Arial" panose="020B0604020202020204" pitchFamily="34" charset="0"/>
              </a:rPr>
              <a:t>Continuous communication</a:t>
            </a:r>
          </a:p>
          <a:p>
            <a:pPr marL="228600" indent="-228600" defTabSz="914269">
              <a:buFont typeface="+mj-lt"/>
              <a:buAutoNum type="arabicPeriod"/>
            </a:pPr>
            <a:r>
              <a:rPr lang="en-US" sz="1050" dirty="0" smtClean="0">
                <a:solidFill>
                  <a:prstClr val="black"/>
                </a:solidFill>
                <a:latin typeface="Lato" panose="020B0604020202020204" charset="0"/>
                <a:cs typeface="Arial" panose="020B0604020202020204" pitchFamily="34" charset="0"/>
              </a:rPr>
              <a:t>Backbone function</a:t>
            </a:r>
            <a:endParaRPr lang="en-US" sz="1050" dirty="0">
              <a:solidFill>
                <a:prstClr val="black"/>
              </a:solidFill>
              <a:latin typeface="Lato" panose="020B0604020202020204" charset="0"/>
              <a:cs typeface="Arial" panose="020B0604020202020204" pitchFamily="34" charset="0"/>
            </a:endParaRPr>
          </a:p>
        </p:txBody>
      </p:sp>
      <p:sp>
        <p:nvSpPr>
          <p:cNvPr id="56" name="Rounded Rectangle 55"/>
          <p:cNvSpPr/>
          <p:nvPr/>
        </p:nvSpPr>
        <p:spPr>
          <a:xfrm>
            <a:off x="4648198" y="1371600"/>
            <a:ext cx="1436732" cy="766064"/>
          </a:xfrm>
          <a:prstGeom prst="roundRect">
            <a:avLst/>
          </a:prstGeom>
          <a:solidFill>
            <a:schemeClr val="accent3"/>
          </a:solidFill>
          <a:ln w="28575">
            <a:solidFill>
              <a:schemeClr val="tx1"/>
            </a:solid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269"/>
            <a:r>
              <a:rPr lang="en-US" b="1" dirty="0" smtClean="0">
                <a:solidFill>
                  <a:prstClr val="black"/>
                </a:solidFill>
                <a:latin typeface="Lato" panose="020B0604020202020204" charset="0"/>
                <a:cs typeface="Arial" panose="020B0604020202020204" pitchFamily="34" charset="0"/>
              </a:rPr>
              <a:t>King &amp; North Sound ACHs</a:t>
            </a:r>
            <a:endParaRPr lang="en-US" b="1" dirty="0">
              <a:solidFill>
                <a:prstClr val="black"/>
              </a:solidFill>
              <a:latin typeface="Lato" panose="020B0604020202020204" charset="0"/>
              <a:cs typeface="Arial" panose="020B0604020202020204" pitchFamily="34" charset="0"/>
            </a:endParaRPr>
          </a:p>
        </p:txBody>
      </p:sp>
      <p:cxnSp>
        <p:nvCxnSpPr>
          <p:cNvPr id="16" name="Straight Arrow Connector 15"/>
          <p:cNvCxnSpPr>
            <a:endCxn id="55" idx="1"/>
          </p:cNvCxnSpPr>
          <p:nvPr/>
        </p:nvCxnSpPr>
        <p:spPr>
          <a:xfrm>
            <a:off x="4572000" y="3428094"/>
            <a:ext cx="1600199" cy="0"/>
          </a:xfrm>
          <a:prstGeom prst="straightConnector1">
            <a:avLst/>
          </a:prstGeom>
          <a:ln w="12700">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63" name="Arc 62"/>
          <p:cNvSpPr/>
          <p:nvPr/>
        </p:nvSpPr>
        <p:spPr>
          <a:xfrm rot="2789305">
            <a:off x="1439901" y="1900600"/>
            <a:ext cx="3155544" cy="2971800"/>
          </a:xfrm>
          <a:prstGeom prst="arc">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defTabSz="914269"/>
            <a:endParaRPr lang="en-US">
              <a:solidFill>
                <a:prstClr val="black"/>
              </a:solidFill>
              <a:latin typeface="Lato" panose="020B0604020202020204" charset="0"/>
            </a:endParaRPr>
          </a:p>
        </p:txBody>
      </p:sp>
      <p:cxnSp>
        <p:nvCxnSpPr>
          <p:cNvPr id="67" name="Straight Arrow Connector 66"/>
          <p:cNvCxnSpPr>
            <a:stCxn id="56" idx="2"/>
          </p:cNvCxnSpPr>
          <p:nvPr/>
        </p:nvCxnSpPr>
        <p:spPr>
          <a:xfrm>
            <a:off x="5366564" y="2137664"/>
            <a:ext cx="0" cy="1290430"/>
          </a:xfrm>
          <a:prstGeom prst="straightConnector1">
            <a:avLst/>
          </a:prstGeom>
          <a:ln w="12700">
            <a:prstDash val="lgDash"/>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74" name="TextBox 73"/>
          <p:cNvSpPr txBox="1"/>
          <p:nvPr/>
        </p:nvSpPr>
        <p:spPr>
          <a:xfrm>
            <a:off x="6172198" y="2652074"/>
            <a:ext cx="2133601" cy="276999"/>
          </a:xfrm>
          <a:prstGeom prst="rect">
            <a:avLst/>
          </a:prstGeom>
          <a:noFill/>
        </p:spPr>
        <p:txBody>
          <a:bodyPr wrap="square" rtlCol="0">
            <a:spAutoFit/>
          </a:bodyPr>
          <a:lstStyle/>
          <a:p>
            <a:pPr algn="ctr" defTabSz="914269"/>
            <a:r>
              <a:rPr lang="en-US" sz="1200" b="1" dirty="0" smtClean="0">
                <a:solidFill>
                  <a:prstClr val="black"/>
                </a:solidFill>
                <a:latin typeface="Lato" panose="020B0604020202020204" charset="0"/>
                <a:cs typeface="Arial" panose="020B0604020202020204" pitchFamily="34" charset="0"/>
              </a:rPr>
              <a:t>Collective Impact</a:t>
            </a:r>
            <a:endParaRPr lang="en-US" sz="1200" b="1" dirty="0">
              <a:solidFill>
                <a:prstClr val="black"/>
              </a:solidFill>
              <a:latin typeface="Lato" panose="020B0604020202020204" charset="0"/>
              <a:cs typeface="Arial" panose="020B0604020202020204" pitchFamily="34" charset="0"/>
            </a:endParaRPr>
          </a:p>
        </p:txBody>
      </p:sp>
      <p:sp>
        <p:nvSpPr>
          <p:cNvPr id="75" name="Rounded Rectangle 74"/>
          <p:cNvSpPr/>
          <p:nvPr/>
        </p:nvSpPr>
        <p:spPr>
          <a:xfrm>
            <a:off x="6172198" y="5383022"/>
            <a:ext cx="2133601" cy="982472"/>
          </a:xfrm>
          <a:prstGeom prst="roundRect">
            <a:avLst/>
          </a:prstGeom>
          <a:solidFill>
            <a:schemeClr val="accent5"/>
          </a:solidFill>
          <a:ln w="28575">
            <a:solidFill>
              <a:schemeClr val="tx1"/>
            </a:solidFill>
            <a:prstDash val="sysDash"/>
          </a:ln>
        </p:spPr>
        <p:style>
          <a:lnRef idx="2">
            <a:schemeClr val="dk1"/>
          </a:lnRef>
          <a:fillRef idx="1">
            <a:schemeClr val="lt1"/>
          </a:fillRef>
          <a:effectRef idx="0">
            <a:schemeClr val="dk1"/>
          </a:effectRef>
          <a:fontRef idx="minor">
            <a:schemeClr val="dk1"/>
          </a:fontRef>
        </p:style>
        <p:txBody>
          <a:bodyPr lIns="0" tIns="0" rIns="0" bIns="0" rtlCol="0" anchor="t"/>
          <a:lstStyle/>
          <a:p>
            <a:pPr defTabSz="914269"/>
            <a:r>
              <a:rPr lang="en-US" sz="1050" u="sng" dirty="0" smtClean="0">
                <a:solidFill>
                  <a:prstClr val="black"/>
                </a:solidFill>
                <a:latin typeface="Lato" panose="020B0604020202020204" charset="0"/>
                <a:cs typeface="Arial" panose="020B0604020202020204" pitchFamily="34" charset="0"/>
              </a:rPr>
              <a:t>Examples:</a:t>
            </a:r>
          </a:p>
          <a:p>
            <a:pPr defTabSz="914269"/>
            <a:endParaRPr lang="en-US" sz="600" dirty="0" smtClean="0">
              <a:solidFill>
                <a:prstClr val="black"/>
              </a:solidFill>
              <a:latin typeface="Lato" panose="020B0604020202020204" charset="0"/>
              <a:cs typeface="Arial" panose="020B0604020202020204" pitchFamily="34" charset="0"/>
            </a:endParaRPr>
          </a:p>
          <a:p>
            <a:pPr defTabSz="914269"/>
            <a:r>
              <a:rPr lang="en-US" sz="1050" dirty="0" smtClean="0">
                <a:solidFill>
                  <a:prstClr val="black"/>
                </a:solidFill>
                <a:latin typeface="Lato" panose="020B0604020202020204" charset="0"/>
                <a:cs typeface="Arial" panose="020B0604020202020204" pitchFamily="34" charset="0"/>
              </a:rPr>
              <a:t>Regional, cross-sector:</a:t>
            </a:r>
          </a:p>
          <a:p>
            <a:pPr marL="228600" indent="-228600" defTabSz="914269">
              <a:buFont typeface="+mj-lt"/>
              <a:buAutoNum type="arabicPeriod"/>
            </a:pPr>
            <a:r>
              <a:rPr lang="en-US" sz="1050" dirty="0" smtClean="0">
                <a:solidFill>
                  <a:prstClr val="black"/>
                </a:solidFill>
                <a:latin typeface="Lato" panose="020B0604020202020204" charset="0"/>
                <a:cs typeface="Arial" panose="020B0604020202020204" pitchFamily="34" charset="0"/>
              </a:rPr>
              <a:t>Shared data system</a:t>
            </a:r>
            <a:endParaRPr lang="en-US" sz="600" dirty="0">
              <a:solidFill>
                <a:prstClr val="black"/>
              </a:solidFill>
              <a:latin typeface="Lato" panose="020B0604020202020204" charset="0"/>
              <a:cs typeface="Arial" panose="020B0604020202020204" pitchFamily="34" charset="0"/>
            </a:endParaRPr>
          </a:p>
          <a:p>
            <a:pPr marL="228600" indent="-228600" defTabSz="914269">
              <a:buFont typeface="+mj-lt"/>
              <a:buAutoNum type="arabicPeriod"/>
            </a:pPr>
            <a:r>
              <a:rPr lang="en-US" sz="1050" dirty="0" smtClean="0">
                <a:solidFill>
                  <a:prstClr val="black"/>
                </a:solidFill>
                <a:latin typeface="Lato" panose="020B0604020202020204" charset="0"/>
                <a:cs typeface="Arial" panose="020B0604020202020204" pitchFamily="34" charset="0"/>
              </a:rPr>
              <a:t>Care coordination strategies</a:t>
            </a:r>
            <a:endParaRPr lang="en-US" sz="1050" dirty="0">
              <a:solidFill>
                <a:prstClr val="black"/>
              </a:solidFill>
              <a:latin typeface="Lato" panose="020B0604020202020204" charset="0"/>
              <a:cs typeface="Arial" panose="020B0604020202020204" pitchFamily="34" charset="0"/>
            </a:endParaRPr>
          </a:p>
        </p:txBody>
      </p:sp>
      <p:sp>
        <p:nvSpPr>
          <p:cNvPr id="76" name="TextBox 75"/>
          <p:cNvSpPr txBox="1"/>
          <p:nvPr/>
        </p:nvSpPr>
        <p:spPr>
          <a:xfrm>
            <a:off x="6172198" y="5098238"/>
            <a:ext cx="2133600" cy="276999"/>
          </a:xfrm>
          <a:prstGeom prst="rect">
            <a:avLst/>
          </a:prstGeom>
          <a:noFill/>
        </p:spPr>
        <p:txBody>
          <a:bodyPr wrap="square" rtlCol="0">
            <a:spAutoFit/>
          </a:bodyPr>
          <a:lstStyle/>
          <a:p>
            <a:pPr algn="ctr" defTabSz="914269"/>
            <a:r>
              <a:rPr lang="en-US" sz="1200" b="1" dirty="0" smtClean="0">
                <a:solidFill>
                  <a:prstClr val="black"/>
                </a:solidFill>
                <a:latin typeface="Lato" panose="020B0604020202020204" charset="0"/>
                <a:cs typeface="Arial" panose="020B0604020202020204" pitchFamily="34" charset="0"/>
              </a:rPr>
              <a:t>Short-term Outcomes</a:t>
            </a:r>
            <a:endParaRPr lang="en-US" sz="1200" b="1" dirty="0">
              <a:solidFill>
                <a:prstClr val="black"/>
              </a:solidFill>
              <a:latin typeface="Lato" panose="020B0604020202020204" charset="0"/>
              <a:cs typeface="Arial" panose="020B0604020202020204" pitchFamily="34" charset="0"/>
            </a:endParaRPr>
          </a:p>
        </p:txBody>
      </p:sp>
      <p:sp>
        <p:nvSpPr>
          <p:cNvPr id="80" name="Rounded Rectangle 79"/>
          <p:cNvSpPr/>
          <p:nvPr/>
        </p:nvSpPr>
        <p:spPr>
          <a:xfrm>
            <a:off x="3428997" y="5383988"/>
            <a:ext cx="2133601" cy="982472"/>
          </a:xfrm>
          <a:prstGeom prst="roundRect">
            <a:avLst/>
          </a:prstGeom>
          <a:solidFill>
            <a:schemeClr val="accent2">
              <a:lumMod val="60000"/>
              <a:lumOff val="40000"/>
            </a:schemeClr>
          </a:solidFill>
          <a:ln w="28575">
            <a:solidFill>
              <a:schemeClr val="tx1"/>
            </a:solidFill>
            <a:prstDash val="sysDash"/>
          </a:ln>
        </p:spPr>
        <p:style>
          <a:lnRef idx="2">
            <a:schemeClr val="dk1"/>
          </a:lnRef>
          <a:fillRef idx="1">
            <a:schemeClr val="lt1"/>
          </a:fillRef>
          <a:effectRef idx="0">
            <a:schemeClr val="dk1"/>
          </a:effectRef>
          <a:fontRef idx="minor">
            <a:schemeClr val="dk1"/>
          </a:fontRef>
        </p:style>
        <p:txBody>
          <a:bodyPr lIns="0" tIns="0" rIns="0" bIns="0" rtlCol="0" anchor="t"/>
          <a:lstStyle/>
          <a:p>
            <a:pPr defTabSz="914269"/>
            <a:r>
              <a:rPr lang="en-US" sz="1050" u="sng" dirty="0" smtClean="0">
                <a:solidFill>
                  <a:schemeClr val="bg1"/>
                </a:solidFill>
                <a:latin typeface="Lato" panose="020B0604020202020204" charset="0"/>
                <a:cs typeface="Arial" panose="020B0604020202020204" pitchFamily="34" charset="0"/>
              </a:rPr>
              <a:t>Examples:</a:t>
            </a:r>
          </a:p>
          <a:p>
            <a:pPr defTabSz="914269"/>
            <a:endParaRPr lang="en-US" sz="600" u="sng" dirty="0" smtClean="0">
              <a:solidFill>
                <a:schemeClr val="bg1"/>
              </a:solidFill>
              <a:latin typeface="Lato" panose="020B0604020202020204" charset="0"/>
              <a:cs typeface="Arial" panose="020B0604020202020204" pitchFamily="34" charset="0"/>
            </a:endParaRPr>
          </a:p>
          <a:p>
            <a:pPr marL="228600" indent="-228600" defTabSz="914269">
              <a:buFont typeface="+mj-lt"/>
              <a:buAutoNum type="arabicPeriod"/>
            </a:pPr>
            <a:r>
              <a:rPr lang="en-US" sz="1050" dirty="0" smtClean="0">
                <a:solidFill>
                  <a:schemeClr val="bg1"/>
                </a:solidFill>
                <a:latin typeface="Lato" panose="020B0604020202020204" charset="0"/>
                <a:cs typeface="Arial" panose="020B0604020202020204" pitchFamily="34" charset="0"/>
              </a:rPr>
              <a:t>Improved utilization of clinical preventive services</a:t>
            </a:r>
          </a:p>
          <a:p>
            <a:pPr marL="228600" indent="-228600" defTabSz="914269">
              <a:buFont typeface="+mj-lt"/>
              <a:buAutoNum type="arabicPeriod"/>
            </a:pPr>
            <a:r>
              <a:rPr lang="en-US" sz="1050" dirty="0" smtClean="0">
                <a:solidFill>
                  <a:schemeClr val="bg1"/>
                </a:solidFill>
                <a:latin typeface="Lato" panose="020B0604020202020204" charset="0"/>
                <a:cs typeface="Arial" panose="020B0604020202020204" pitchFamily="34" charset="0"/>
              </a:rPr>
              <a:t>Decreased </a:t>
            </a:r>
            <a:r>
              <a:rPr lang="en-US" sz="1050" dirty="0">
                <a:solidFill>
                  <a:schemeClr val="bg1"/>
                </a:solidFill>
                <a:latin typeface="Lato" panose="020B0604020202020204" charset="0"/>
                <a:cs typeface="Arial" panose="020B0604020202020204" pitchFamily="34" charset="0"/>
              </a:rPr>
              <a:t>avoidable ED </a:t>
            </a:r>
            <a:r>
              <a:rPr lang="en-US" sz="1050" dirty="0" smtClean="0">
                <a:solidFill>
                  <a:schemeClr val="bg1"/>
                </a:solidFill>
                <a:latin typeface="Lato" panose="020B0604020202020204" charset="0"/>
                <a:cs typeface="Arial" panose="020B0604020202020204" pitchFamily="34" charset="0"/>
              </a:rPr>
              <a:t>visits</a:t>
            </a:r>
          </a:p>
          <a:p>
            <a:pPr marL="228600" indent="-228600" defTabSz="914269">
              <a:buFont typeface="+mj-lt"/>
              <a:buAutoNum type="arabicPeriod"/>
            </a:pPr>
            <a:r>
              <a:rPr lang="en-US" sz="1050" dirty="0" smtClean="0">
                <a:solidFill>
                  <a:schemeClr val="bg1"/>
                </a:solidFill>
                <a:latin typeface="Lato" panose="020B0604020202020204" charset="0"/>
                <a:cs typeface="Arial" panose="020B0604020202020204" pitchFamily="34" charset="0"/>
              </a:rPr>
              <a:t>Decreased jail involvement</a:t>
            </a:r>
            <a:endParaRPr lang="en-US" sz="1050" dirty="0">
              <a:solidFill>
                <a:schemeClr val="bg1"/>
              </a:solidFill>
              <a:latin typeface="Lato" panose="020B0604020202020204" charset="0"/>
              <a:cs typeface="Arial" panose="020B0604020202020204" pitchFamily="34" charset="0"/>
            </a:endParaRPr>
          </a:p>
          <a:p>
            <a:pPr marL="228600" indent="-228600" defTabSz="914269">
              <a:buFont typeface="+mj-lt"/>
              <a:buAutoNum type="arabicPeriod"/>
            </a:pPr>
            <a:endParaRPr lang="en-US" sz="1050" dirty="0">
              <a:solidFill>
                <a:schemeClr val="bg1"/>
              </a:solidFill>
              <a:latin typeface="Lato" panose="020B0604020202020204" charset="0"/>
              <a:cs typeface="Arial" panose="020B0604020202020204" pitchFamily="34" charset="0"/>
            </a:endParaRPr>
          </a:p>
        </p:txBody>
      </p:sp>
      <p:sp>
        <p:nvSpPr>
          <p:cNvPr id="81" name="TextBox 80"/>
          <p:cNvSpPr txBox="1"/>
          <p:nvPr/>
        </p:nvSpPr>
        <p:spPr>
          <a:xfrm>
            <a:off x="3428997" y="5099204"/>
            <a:ext cx="2133600" cy="276999"/>
          </a:xfrm>
          <a:prstGeom prst="rect">
            <a:avLst/>
          </a:prstGeom>
          <a:noFill/>
        </p:spPr>
        <p:txBody>
          <a:bodyPr wrap="square" rtlCol="0">
            <a:spAutoFit/>
          </a:bodyPr>
          <a:lstStyle/>
          <a:p>
            <a:pPr algn="ctr" defTabSz="914269"/>
            <a:r>
              <a:rPr lang="en-US" sz="1200" b="1" dirty="0" smtClean="0">
                <a:solidFill>
                  <a:prstClr val="black"/>
                </a:solidFill>
                <a:latin typeface="Lato" panose="020B0604020202020204" charset="0"/>
                <a:cs typeface="Arial" panose="020B0604020202020204" pitchFamily="34" charset="0"/>
              </a:rPr>
              <a:t>Intermediate Outcomes</a:t>
            </a:r>
            <a:endParaRPr lang="en-US" sz="1200" b="1" dirty="0">
              <a:solidFill>
                <a:prstClr val="black"/>
              </a:solidFill>
              <a:latin typeface="Lato" panose="020B0604020202020204" charset="0"/>
              <a:cs typeface="Arial" panose="020B0604020202020204" pitchFamily="34" charset="0"/>
            </a:endParaRPr>
          </a:p>
        </p:txBody>
      </p:sp>
      <p:sp>
        <p:nvSpPr>
          <p:cNvPr id="82" name="Rounded Rectangle 81"/>
          <p:cNvSpPr/>
          <p:nvPr/>
        </p:nvSpPr>
        <p:spPr>
          <a:xfrm>
            <a:off x="698909" y="5383022"/>
            <a:ext cx="2133601" cy="982472"/>
          </a:xfrm>
          <a:prstGeom prst="roundRect">
            <a:avLst/>
          </a:prstGeom>
          <a:solidFill>
            <a:schemeClr val="accent3"/>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269"/>
            <a:r>
              <a:rPr lang="en-US" sz="2800" b="1" dirty="0" smtClean="0">
                <a:solidFill>
                  <a:prstClr val="black"/>
                </a:solidFill>
                <a:latin typeface="Lato" panose="020B0604020202020204" charset="0"/>
                <a:cs typeface="Arial" panose="020B0604020202020204" pitchFamily="34" charset="0"/>
              </a:rPr>
              <a:t>Triple Aim</a:t>
            </a:r>
            <a:endParaRPr lang="en-US" sz="2800" b="1" dirty="0">
              <a:solidFill>
                <a:prstClr val="black"/>
              </a:solidFill>
              <a:latin typeface="Lato" panose="020B0604020202020204" charset="0"/>
              <a:cs typeface="Arial" panose="020B0604020202020204" pitchFamily="34" charset="0"/>
            </a:endParaRPr>
          </a:p>
        </p:txBody>
      </p:sp>
      <p:sp>
        <p:nvSpPr>
          <p:cNvPr id="83" name="TextBox 82"/>
          <p:cNvSpPr txBox="1"/>
          <p:nvPr/>
        </p:nvSpPr>
        <p:spPr>
          <a:xfrm>
            <a:off x="698909" y="5098238"/>
            <a:ext cx="2133601" cy="276999"/>
          </a:xfrm>
          <a:prstGeom prst="rect">
            <a:avLst/>
          </a:prstGeom>
          <a:noFill/>
        </p:spPr>
        <p:txBody>
          <a:bodyPr wrap="square" rtlCol="0">
            <a:spAutoFit/>
          </a:bodyPr>
          <a:lstStyle/>
          <a:p>
            <a:pPr algn="ctr" defTabSz="914269"/>
            <a:r>
              <a:rPr lang="en-US" sz="1200" b="1" dirty="0" smtClean="0">
                <a:solidFill>
                  <a:prstClr val="black"/>
                </a:solidFill>
                <a:latin typeface="Lato" panose="020B0604020202020204" charset="0"/>
                <a:cs typeface="Arial" panose="020B0604020202020204" pitchFamily="34" charset="0"/>
              </a:rPr>
              <a:t>Impact</a:t>
            </a:r>
            <a:endParaRPr lang="en-US" sz="1200" b="1" dirty="0">
              <a:solidFill>
                <a:prstClr val="black"/>
              </a:solidFill>
              <a:latin typeface="Lato" panose="020B0604020202020204" charset="0"/>
              <a:cs typeface="Arial" panose="020B0604020202020204" pitchFamily="34" charset="0"/>
            </a:endParaRPr>
          </a:p>
        </p:txBody>
      </p:sp>
      <p:cxnSp>
        <p:nvCxnSpPr>
          <p:cNvPr id="86" name="Elbow Connector 85"/>
          <p:cNvCxnSpPr>
            <a:stCxn id="55" idx="3"/>
            <a:endCxn id="75" idx="3"/>
          </p:cNvCxnSpPr>
          <p:nvPr/>
        </p:nvCxnSpPr>
        <p:spPr>
          <a:xfrm flipH="1">
            <a:off x="8305799" y="3428094"/>
            <a:ext cx="1" cy="2446164"/>
          </a:xfrm>
          <a:prstGeom prst="bentConnector3">
            <a:avLst>
              <a:gd name="adj1" fmla="val -22860000000"/>
            </a:avLst>
          </a:prstGeom>
          <a:ln w="12700">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88" name="Straight Arrow Connector 87"/>
          <p:cNvCxnSpPr>
            <a:stCxn id="75" idx="1"/>
            <a:endCxn id="80" idx="3"/>
          </p:cNvCxnSpPr>
          <p:nvPr/>
        </p:nvCxnSpPr>
        <p:spPr>
          <a:xfrm flipH="1">
            <a:off x="5562598" y="5874258"/>
            <a:ext cx="609600" cy="966"/>
          </a:xfrm>
          <a:prstGeom prst="straightConnector1">
            <a:avLst/>
          </a:prstGeom>
          <a:ln w="12700">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90" name="Straight Arrow Connector 89"/>
          <p:cNvCxnSpPr>
            <a:stCxn id="80" idx="1"/>
            <a:endCxn id="82" idx="3"/>
          </p:cNvCxnSpPr>
          <p:nvPr/>
        </p:nvCxnSpPr>
        <p:spPr>
          <a:xfrm flipH="1" flipV="1">
            <a:off x="2832510" y="5874258"/>
            <a:ext cx="596487" cy="966"/>
          </a:xfrm>
          <a:prstGeom prst="straightConnector1">
            <a:avLst/>
          </a:prstGeom>
          <a:ln w="12700">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92" name="TextBox 91"/>
          <p:cNvSpPr txBox="1"/>
          <p:nvPr/>
        </p:nvSpPr>
        <p:spPr>
          <a:xfrm>
            <a:off x="4762498" y="2355038"/>
            <a:ext cx="1219200" cy="646331"/>
          </a:xfrm>
          <a:prstGeom prst="rect">
            <a:avLst/>
          </a:prstGeom>
          <a:solidFill>
            <a:schemeClr val="bg1"/>
          </a:solidFill>
        </p:spPr>
        <p:txBody>
          <a:bodyPr wrap="square" rtlCol="0">
            <a:spAutoFit/>
          </a:bodyPr>
          <a:lstStyle/>
          <a:p>
            <a:pPr algn="ctr" defTabSz="914269"/>
            <a:r>
              <a:rPr lang="en-US" sz="1200" b="1" dirty="0" smtClean="0">
                <a:solidFill>
                  <a:prstClr val="black"/>
                </a:solidFill>
                <a:latin typeface="Lato" panose="020B0604020202020204" charset="0"/>
                <a:cs typeface="Arial" panose="020B0604020202020204" pitchFamily="34" charset="0"/>
              </a:rPr>
              <a:t>Accelerate</a:t>
            </a:r>
          </a:p>
          <a:p>
            <a:pPr algn="ctr" defTabSz="914269"/>
            <a:r>
              <a:rPr lang="en-US" sz="1200" b="1" dirty="0">
                <a:solidFill>
                  <a:prstClr val="black"/>
                </a:solidFill>
                <a:latin typeface="Lato" panose="020B0604020202020204" charset="0"/>
                <a:cs typeface="Arial" panose="020B0604020202020204" pitchFamily="34" charset="0"/>
              </a:rPr>
              <a:t>c</a:t>
            </a:r>
            <a:r>
              <a:rPr lang="en-US" sz="1200" b="1" dirty="0" smtClean="0">
                <a:solidFill>
                  <a:prstClr val="black"/>
                </a:solidFill>
                <a:latin typeface="Lato" panose="020B0604020202020204" charset="0"/>
                <a:cs typeface="Arial" panose="020B0604020202020204" pitchFamily="34" charset="0"/>
              </a:rPr>
              <a:t>ross sector </a:t>
            </a:r>
          </a:p>
          <a:p>
            <a:pPr algn="ctr" defTabSz="914269"/>
            <a:r>
              <a:rPr lang="en-US" sz="1200" b="1" dirty="0" smtClean="0">
                <a:solidFill>
                  <a:prstClr val="black"/>
                </a:solidFill>
                <a:latin typeface="Lato" panose="020B0604020202020204" charset="0"/>
                <a:cs typeface="Arial" panose="020B0604020202020204" pitchFamily="34" charset="0"/>
              </a:rPr>
              <a:t>strategies</a:t>
            </a:r>
            <a:endParaRPr lang="en-US" sz="1200" b="1" dirty="0">
              <a:solidFill>
                <a:prstClr val="black"/>
              </a:solidFill>
              <a:latin typeface="Lato" panose="020B0604020202020204" charset="0"/>
              <a:cs typeface="Arial" panose="020B0604020202020204" pitchFamily="34" charset="0"/>
            </a:endParaRPr>
          </a:p>
        </p:txBody>
      </p:sp>
      <p:sp>
        <p:nvSpPr>
          <p:cNvPr id="98" name="Rounded Rectangle 97"/>
          <p:cNvSpPr/>
          <p:nvPr/>
        </p:nvSpPr>
        <p:spPr>
          <a:xfrm>
            <a:off x="6520633" y="1371600"/>
            <a:ext cx="1436732" cy="766064"/>
          </a:xfrm>
          <a:prstGeom prst="round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defTabSz="914269"/>
            <a:r>
              <a:rPr lang="en-US" sz="1100" dirty="0" smtClean="0">
                <a:solidFill>
                  <a:prstClr val="black"/>
                </a:solidFill>
                <a:latin typeface="Lato" panose="020B0604020202020204" charset="0"/>
                <a:cs typeface="Arial" panose="020B0604020202020204" pitchFamily="34" charset="0"/>
              </a:rPr>
              <a:t>ACH </a:t>
            </a:r>
          </a:p>
          <a:p>
            <a:pPr algn="ctr" defTabSz="914269"/>
            <a:r>
              <a:rPr lang="en-US" sz="1100" dirty="0" smtClean="0">
                <a:solidFill>
                  <a:prstClr val="black"/>
                </a:solidFill>
                <a:latin typeface="Lato" panose="020B0604020202020204" charset="0"/>
                <a:cs typeface="Arial" panose="020B0604020202020204" pitchFamily="34" charset="0"/>
              </a:rPr>
              <a:t>planning, pilot &amp; design grants</a:t>
            </a:r>
            <a:endParaRPr lang="en-US" sz="1100" dirty="0">
              <a:solidFill>
                <a:prstClr val="black"/>
              </a:solidFill>
              <a:latin typeface="Lato" panose="020B0604020202020204" charset="0"/>
              <a:cs typeface="Arial" panose="020B0604020202020204" pitchFamily="34" charset="0"/>
            </a:endParaRPr>
          </a:p>
        </p:txBody>
      </p:sp>
      <p:cxnSp>
        <p:nvCxnSpPr>
          <p:cNvPr id="100" name="Straight Arrow Connector 99"/>
          <p:cNvCxnSpPr>
            <a:stCxn id="98" idx="1"/>
            <a:endCxn id="56" idx="3"/>
          </p:cNvCxnSpPr>
          <p:nvPr/>
        </p:nvCxnSpPr>
        <p:spPr>
          <a:xfrm flipH="1">
            <a:off x="6084930" y="1754632"/>
            <a:ext cx="435703" cy="0"/>
          </a:xfrm>
          <a:prstGeom prst="straightConnector1">
            <a:avLst/>
          </a:prstGeom>
          <a:ln w="12700">
            <a:headEnd type="none" w="med" len="med"/>
            <a:tailEnd type="triangle" w="lg" len="lg"/>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176585" y="923204"/>
            <a:ext cx="1409096" cy="227216"/>
            <a:chOff x="286353" y="6217792"/>
            <a:chExt cx="1409096" cy="227216"/>
          </a:xfrm>
        </p:grpSpPr>
        <p:sp>
          <p:nvSpPr>
            <p:cNvPr id="31" name="TextBox 30"/>
            <p:cNvSpPr txBox="1"/>
            <p:nvPr/>
          </p:nvSpPr>
          <p:spPr>
            <a:xfrm>
              <a:off x="554577" y="6248400"/>
              <a:ext cx="1140872" cy="169277"/>
            </a:xfrm>
            <a:prstGeom prst="rect">
              <a:avLst/>
            </a:prstGeom>
            <a:solidFill>
              <a:schemeClr val="bg1"/>
            </a:solidFill>
            <a:ln>
              <a:solidFill>
                <a:schemeClr val="bg1"/>
              </a:solidFill>
            </a:ln>
          </p:spPr>
          <p:txBody>
            <a:bodyPr wrap="square" lIns="0" tIns="0" rIns="0" bIns="0" rtlCol="0">
              <a:spAutoFit/>
            </a:bodyPr>
            <a:lstStyle/>
            <a:p>
              <a:pPr defTabSz="914269"/>
              <a:r>
                <a:rPr lang="en-US" sz="1100" dirty="0" smtClean="0">
                  <a:solidFill>
                    <a:prstClr val="black"/>
                  </a:solidFill>
                  <a:latin typeface="Lato" panose="020B0604020202020204" charset="0"/>
                  <a:cs typeface="Arial" panose="020B0604020202020204" pitchFamily="34" charset="0"/>
                </a:rPr>
                <a:t>= evaluation topic</a:t>
              </a:r>
              <a:endParaRPr lang="en-US" sz="1100" dirty="0">
                <a:solidFill>
                  <a:prstClr val="black"/>
                </a:solidFill>
                <a:latin typeface="Lato" panose="020B0604020202020204" charset="0"/>
                <a:cs typeface="Arial" panose="020B0604020202020204" pitchFamily="34" charset="0"/>
              </a:endParaRPr>
            </a:p>
          </p:txBody>
        </p:sp>
        <p:sp>
          <p:nvSpPr>
            <p:cNvPr id="32" name="TextBox 31"/>
            <p:cNvSpPr txBox="1"/>
            <p:nvPr/>
          </p:nvSpPr>
          <p:spPr>
            <a:xfrm>
              <a:off x="286353" y="6217792"/>
              <a:ext cx="228600" cy="227216"/>
            </a:xfrm>
            <a:prstGeom prst="ellipse">
              <a:avLst/>
            </a:prstGeom>
            <a:solidFill>
              <a:schemeClr val="bg1"/>
            </a:solidFill>
            <a:ln w="19050">
              <a:solidFill>
                <a:schemeClr val="tx1"/>
              </a:solidFill>
              <a:prstDash val="sysDash"/>
            </a:ln>
          </p:spPr>
          <p:txBody>
            <a:bodyPr wrap="square" lIns="0" tIns="0" rIns="0" bIns="0" rtlCol="0">
              <a:spAutoFit/>
            </a:bodyPr>
            <a:lstStyle/>
            <a:p>
              <a:pPr algn="ctr" defTabSz="914269"/>
              <a:endParaRPr lang="en-US" sz="1050" dirty="0">
                <a:latin typeface="Lato" panose="020B0604020202020204" charset="0"/>
                <a:cs typeface="Arial" panose="020B0604020202020204" pitchFamily="34" charset="0"/>
              </a:endParaRPr>
            </a:p>
          </p:txBody>
        </p:sp>
      </p:grpSp>
      <p:sp>
        <p:nvSpPr>
          <p:cNvPr id="7" name="Title 6"/>
          <p:cNvSpPr>
            <a:spLocks noGrp="1"/>
          </p:cNvSpPr>
          <p:nvPr>
            <p:ph type="title"/>
          </p:nvPr>
        </p:nvSpPr>
        <p:spPr/>
        <p:txBody>
          <a:bodyPr/>
          <a:lstStyle/>
          <a:p>
            <a:r>
              <a:rPr lang="en-US" dirty="0" smtClean="0"/>
              <a:t>Multi-ACH evaluation of building shared data and care coordination strategies</a:t>
            </a:r>
            <a:endParaRPr lang="en-US" dirty="0"/>
          </a:p>
        </p:txBody>
      </p:sp>
    </p:spTree>
    <p:extLst>
      <p:ext uri="{BB962C8B-B14F-4D97-AF65-F5344CB8AC3E}">
        <p14:creationId xmlns:p14="http://schemas.microsoft.com/office/powerpoint/2010/main" val="1770438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a:bodyPr>
          <a:lstStyle/>
          <a:p>
            <a:r>
              <a:rPr lang="en-US" dirty="0"/>
              <a:t>W</a:t>
            </a:r>
            <a:r>
              <a:rPr lang="en-US" dirty="0" smtClean="0"/>
              <a:t>e need </a:t>
            </a:r>
            <a:r>
              <a:rPr lang="en-US" dirty="0" smtClean="0">
                <a:solidFill>
                  <a:schemeClr val="accent3"/>
                </a:solidFill>
              </a:rPr>
              <a:t>data integration </a:t>
            </a:r>
            <a:r>
              <a:rPr lang="en-US" dirty="0" smtClean="0"/>
              <a:t>to coordinate care across sectors and measure progress towards the Triple Aim, but what we have in King County is </a:t>
            </a:r>
            <a:r>
              <a:rPr lang="en-US" dirty="0" smtClean="0">
                <a:solidFill>
                  <a:schemeClr val="accent4"/>
                </a:solidFill>
              </a:rPr>
              <a:t>data fragmentation</a:t>
            </a:r>
            <a:r>
              <a:rPr lang="en-US" dirty="0" smtClean="0"/>
              <a:t>.</a:t>
            </a:r>
            <a:endParaRPr lang="en-US" dirty="0"/>
          </a:p>
        </p:txBody>
      </p:sp>
      <p:sp>
        <p:nvSpPr>
          <p:cNvPr id="4" name="Slide Number Placeholder 3"/>
          <p:cNvSpPr>
            <a:spLocks noGrp="1"/>
          </p:cNvSpPr>
          <p:nvPr>
            <p:ph type="sldNum" sz="quarter" idx="4"/>
          </p:nvPr>
        </p:nvSpPr>
        <p:spPr/>
        <p:txBody>
          <a:bodyPr/>
          <a:lstStyle/>
          <a:p>
            <a:fld id="{61A3300C-2B65-410F-93D2-F0E3DC0D85CE}" type="slidenum">
              <a:rPr lang="en-US" smtClean="0"/>
              <a:pPr/>
              <a:t>15</a:t>
            </a:fld>
            <a:endParaRPr lang="en-US" dirty="0"/>
          </a:p>
        </p:txBody>
      </p:sp>
    </p:spTree>
    <p:extLst>
      <p:ext uri="{BB962C8B-B14F-4D97-AF65-F5344CB8AC3E}">
        <p14:creationId xmlns:p14="http://schemas.microsoft.com/office/powerpoint/2010/main" val="143978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66" name="Straight Connector 65"/>
          <p:cNvCxnSpPr/>
          <p:nvPr/>
        </p:nvCxnSpPr>
        <p:spPr>
          <a:xfrm>
            <a:off x="0" y="457200"/>
            <a:ext cx="9144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152400" y="76200"/>
            <a:ext cx="8839200" cy="304800"/>
          </a:xfrm>
        </p:spPr>
        <p:txBody>
          <a:bodyPr/>
          <a:lstStyle/>
          <a:p>
            <a:r>
              <a:rPr lang="en-US" sz="1800" dirty="0"/>
              <a:t>Landscape of King County data assets to measure progress towards the Triple </a:t>
            </a:r>
            <a:r>
              <a:rPr lang="en-US" sz="1800" dirty="0" smtClean="0"/>
              <a:t>Aim</a:t>
            </a:r>
            <a:endParaRPr lang="en-US" sz="1800" dirty="0"/>
          </a:p>
        </p:txBody>
      </p:sp>
      <p:sp>
        <p:nvSpPr>
          <p:cNvPr id="2" name="Slide Number Placeholder 1"/>
          <p:cNvSpPr>
            <a:spLocks noGrp="1"/>
          </p:cNvSpPr>
          <p:nvPr>
            <p:ph type="sldNum" sz="quarter" idx="10"/>
          </p:nvPr>
        </p:nvSpPr>
        <p:spPr/>
        <p:txBody>
          <a:bodyPr/>
          <a:lstStyle/>
          <a:p>
            <a:fld id="{3F0CFAE1-50D2-4AD3-A107-50F241EAF3A3}" type="slidenum">
              <a:rPr lang="en-US" smtClean="0"/>
              <a:t>16</a:t>
            </a:fld>
            <a:endParaRPr lang="en-US" dirty="0"/>
          </a:p>
        </p:txBody>
      </p:sp>
      <p:grpSp>
        <p:nvGrpSpPr>
          <p:cNvPr id="165" name="Group 164"/>
          <p:cNvGrpSpPr/>
          <p:nvPr/>
        </p:nvGrpSpPr>
        <p:grpSpPr>
          <a:xfrm>
            <a:off x="1676400" y="2971800"/>
            <a:ext cx="1442144" cy="3530600"/>
            <a:chOff x="77669" y="3200400"/>
            <a:chExt cx="1442144" cy="3530600"/>
          </a:xfrm>
        </p:grpSpPr>
        <p:sp>
          <p:nvSpPr>
            <p:cNvPr id="17" name="Freeform 16"/>
            <p:cNvSpPr/>
            <p:nvPr/>
          </p:nvSpPr>
          <p:spPr>
            <a:xfrm>
              <a:off x="77669" y="3200400"/>
              <a:ext cx="1442144" cy="3530600"/>
            </a:xfrm>
            <a:custGeom>
              <a:avLst/>
              <a:gdLst>
                <a:gd name="connsiteX0" fmla="*/ 0 w 1442144"/>
                <a:gd name="connsiteY0" fmla="*/ 144214 h 3530600"/>
                <a:gd name="connsiteX1" fmla="*/ 144214 w 1442144"/>
                <a:gd name="connsiteY1" fmla="*/ 0 h 3530600"/>
                <a:gd name="connsiteX2" fmla="*/ 1297930 w 1442144"/>
                <a:gd name="connsiteY2" fmla="*/ 0 h 3530600"/>
                <a:gd name="connsiteX3" fmla="*/ 1442144 w 1442144"/>
                <a:gd name="connsiteY3" fmla="*/ 144214 h 3530600"/>
                <a:gd name="connsiteX4" fmla="*/ 1442144 w 1442144"/>
                <a:gd name="connsiteY4" fmla="*/ 3386386 h 3530600"/>
                <a:gd name="connsiteX5" fmla="*/ 1297930 w 1442144"/>
                <a:gd name="connsiteY5" fmla="*/ 3530600 h 3530600"/>
                <a:gd name="connsiteX6" fmla="*/ 144214 w 1442144"/>
                <a:gd name="connsiteY6" fmla="*/ 3530600 h 3530600"/>
                <a:gd name="connsiteX7" fmla="*/ 0 w 1442144"/>
                <a:gd name="connsiteY7" fmla="*/ 3386386 h 3530600"/>
                <a:gd name="connsiteX8" fmla="*/ 0 w 1442144"/>
                <a:gd name="connsiteY8" fmla="*/ 144214 h 353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144" h="3530600">
                  <a:moveTo>
                    <a:pt x="0" y="144214"/>
                  </a:moveTo>
                  <a:cubicBezTo>
                    <a:pt x="0" y="64567"/>
                    <a:pt x="64567" y="0"/>
                    <a:pt x="144214" y="0"/>
                  </a:cubicBezTo>
                  <a:lnTo>
                    <a:pt x="1297930" y="0"/>
                  </a:lnTo>
                  <a:cubicBezTo>
                    <a:pt x="1377577" y="0"/>
                    <a:pt x="1442144" y="64567"/>
                    <a:pt x="1442144" y="144214"/>
                  </a:cubicBezTo>
                  <a:lnTo>
                    <a:pt x="1442144" y="3386386"/>
                  </a:lnTo>
                  <a:cubicBezTo>
                    <a:pt x="1442144" y="3466033"/>
                    <a:pt x="1377577" y="3530600"/>
                    <a:pt x="1297930" y="3530600"/>
                  </a:cubicBezTo>
                  <a:lnTo>
                    <a:pt x="144214" y="3530600"/>
                  </a:lnTo>
                  <a:cubicBezTo>
                    <a:pt x="64567" y="3530600"/>
                    <a:pt x="0" y="3466033"/>
                    <a:pt x="0" y="3386386"/>
                  </a:cubicBezTo>
                  <a:lnTo>
                    <a:pt x="0" y="144214"/>
                  </a:lnTo>
                  <a:close/>
                </a:path>
              </a:pathLst>
            </a:custGeom>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2509520"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Department of Community &amp; Human Services – </a:t>
              </a:r>
            </a:p>
            <a:p>
              <a:pPr lvl="0" algn="ctr" defTabSz="444500">
                <a:lnSpc>
                  <a:spcPct val="90000"/>
                </a:lnSpc>
                <a:spcBef>
                  <a:spcPct val="0"/>
                </a:spcBef>
                <a:spcAft>
                  <a:spcPct val="35000"/>
                </a:spcAft>
              </a:pPr>
              <a:r>
                <a:rPr lang="en-US" sz="1000" kern="1200" dirty="0" smtClean="0">
                  <a:latin typeface="Lato" panose="020F0502020204030203" pitchFamily="34" charset="0"/>
                </a:rPr>
                <a:t>MHCADS Division</a:t>
              </a:r>
              <a:endParaRPr lang="en-US" sz="1000" kern="1200" dirty="0">
                <a:latin typeface="Lato" panose="020F0502020204030203" pitchFamily="34" charset="0"/>
              </a:endParaRPr>
            </a:p>
          </p:txBody>
        </p:sp>
        <p:sp>
          <p:nvSpPr>
            <p:cNvPr id="18" name="Freeform 17"/>
            <p:cNvSpPr/>
            <p:nvPr/>
          </p:nvSpPr>
          <p:spPr>
            <a:xfrm>
              <a:off x="221884" y="4260248"/>
              <a:ext cx="1153715" cy="408441"/>
            </a:xfrm>
            <a:custGeom>
              <a:avLst/>
              <a:gdLst>
                <a:gd name="connsiteX0" fmla="*/ 0 w 1153715"/>
                <a:gd name="connsiteY0" fmla="*/ 40844 h 408441"/>
                <a:gd name="connsiteX1" fmla="*/ 40844 w 1153715"/>
                <a:gd name="connsiteY1" fmla="*/ 0 h 408441"/>
                <a:gd name="connsiteX2" fmla="*/ 1112871 w 1153715"/>
                <a:gd name="connsiteY2" fmla="*/ 0 h 408441"/>
                <a:gd name="connsiteX3" fmla="*/ 1153715 w 1153715"/>
                <a:gd name="connsiteY3" fmla="*/ 40844 h 408441"/>
                <a:gd name="connsiteX4" fmla="*/ 1153715 w 1153715"/>
                <a:gd name="connsiteY4" fmla="*/ 367597 h 408441"/>
                <a:gd name="connsiteX5" fmla="*/ 1112871 w 1153715"/>
                <a:gd name="connsiteY5" fmla="*/ 408441 h 408441"/>
                <a:gd name="connsiteX6" fmla="*/ 40844 w 1153715"/>
                <a:gd name="connsiteY6" fmla="*/ 408441 h 408441"/>
                <a:gd name="connsiteX7" fmla="*/ 0 w 1153715"/>
                <a:gd name="connsiteY7" fmla="*/ 367597 h 408441"/>
                <a:gd name="connsiteX8" fmla="*/ 0 w 1153715"/>
                <a:gd name="connsiteY8" fmla="*/ 40844 h 4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408441">
                  <a:moveTo>
                    <a:pt x="0" y="40844"/>
                  </a:moveTo>
                  <a:cubicBezTo>
                    <a:pt x="0" y="18286"/>
                    <a:pt x="18286" y="0"/>
                    <a:pt x="40844" y="0"/>
                  </a:cubicBezTo>
                  <a:lnTo>
                    <a:pt x="1112871" y="0"/>
                  </a:lnTo>
                  <a:cubicBezTo>
                    <a:pt x="1135429" y="0"/>
                    <a:pt x="1153715" y="18286"/>
                    <a:pt x="1153715" y="40844"/>
                  </a:cubicBezTo>
                  <a:lnTo>
                    <a:pt x="1153715" y="367597"/>
                  </a:lnTo>
                  <a:cubicBezTo>
                    <a:pt x="1153715" y="390155"/>
                    <a:pt x="1135429" y="408441"/>
                    <a:pt x="1112871" y="408441"/>
                  </a:cubicBezTo>
                  <a:lnTo>
                    <a:pt x="40844" y="408441"/>
                  </a:lnTo>
                  <a:cubicBezTo>
                    <a:pt x="18286" y="408441"/>
                    <a:pt x="0" y="390155"/>
                    <a:pt x="0" y="367597"/>
                  </a:cubicBezTo>
                  <a:lnTo>
                    <a:pt x="0" y="408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7363" tIns="31013" rIns="37363" bIns="31013"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Chemical dependency treatment</a:t>
              </a:r>
              <a:endParaRPr lang="en-US" sz="1000" kern="1200" dirty="0">
                <a:latin typeface="Lato" panose="020F0502020204030203" pitchFamily="34" charset="0"/>
              </a:endParaRPr>
            </a:p>
          </p:txBody>
        </p:sp>
        <p:sp>
          <p:nvSpPr>
            <p:cNvPr id="19" name="Freeform 18"/>
            <p:cNvSpPr/>
            <p:nvPr/>
          </p:nvSpPr>
          <p:spPr>
            <a:xfrm>
              <a:off x="221884" y="4731526"/>
              <a:ext cx="1153715" cy="408441"/>
            </a:xfrm>
            <a:custGeom>
              <a:avLst/>
              <a:gdLst>
                <a:gd name="connsiteX0" fmla="*/ 0 w 1153715"/>
                <a:gd name="connsiteY0" fmla="*/ 40844 h 408441"/>
                <a:gd name="connsiteX1" fmla="*/ 40844 w 1153715"/>
                <a:gd name="connsiteY1" fmla="*/ 0 h 408441"/>
                <a:gd name="connsiteX2" fmla="*/ 1112871 w 1153715"/>
                <a:gd name="connsiteY2" fmla="*/ 0 h 408441"/>
                <a:gd name="connsiteX3" fmla="*/ 1153715 w 1153715"/>
                <a:gd name="connsiteY3" fmla="*/ 40844 h 408441"/>
                <a:gd name="connsiteX4" fmla="*/ 1153715 w 1153715"/>
                <a:gd name="connsiteY4" fmla="*/ 367597 h 408441"/>
                <a:gd name="connsiteX5" fmla="*/ 1112871 w 1153715"/>
                <a:gd name="connsiteY5" fmla="*/ 408441 h 408441"/>
                <a:gd name="connsiteX6" fmla="*/ 40844 w 1153715"/>
                <a:gd name="connsiteY6" fmla="*/ 408441 h 408441"/>
                <a:gd name="connsiteX7" fmla="*/ 0 w 1153715"/>
                <a:gd name="connsiteY7" fmla="*/ 367597 h 408441"/>
                <a:gd name="connsiteX8" fmla="*/ 0 w 1153715"/>
                <a:gd name="connsiteY8" fmla="*/ 40844 h 4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408441">
                  <a:moveTo>
                    <a:pt x="0" y="40844"/>
                  </a:moveTo>
                  <a:cubicBezTo>
                    <a:pt x="0" y="18286"/>
                    <a:pt x="18286" y="0"/>
                    <a:pt x="40844" y="0"/>
                  </a:cubicBezTo>
                  <a:lnTo>
                    <a:pt x="1112871" y="0"/>
                  </a:lnTo>
                  <a:cubicBezTo>
                    <a:pt x="1135429" y="0"/>
                    <a:pt x="1153715" y="18286"/>
                    <a:pt x="1153715" y="40844"/>
                  </a:cubicBezTo>
                  <a:lnTo>
                    <a:pt x="1153715" y="367597"/>
                  </a:lnTo>
                  <a:cubicBezTo>
                    <a:pt x="1153715" y="390155"/>
                    <a:pt x="1135429" y="408441"/>
                    <a:pt x="1112871" y="408441"/>
                  </a:cubicBezTo>
                  <a:lnTo>
                    <a:pt x="40844" y="408441"/>
                  </a:lnTo>
                  <a:cubicBezTo>
                    <a:pt x="18286" y="408441"/>
                    <a:pt x="0" y="390155"/>
                    <a:pt x="0" y="367597"/>
                  </a:cubicBezTo>
                  <a:lnTo>
                    <a:pt x="0" y="408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7363" tIns="31013" rIns="37363" bIns="31013"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High Utilizer Integrated Database</a:t>
              </a:r>
              <a:endParaRPr lang="en-US" sz="1000" kern="1200" dirty="0">
                <a:latin typeface="Lato" panose="020F0502020204030203" pitchFamily="34" charset="0"/>
              </a:endParaRPr>
            </a:p>
          </p:txBody>
        </p:sp>
        <p:sp>
          <p:nvSpPr>
            <p:cNvPr id="20" name="Freeform 19"/>
            <p:cNvSpPr/>
            <p:nvPr/>
          </p:nvSpPr>
          <p:spPr>
            <a:xfrm>
              <a:off x="221884" y="5202804"/>
              <a:ext cx="1153715" cy="408441"/>
            </a:xfrm>
            <a:custGeom>
              <a:avLst/>
              <a:gdLst>
                <a:gd name="connsiteX0" fmla="*/ 0 w 1153715"/>
                <a:gd name="connsiteY0" fmla="*/ 40844 h 408441"/>
                <a:gd name="connsiteX1" fmla="*/ 40844 w 1153715"/>
                <a:gd name="connsiteY1" fmla="*/ 0 h 408441"/>
                <a:gd name="connsiteX2" fmla="*/ 1112871 w 1153715"/>
                <a:gd name="connsiteY2" fmla="*/ 0 h 408441"/>
                <a:gd name="connsiteX3" fmla="*/ 1153715 w 1153715"/>
                <a:gd name="connsiteY3" fmla="*/ 40844 h 408441"/>
                <a:gd name="connsiteX4" fmla="*/ 1153715 w 1153715"/>
                <a:gd name="connsiteY4" fmla="*/ 367597 h 408441"/>
                <a:gd name="connsiteX5" fmla="*/ 1112871 w 1153715"/>
                <a:gd name="connsiteY5" fmla="*/ 408441 h 408441"/>
                <a:gd name="connsiteX6" fmla="*/ 40844 w 1153715"/>
                <a:gd name="connsiteY6" fmla="*/ 408441 h 408441"/>
                <a:gd name="connsiteX7" fmla="*/ 0 w 1153715"/>
                <a:gd name="connsiteY7" fmla="*/ 367597 h 408441"/>
                <a:gd name="connsiteX8" fmla="*/ 0 w 1153715"/>
                <a:gd name="connsiteY8" fmla="*/ 40844 h 4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408441">
                  <a:moveTo>
                    <a:pt x="0" y="40844"/>
                  </a:moveTo>
                  <a:cubicBezTo>
                    <a:pt x="0" y="18286"/>
                    <a:pt x="18286" y="0"/>
                    <a:pt x="40844" y="0"/>
                  </a:cubicBezTo>
                  <a:lnTo>
                    <a:pt x="1112871" y="0"/>
                  </a:lnTo>
                  <a:cubicBezTo>
                    <a:pt x="1135429" y="0"/>
                    <a:pt x="1153715" y="18286"/>
                    <a:pt x="1153715" y="40844"/>
                  </a:cubicBezTo>
                  <a:lnTo>
                    <a:pt x="1153715" y="367597"/>
                  </a:lnTo>
                  <a:cubicBezTo>
                    <a:pt x="1153715" y="390155"/>
                    <a:pt x="1135429" y="408441"/>
                    <a:pt x="1112871" y="408441"/>
                  </a:cubicBezTo>
                  <a:lnTo>
                    <a:pt x="40844" y="408441"/>
                  </a:lnTo>
                  <a:cubicBezTo>
                    <a:pt x="18286" y="408441"/>
                    <a:pt x="0" y="390155"/>
                    <a:pt x="0" y="367597"/>
                  </a:cubicBezTo>
                  <a:lnTo>
                    <a:pt x="0" y="408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7363" tIns="31013" rIns="37363" bIns="31013"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Medicaid eligibility</a:t>
              </a:r>
              <a:endParaRPr lang="en-US" sz="1000" kern="1200" dirty="0">
                <a:latin typeface="Lato" panose="020F0502020204030203" pitchFamily="34" charset="0"/>
              </a:endParaRPr>
            </a:p>
          </p:txBody>
        </p:sp>
        <p:sp>
          <p:nvSpPr>
            <p:cNvPr id="21" name="Freeform 20"/>
            <p:cNvSpPr/>
            <p:nvPr/>
          </p:nvSpPr>
          <p:spPr>
            <a:xfrm>
              <a:off x="221884" y="5674082"/>
              <a:ext cx="1153715" cy="408441"/>
            </a:xfrm>
            <a:custGeom>
              <a:avLst/>
              <a:gdLst>
                <a:gd name="connsiteX0" fmla="*/ 0 w 1153715"/>
                <a:gd name="connsiteY0" fmla="*/ 40844 h 408441"/>
                <a:gd name="connsiteX1" fmla="*/ 40844 w 1153715"/>
                <a:gd name="connsiteY1" fmla="*/ 0 h 408441"/>
                <a:gd name="connsiteX2" fmla="*/ 1112871 w 1153715"/>
                <a:gd name="connsiteY2" fmla="*/ 0 h 408441"/>
                <a:gd name="connsiteX3" fmla="*/ 1153715 w 1153715"/>
                <a:gd name="connsiteY3" fmla="*/ 40844 h 408441"/>
                <a:gd name="connsiteX4" fmla="*/ 1153715 w 1153715"/>
                <a:gd name="connsiteY4" fmla="*/ 367597 h 408441"/>
                <a:gd name="connsiteX5" fmla="*/ 1112871 w 1153715"/>
                <a:gd name="connsiteY5" fmla="*/ 408441 h 408441"/>
                <a:gd name="connsiteX6" fmla="*/ 40844 w 1153715"/>
                <a:gd name="connsiteY6" fmla="*/ 408441 h 408441"/>
                <a:gd name="connsiteX7" fmla="*/ 0 w 1153715"/>
                <a:gd name="connsiteY7" fmla="*/ 367597 h 408441"/>
                <a:gd name="connsiteX8" fmla="*/ 0 w 1153715"/>
                <a:gd name="connsiteY8" fmla="*/ 40844 h 4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408441">
                  <a:moveTo>
                    <a:pt x="0" y="40844"/>
                  </a:moveTo>
                  <a:cubicBezTo>
                    <a:pt x="0" y="18286"/>
                    <a:pt x="18286" y="0"/>
                    <a:pt x="40844" y="0"/>
                  </a:cubicBezTo>
                  <a:lnTo>
                    <a:pt x="1112871" y="0"/>
                  </a:lnTo>
                  <a:cubicBezTo>
                    <a:pt x="1135429" y="0"/>
                    <a:pt x="1153715" y="18286"/>
                    <a:pt x="1153715" y="40844"/>
                  </a:cubicBezTo>
                  <a:lnTo>
                    <a:pt x="1153715" y="367597"/>
                  </a:lnTo>
                  <a:cubicBezTo>
                    <a:pt x="1153715" y="390155"/>
                    <a:pt x="1135429" y="408441"/>
                    <a:pt x="1112871" y="408441"/>
                  </a:cubicBezTo>
                  <a:lnTo>
                    <a:pt x="40844" y="408441"/>
                  </a:lnTo>
                  <a:cubicBezTo>
                    <a:pt x="18286" y="408441"/>
                    <a:pt x="0" y="390155"/>
                    <a:pt x="0" y="367597"/>
                  </a:cubicBezTo>
                  <a:lnTo>
                    <a:pt x="0" y="408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7363" tIns="31013" rIns="37363" bIns="31013"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Mental health treatment (RSN)</a:t>
              </a:r>
              <a:endParaRPr lang="en-US" sz="1000" kern="1200" dirty="0">
                <a:latin typeface="Lato" panose="020F0502020204030203" pitchFamily="34" charset="0"/>
              </a:endParaRPr>
            </a:p>
          </p:txBody>
        </p:sp>
        <p:sp>
          <p:nvSpPr>
            <p:cNvPr id="22" name="Freeform 21"/>
            <p:cNvSpPr/>
            <p:nvPr/>
          </p:nvSpPr>
          <p:spPr>
            <a:xfrm>
              <a:off x="221884" y="6145360"/>
              <a:ext cx="1153715" cy="408441"/>
            </a:xfrm>
            <a:custGeom>
              <a:avLst/>
              <a:gdLst>
                <a:gd name="connsiteX0" fmla="*/ 0 w 1153715"/>
                <a:gd name="connsiteY0" fmla="*/ 40844 h 408441"/>
                <a:gd name="connsiteX1" fmla="*/ 40844 w 1153715"/>
                <a:gd name="connsiteY1" fmla="*/ 0 h 408441"/>
                <a:gd name="connsiteX2" fmla="*/ 1112871 w 1153715"/>
                <a:gd name="connsiteY2" fmla="*/ 0 h 408441"/>
                <a:gd name="connsiteX3" fmla="*/ 1153715 w 1153715"/>
                <a:gd name="connsiteY3" fmla="*/ 40844 h 408441"/>
                <a:gd name="connsiteX4" fmla="*/ 1153715 w 1153715"/>
                <a:gd name="connsiteY4" fmla="*/ 367597 h 408441"/>
                <a:gd name="connsiteX5" fmla="*/ 1112871 w 1153715"/>
                <a:gd name="connsiteY5" fmla="*/ 408441 h 408441"/>
                <a:gd name="connsiteX6" fmla="*/ 40844 w 1153715"/>
                <a:gd name="connsiteY6" fmla="*/ 408441 h 408441"/>
                <a:gd name="connsiteX7" fmla="*/ 0 w 1153715"/>
                <a:gd name="connsiteY7" fmla="*/ 367597 h 408441"/>
                <a:gd name="connsiteX8" fmla="*/ 0 w 1153715"/>
                <a:gd name="connsiteY8" fmla="*/ 40844 h 4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408441">
                  <a:moveTo>
                    <a:pt x="0" y="40844"/>
                  </a:moveTo>
                  <a:cubicBezTo>
                    <a:pt x="0" y="18286"/>
                    <a:pt x="18286" y="0"/>
                    <a:pt x="40844" y="0"/>
                  </a:cubicBezTo>
                  <a:lnTo>
                    <a:pt x="1112871" y="0"/>
                  </a:lnTo>
                  <a:cubicBezTo>
                    <a:pt x="1135429" y="0"/>
                    <a:pt x="1153715" y="18286"/>
                    <a:pt x="1153715" y="40844"/>
                  </a:cubicBezTo>
                  <a:lnTo>
                    <a:pt x="1153715" y="367597"/>
                  </a:lnTo>
                  <a:cubicBezTo>
                    <a:pt x="1153715" y="390155"/>
                    <a:pt x="1135429" y="408441"/>
                    <a:pt x="1112871" y="408441"/>
                  </a:cubicBezTo>
                  <a:lnTo>
                    <a:pt x="40844" y="408441"/>
                  </a:lnTo>
                  <a:cubicBezTo>
                    <a:pt x="18286" y="408441"/>
                    <a:pt x="0" y="390155"/>
                    <a:pt x="0" y="367597"/>
                  </a:cubicBezTo>
                  <a:lnTo>
                    <a:pt x="0" y="408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7363" tIns="31013" rIns="37363" bIns="31013"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PRISM</a:t>
              </a:r>
              <a:endParaRPr lang="en-US" sz="1000" kern="1200" dirty="0">
                <a:latin typeface="Lato" panose="020F0502020204030203" pitchFamily="34" charset="0"/>
              </a:endParaRPr>
            </a:p>
          </p:txBody>
        </p:sp>
      </p:grpSp>
      <p:grpSp>
        <p:nvGrpSpPr>
          <p:cNvPr id="166" name="Group 165"/>
          <p:cNvGrpSpPr/>
          <p:nvPr/>
        </p:nvGrpSpPr>
        <p:grpSpPr>
          <a:xfrm>
            <a:off x="3276600" y="2971800"/>
            <a:ext cx="1442144" cy="3530600"/>
            <a:chOff x="1627975" y="3200400"/>
            <a:chExt cx="1442144" cy="3530600"/>
          </a:xfrm>
        </p:grpSpPr>
        <p:sp>
          <p:nvSpPr>
            <p:cNvPr id="23" name="Freeform 22"/>
            <p:cNvSpPr/>
            <p:nvPr/>
          </p:nvSpPr>
          <p:spPr>
            <a:xfrm>
              <a:off x="1627975" y="3200400"/>
              <a:ext cx="1442144" cy="3530600"/>
            </a:xfrm>
            <a:custGeom>
              <a:avLst/>
              <a:gdLst>
                <a:gd name="connsiteX0" fmla="*/ 0 w 1442144"/>
                <a:gd name="connsiteY0" fmla="*/ 144214 h 3530600"/>
                <a:gd name="connsiteX1" fmla="*/ 144214 w 1442144"/>
                <a:gd name="connsiteY1" fmla="*/ 0 h 3530600"/>
                <a:gd name="connsiteX2" fmla="*/ 1297930 w 1442144"/>
                <a:gd name="connsiteY2" fmla="*/ 0 h 3530600"/>
                <a:gd name="connsiteX3" fmla="*/ 1442144 w 1442144"/>
                <a:gd name="connsiteY3" fmla="*/ 144214 h 3530600"/>
                <a:gd name="connsiteX4" fmla="*/ 1442144 w 1442144"/>
                <a:gd name="connsiteY4" fmla="*/ 3386386 h 3530600"/>
                <a:gd name="connsiteX5" fmla="*/ 1297930 w 1442144"/>
                <a:gd name="connsiteY5" fmla="*/ 3530600 h 3530600"/>
                <a:gd name="connsiteX6" fmla="*/ 144214 w 1442144"/>
                <a:gd name="connsiteY6" fmla="*/ 3530600 h 3530600"/>
                <a:gd name="connsiteX7" fmla="*/ 0 w 1442144"/>
                <a:gd name="connsiteY7" fmla="*/ 3386386 h 3530600"/>
                <a:gd name="connsiteX8" fmla="*/ 0 w 1442144"/>
                <a:gd name="connsiteY8" fmla="*/ 144214 h 353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144" h="3530600">
                  <a:moveTo>
                    <a:pt x="0" y="144214"/>
                  </a:moveTo>
                  <a:cubicBezTo>
                    <a:pt x="0" y="64567"/>
                    <a:pt x="64567" y="0"/>
                    <a:pt x="144214" y="0"/>
                  </a:cubicBezTo>
                  <a:lnTo>
                    <a:pt x="1297930" y="0"/>
                  </a:lnTo>
                  <a:cubicBezTo>
                    <a:pt x="1377577" y="0"/>
                    <a:pt x="1442144" y="64567"/>
                    <a:pt x="1442144" y="144214"/>
                  </a:cubicBezTo>
                  <a:lnTo>
                    <a:pt x="1442144" y="3386386"/>
                  </a:lnTo>
                  <a:cubicBezTo>
                    <a:pt x="1442144" y="3466033"/>
                    <a:pt x="1377577" y="3530600"/>
                    <a:pt x="1297930" y="3530600"/>
                  </a:cubicBezTo>
                  <a:lnTo>
                    <a:pt x="144214" y="3530600"/>
                  </a:lnTo>
                  <a:cubicBezTo>
                    <a:pt x="64567" y="3530600"/>
                    <a:pt x="0" y="3466033"/>
                    <a:pt x="0" y="3386386"/>
                  </a:cubicBezTo>
                  <a:lnTo>
                    <a:pt x="0" y="144214"/>
                  </a:lnTo>
                  <a:close/>
                </a:path>
              </a:pathLst>
            </a:custGeom>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2509520"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Public Health – Seattle &amp; King County</a:t>
              </a:r>
              <a:endParaRPr lang="en-US" sz="1000" kern="1200" dirty="0">
                <a:latin typeface="Lato" panose="020F0502020204030203" pitchFamily="34" charset="0"/>
              </a:endParaRPr>
            </a:p>
          </p:txBody>
        </p:sp>
        <p:sp>
          <p:nvSpPr>
            <p:cNvPr id="42" name="Freeform 41"/>
            <p:cNvSpPr/>
            <p:nvPr/>
          </p:nvSpPr>
          <p:spPr>
            <a:xfrm>
              <a:off x="1772189" y="4261734"/>
              <a:ext cx="1153715" cy="289102"/>
            </a:xfrm>
            <a:custGeom>
              <a:avLst/>
              <a:gdLst>
                <a:gd name="connsiteX0" fmla="*/ 0 w 1153715"/>
                <a:gd name="connsiteY0" fmla="*/ 28910 h 289102"/>
                <a:gd name="connsiteX1" fmla="*/ 28910 w 1153715"/>
                <a:gd name="connsiteY1" fmla="*/ 0 h 289102"/>
                <a:gd name="connsiteX2" fmla="*/ 1124805 w 1153715"/>
                <a:gd name="connsiteY2" fmla="*/ 0 h 289102"/>
                <a:gd name="connsiteX3" fmla="*/ 1153715 w 1153715"/>
                <a:gd name="connsiteY3" fmla="*/ 28910 h 289102"/>
                <a:gd name="connsiteX4" fmla="*/ 1153715 w 1153715"/>
                <a:gd name="connsiteY4" fmla="*/ 260192 h 289102"/>
                <a:gd name="connsiteX5" fmla="*/ 1124805 w 1153715"/>
                <a:gd name="connsiteY5" fmla="*/ 289102 h 289102"/>
                <a:gd name="connsiteX6" fmla="*/ 28910 w 1153715"/>
                <a:gd name="connsiteY6" fmla="*/ 289102 h 289102"/>
                <a:gd name="connsiteX7" fmla="*/ 0 w 1153715"/>
                <a:gd name="connsiteY7" fmla="*/ 260192 h 289102"/>
                <a:gd name="connsiteX8" fmla="*/ 0 w 1153715"/>
                <a:gd name="connsiteY8" fmla="*/ 28910 h 28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289102">
                  <a:moveTo>
                    <a:pt x="0" y="28910"/>
                  </a:moveTo>
                  <a:cubicBezTo>
                    <a:pt x="0" y="12943"/>
                    <a:pt x="12943" y="0"/>
                    <a:pt x="28910" y="0"/>
                  </a:cubicBezTo>
                  <a:lnTo>
                    <a:pt x="1124805" y="0"/>
                  </a:lnTo>
                  <a:cubicBezTo>
                    <a:pt x="1140772" y="0"/>
                    <a:pt x="1153715" y="12943"/>
                    <a:pt x="1153715" y="28910"/>
                  </a:cubicBezTo>
                  <a:lnTo>
                    <a:pt x="1153715" y="260192"/>
                  </a:lnTo>
                  <a:cubicBezTo>
                    <a:pt x="1153715" y="276159"/>
                    <a:pt x="1140772" y="289102"/>
                    <a:pt x="1124805" y="289102"/>
                  </a:cubicBezTo>
                  <a:lnTo>
                    <a:pt x="28910" y="289102"/>
                  </a:lnTo>
                  <a:cubicBezTo>
                    <a:pt x="12943" y="289102"/>
                    <a:pt x="0" y="276159"/>
                    <a:pt x="0" y="260192"/>
                  </a:cubicBezTo>
                  <a:lnTo>
                    <a:pt x="0" y="2891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868" tIns="27518" rIns="33868" bIns="27518"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APDE – VS, survey, admin data, BoD</a:t>
              </a:r>
              <a:endParaRPr lang="en-US" sz="1000" kern="1200" dirty="0">
                <a:latin typeface="Lato" panose="020F0502020204030203" pitchFamily="34" charset="0"/>
              </a:endParaRPr>
            </a:p>
          </p:txBody>
        </p:sp>
        <p:sp>
          <p:nvSpPr>
            <p:cNvPr id="64" name="Freeform 63"/>
            <p:cNvSpPr/>
            <p:nvPr/>
          </p:nvSpPr>
          <p:spPr>
            <a:xfrm>
              <a:off x="1772189" y="4595314"/>
              <a:ext cx="1153715" cy="289102"/>
            </a:xfrm>
            <a:custGeom>
              <a:avLst/>
              <a:gdLst>
                <a:gd name="connsiteX0" fmla="*/ 0 w 1153715"/>
                <a:gd name="connsiteY0" fmla="*/ 28910 h 289102"/>
                <a:gd name="connsiteX1" fmla="*/ 28910 w 1153715"/>
                <a:gd name="connsiteY1" fmla="*/ 0 h 289102"/>
                <a:gd name="connsiteX2" fmla="*/ 1124805 w 1153715"/>
                <a:gd name="connsiteY2" fmla="*/ 0 h 289102"/>
                <a:gd name="connsiteX3" fmla="*/ 1153715 w 1153715"/>
                <a:gd name="connsiteY3" fmla="*/ 28910 h 289102"/>
                <a:gd name="connsiteX4" fmla="*/ 1153715 w 1153715"/>
                <a:gd name="connsiteY4" fmla="*/ 260192 h 289102"/>
                <a:gd name="connsiteX5" fmla="*/ 1124805 w 1153715"/>
                <a:gd name="connsiteY5" fmla="*/ 289102 h 289102"/>
                <a:gd name="connsiteX6" fmla="*/ 28910 w 1153715"/>
                <a:gd name="connsiteY6" fmla="*/ 289102 h 289102"/>
                <a:gd name="connsiteX7" fmla="*/ 0 w 1153715"/>
                <a:gd name="connsiteY7" fmla="*/ 260192 h 289102"/>
                <a:gd name="connsiteX8" fmla="*/ 0 w 1153715"/>
                <a:gd name="connsiteY8" fmla="*/ 28910 h 28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289102">
                  <a:moveTo>
                    <a:pt x="0" y="28910"/>
                  </a:moveTo>
                  <a:cubicBezTo>
                    <a:pt x="0" y="12943"/>
                    <a:pt x="12943" y="0"/>
                    <a:pt x="28910" y="0"/>
                  </a:cubicBezTo>
                  <a:lnTo>
                    <a:pt x="1124805" y="0"/>
                  </a:lnTo>
                  <a:cubicBezTo>
                    <a:pt x="1140772" y="0"/>
                    <a:pt x="1153715" y="12943"/>
                    <a:pt x="1153715" y="28910"/>
                  </a:cubicBezTo>
                  <a:lnTo>
                    <a:pt x="1153715" y="260192"/>
                  </a:lnTo>
                  <a:cubicBezTo>
                    <a:pt x="1153715" y="276159"/>
                    <a:pt x="1140772" y="289102"/>
                    <a:pt x="1124805" y="289102"/>
                  </a:cubicBezTo>
                  <a:lnTo>
                    <a:pt x="28910" y="289102"/>
                  </a:lnTo>
                  <a:cubicBezTo>
                    <a:pt x="12943" y="289102"/>
                    <a:pt x="0" y="276159"/>
                    <a:pt x="0" y="260192"/>
                  </a:cubicBezTo>
                  <a:lnTo>
                    <a:pt x="0" y="2891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868" tIns="27518" rIns="33868" bIns="27518"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JHS EHR (PEARL)</a:t>
              </a:r>
              <a:endParaRPr lang="en-US" sz="1000" kern="1200" dirty="0">
                <a:latin typeface="Lato" panose="020F0502020204030203" pitchFamily="34" charset="0"/>
              </a:endParaRPr>
            </a:p>
          </p:txBody>
        </p:sp>
        <p:sp>
          <p:nvSpPr>
            <p:cNvPr id="119" name="Freeform 118"/>
            <p:cNvSpPr/>
            <p:nvPr/>
          </p:nvSpPr>
          <p:spPr>
            <a:xfrm>
              <a:off x="1772189" y="4928894"/>
              <a:ext cx="1153715" cy="289102"/>
            </a:xfrm>
            <a:custGeom>
              <a:avLst/>
              <a:gdLst>
                <a:gd name="connsiteX0" fmla="*/ 0 w 1153715"/>
                <a:gd name="connsiteY0" fmla="*/ 28910 h 289102"/>
                <a:gd name="connsiteX1" fmla="*/ 28910 w 1153715"/>
                <a:gd name="connsiteY1" fmla="*/ 0 h 289102"/>
                <a:gd name="connsiteX2" fmla="*/ 1124805 w 1153715"/>
                <a:gd name="connsiteY2" fmla="*/ 0 h 289102"/>
                <a:gd name="connsiteX3" fmla="*/ 1153715 w 1153715"/>
                <a:gd name="connsiteY3" fmla="*/ 28910 h 289102"/>
                <a:gd name="connsiteX4" fmla="*/ 1153715 w 1153715"/>
                <a:gd name="connsiteY4" fmla="*/ 260192 h 289102"/>
                <a:gd name="connsiteX5" fmla="*/ 1124805 w 1153715"/>
                <a:gd name="connsiteY5" fmla="*/ 289102 h 289102"/>
                <a:gd name="connsiteX6" fmla="*/ 28910 w 1153715"/>
                <a:gd name="connsiteY6" fmla="*/ 289102 h 289102"/>
                <a:gd name="connsiteX7" fmla="*/ 0 w 1153715"/>
                <a:gd name="connsiteY7" fmla="*/ 260192 h 289102"/>
                <a:gd name="connsiteX8" fmla="*/ 0 w 1153715"/>
                <a:gd name="connsiteY8" fmla="*/ 28910 h 28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289102">
                  <a:moveTo>
                    <a:pt x="0" y="28910"/>
                  </a:moveTo>
                  <a:cubicBezTo>
                    <a:pt x="0" y="12943"/>
                    <a:pt x="12943" y="0"/>
                    <a:pt x="28910" y="0"/>
                  </a:cubicBezTo>
                  <a:lnTo>
                    <a:pt x="1124805" y="0"/>
                  </a:lnTo>
                  <a:cubicBezTo>
                    <a:pt x="1140772" y="0"/>
                    <a:pt x="1153715" y="12943"/>
                    <a:pt x="1153715" y="28910"/>
                  </a:cubicBezTo>
                  <a:lnTo>
                    <a:pt x="1153715" y="260192"/>
                  </a:lnTo>
                  <a:cubicBezTo>
                    <a:pt x="1153715" y="276159"/>
                    <a:pt x="1140772" y="289102"/>
                    <a:pt x="1124805" y="289102"/>
                  </a:cubicBezTo>
                  <a:lnTo>
                    <a:pt x="28910" y="289102"/>
                  </a:lnTo>
                  <a:cubicBezTo>
                    <a:pt x="12943" y="289102"/>
                    <a:pt x="0" y="276159"/>
                    <a:pt x="0" y="260192"/>
                  </a:cubicBezTo>
                  <a:lnTo>
                    <a:pt x="0" y="2891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868" tIns="27518" rIns="33868" bIns="27518"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CD – syndromic, notifiable dx, imms.</a:t>
              </a:r>
              <a:endParaRPr lang="en-US" sz="1000" kern="1200" dirty="0">
                <a:latin typeface="Lato" panose="020F0502020204030203" pitchFamily="34" charset="0"/>
              </a:endParaRPr>
            </a:p>
          </p:txBody>
        </p:sp>
        <p:sp>
          <p:nvSpPr>
            <p:cNvPr id="120" name="Freeform 119"/>
            <p:cNvSpPr/>
            <p:nvPr/>
          </p:nvSpPr>
          <p:spPr>
            <a:xfrm>
              <a:off x="1772189" y="5262473"/>
              <a:ext cx="1153715" cy="289102"/>
            </a:xfrm>
            <a:custGeom>
              <a:avLst/>
              <a:gdLst>
                <a:gd name="connsiteX0" fmla="*/ 0 w 1153715"/>
                <a:gd name="connsiteY0" fmla="*/ 28910 h 289102"/>
                <a:gd name="connsiteX1" fmla="*/ 28910 w 1153715"/>
                <a:gd name="connsiteY1" fmla="*/ 0 h 289102"/>
                <a:gd name="connsiteX2" fmla="*/ 1124805 w 1153715"/>
                <a:gd name="connsiteY2" fmla="*/ 0 h 289102"/>
                <a:gd name="connsiteX3" fmla="*/ 1153715 w 1153715"/>
                <a:gd name="connsiteY3" fmla="*/ 28910 h 289102"/>
                <a:gd name="connsiteX4" fmla="*/ 1153715 w 1153715"/>
                <a:gd name="connsiteY4" fmla="*/ 260192 h 289102"/>
                <a:gd name="connsiteX5" fmla="*/ 1124805 w 1153715"/>
                <a:gd name="connsiteY5" fmla="*/ 289102 h 289102"/>
                <a:gd name="connsiteX6" fmla="*/ 28910 w 1153715"/>
                <a:gd name="connsiteY6" fmla="*/ 289102 h 289102"/>
                <a:gd name="connsiteX7" fmla="*/ 0 w 1153715"/>
                <a:gd name="connsiteY7" fmla="*/ 260192 h 289102"/>
                <a:gd name="connsiteX8" fmla="*/ 0 w 1153715"/>
                <a:gd name="connsiteY8" fmla="*/ 28910 h 28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289102">
                  <a:moveTo>
                    <a:pt x="0" y="28910"/>
                  </a:moveTo>
                  <a:cubicBezTo>
                    <a:pt x="0" y="12943"/>
                    <a:pt x="12943" y="0"/>
                    <a:pt x="28910" y="0"/>
                  </a:cubicBezTo>
                  <a:lnTo>
                    <a:pt x="1124805" y="0"/>
                  </a:lnTo>
                  <a:cubicBezTo>
                    <a:pt x="1140772" y="0"/>
                    <a:pt x="1153715" y="12943"/>
                    <a:pt x="1153715" y="28910"/>
                  </a:cubicBezTo>
                  <a:lnTo>
                    <a:pt x="1153715" y="260192"/>
                  </a:lnTo>
                  <a:cubicBezTo>
                    <a:pt x="1153715" y="276159"/>
                    <a:pt x="1140772" y="289102"/>
                    <a:pt x="1124805" y="289102"/>
                  </a:cubicBezTo>
                  <a:lnTo>
                    <a:pt x="28910" y="289102"/>
                  </a:lnTo>
                  <a:cubicBezTo>
                    <a:pt x="12943" y="289102"/>
                    <a:pt x="0" y="276159"/>
                    <a:pt x="0" y="260192"/>
                  </a:cubicBezTo>
                  <a:lnTo>
                    <a:pt x="0" y="2891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868" tIns="27518" rIns="33868" bIns="27518"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CHS – PHCs, Access &amp; Outreach </a:t>
              </a:r>
              <a:endParaRPr lang="en-US" sz="1000" kern="1200" dirty="0">
                <a:latin typeface="Lato" panose="020F0502020204030203" pitchFamily="34" charset="0"/>
              </a:endParaRPr>
            </a:p>
          </p:txBody>
        </p:sp>
        <p:sp>
          <p:nvSpPr>
            <p:cNvPr id="121" name="Freeform 120"/>
            <p:cNvSpPr/>
            <p:nvPr/>
          </p:nvSpPr>
          <p:spPr>
            <a:xfrm>
              <a:off x="1772189" y="5596053"/>
              <a:ext cx="1153715" cy="289102"/>
            </a:xfrm>
            <a:custGeom>
              <a:avLst/>
              <a:gdLst>
                <a:gd name="connsiteX0" fmla="*/ 0 w 1153715"/>
                <a:gd name="connsiteY0" fmla="*/ 28910 h 289102"/>
                <a:gd name="connsiteX1" fmla="*/ 28910 w 1153715"/>
                <a:gd name="connsiteY1" fmla="*/ 0 h 289102"/>
                <a:gd name="connsiteX2" fmla="*/ 1124805 w 1153715"/>
                <a:gd name="connsiteY2" fmla="*/ 0 h 289102"/>
                <a:gd name="connsiteX3" fmla="*/ 1153715 w 1153715"/>
                <a:gd name="connsiteY3" fmla="*/ 28910 h 289102"/>
                <a:gd name="connsiteX4" fmla="*/ 1153715 w 1153715"/>
                <a:gd name="connsiteY4" fmla="*/ 260192 h 289102"/>
                <a:gd name="connsiteX5" fmla="*/ 1124805 w 1153715"/>
                <a:gd name="connsiteY5" fmla="*/ 289102 h 289102"/>
                <a:gd name="connsiteX6" fmla="*/ 28910 w 1153715"/>
                <a:gd name="connsiteY6" fmla="*/ 289102 h 289102"/>
                <a:gd name="connsiteX7" fmla="*/ 0 w 1153715"/>
                <a:gd name="connsiteY7" fmla="*/ 260192 h 289102"/>
                <a:gd name="connsiteX8" fmla="*/ 0 w 1153715"/>
                <a:gd name="connsiteY8" fmla="*/ 28910 h 28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289102">
                  <a:moveTo>
                    <a:pt x="0" y="28910"/>
                  </a:moveTo>
                  <a:cubicBezTo>
                    <a:pt x="0" y="12943"/>
                    <a:pt x="12943" y="0"/>
                    <a:pt x="28910" y="0"/>
                  </a:cubicBezTo>
                  <a:lnTo>
                    <a:pt x="1124805" y="0"/>
                  </a:lnTo>
                  <a:cubicBezTo>
                    <a:pt x="1140772" y="0"/>
                    <a:pt x="1153715" y="12943"/>
                    <a:pt x="1153715" y="28910"/>
                  </a:cubicBezTo>
                  <a:lnTo>
                    <a:pt x="1153715" y="260192"/>
                  </a:lnTo>
                  <a:cubicBezTo>
                    <a:pt x="1153715" y="276159"/>
                    <a:pt x="1140772" y="289102"/>
                    <a:pt x="1124805" y="289102"/>
                  </a:cubicBezTo>
                  <a:lnTo>
                    <a:pt x="28910" y="289102"/>
                  </a:lnTo>
                  <a:cubicBezTo>
                    <a:pt x="12943" y="289102"/>
                    <a:pt x="0" y="276159"/>
                    <a:pt x="0" y="260192"/>
                  </a:cubicBezTo>
                  <a:lnTo>
                    <a:pt x="0" y="2891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868" tIns="27518" rIns="33868" bIns="27518"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Emergency Medical Services</a:t>
              </a:r>
              <a:endParaRPr lang="en-US" sz="1000" kern="1200" dirty="0">
                <a:latin typeface="Lato" panose="020F0502020204030203" pitchFamily="34" charset="0"/>
              </a:endParaRPr>
            </a:p>
          </p:txBody>
        </p:sp>
        <p:sp>
          <p:nvSpPr>
            <p:cNvPr id="122" name="Freeform 121"/>
            <p:cNvSpPr/>
            <p:nvPr/>
          </p:nvSpPr>
          <p:spPr>
            <a:xfrm>
              <a:off x="1772189" y="5929633"/>
              <a:ext cx="1153715" cy="289102"/>
            </a:xfrm>
            <a:custGeom>
              <a:avLst/>
              <a:gdLst>
                <a:gd name="connsiteX0" fmla="*/ 0 w 1153715"/>
                <a:gd name="connsiteY0" fmla="*/ 28910 h 289102"/>
                <a:gd name="connsiteX1" fmla="*/ 28910 w 1153715"/>
                <a:gd name="connsiteY1" fmla="*/ 0 h 289102"/>
                <a:gd name="connsiteX2" fmla="*/ 1124805 w 1153715"/>
                <a:gd name="connsiteY2" fmla="*/ 0 h 289102"/>
                <a:gd name="connsiteX3" fmla="*/ 1153715 w 1153715"/>
                <a:gd name="connsiteY3" fmla="*/ 28910 h 289102"/>
                <a:gd name="connsiteX4" fmla="*/ 1153715 w 1153715"/>
                <a:gd name="connsiteY4" fmla="*/ 260192 h 289102"/>
                <a:gd name="connsiteX5" fmla="*/ 1124805 w 1153715"/>
                <a:gd name="connsiteY5" fmla="*/ 289102 h 289102"/>
                <a:gd name="connsiteX6" fmla="*/ 28910 w 1153715"/>
                <a:gd name="connsiteY6" fmla="*/ 289102 h 289102"/>
                <a:gd name="connsiteX7" fmla="*/ 0 w 1153715"/>
                <a:gd name="connsiteY7" fmla="*/ 260192 h 289102"/>
                <a:gd name="connsiteX8" fmla="*/ 0 w 1153715"/>
                <a:gd name="connsiteY8" fmla="*/ 28910 h 28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289102">
                  <a:moveTo>
                    <a:pt x="0" y="28910"/>
                  </a:moveTo>
                  <a:cubicBezTo>
                    <a:pt x="0" y="12943"/>
                    <a:pt x="12943" y="0"/>
                    <a:pt x="28910" y="0"/>
                  </a:cubicBezTo>
                  <a:lnTo>
                    <a:pt x="1124805" y="0"/>
                  </a:lnTo>
                  <a:cubicBezTo>
                    <a:pt x="1140772" y="0"/>
                    <a:pt x="1153715" y="12943"/>
                    <a:pt x="1153715" y="28910"/>
                  </a:cubicBezTo>
                  <a:lnTo>
                    <a:pt x="1153715" y="260192"/>
                  </a:lnTo>
                  <a:cubicBezTo>
                    <a:pt x="1153715" y="276159"/>
                    <a:pt x="1140772" y="289102"/>
                    <a:pt x="1124805" y="289102"/>
                  </a:cubicBezTo>
                  <a:lnTo>
                    <a:pt x="28910" y="289102"/>
                  </a:lnTo>
                  <a:cubicBezTo>
                    <a:pt x="12943" y="289102"/>
                    <a:pt x="0" y="276159"/>
                    <a:pt x="0" y="260192"/>
                  </a:cubicBezTo>
                  <a:lnTo>
                    <a:pt x="0" y="2891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868" tIns="27518" rIns="33868" bIns="27518"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Environmental Health</a:t>
              </a:r>
              <a:endParaRPr lang="en-US" sz="1000" kern="1200" dirty="0">
                <a:latin typeface="Lato" panose="020F0502020204030203" pitchFamily="34" charset="0"/>
              </a:endParaRPr>
            </a:p>
          </p:txBody>
        </p:sp>
        <p:sp>
          <p:nvSpPr>
            <p:cNvPr id="123" name="Freeform 122"/>
            <p:cNvSpPr/>
            <p:nvPr/>
          </p:nvSpPr>
          <p:spPr>
            <a:xfrm>
              <a:off x="1772189" y="6263212"/>
              <a:ext cx="1153715" cy="289102"/>
            </a:xfrm>
            <a:custGeom>
              <a:avLst/>
              <a:gdLst>
                <a:gd name="connsiteX0" fmla="*/ 0 w 1153715"/>
                <a:gd name="connsiteY0" fmla="*/ 28910 h 289102"/>
                <a:gd name="connsiteX1" fmla="*/ 28910 w 1153715"/>
                <a:gd name="connsiteY1" fmla="*/ 0 h 289102"/>
                <a:gd name="connsiteX2" fmla="*/ 1124805 w 1153715"/>
                <a:gd name="connsiteY2" fmla="*/ 0 h 289102"/>
                <a:gd name="connsiteX3" fmla="*/ 1153715 w 1153715"/>
                <a:gd name="connsiteY3" fmla="*/ 28910 h 289102"/>
                <a:gd name="connsiteX4" fmla="*/ 1153715 w 1153715"/>
                <a:gd name="connsiteY4" fmla="*/ 260192 h 289102"/>
                <a:gd name="connsiteX5" fmla="*/ 1124805 w 1153715"/>
                <a:gd name="connsiteY5" fmla="*/ 289102 h 289102"/>
                <a:gd name="connsiteX6" fmla="*/ 28910 w 1153715"/>
                <a:gd name="connsiteY6" fmla="*/ 289102 h 289102"/>
                <a:gd name="connsiteX7" fmla="*/ 0 w 1153715"/>
                <a:gd name="connsiteY7" fmla="*/ 260192 h 289102"/>
                <a:gd name="connsiteX8" fmla="*/ 0 w 1153715"/>
                <a:gd name="connsiteY8" fmla="*/ 28910 h 28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289102">
                  <a:moveTo>
                    <a:pt x="0" y="28910"/>
                  </a:moveTo>
                  <a:cubicBezTo>
                    <a:pt x="0" y="12943"/>
                    <a:pt x="12943" y="0"/>
                    <a:pt x="28910" y="0"/>
                  </a:cubicBezTo>
                  <a:lnTo>
                    <a:pt x="1124805" y="0"/>
                  </a:lnTo>
                  <a:cubicBezTo>
                    <a:pt x="1140772" y="0"/>
                    <a:pt x="1153715" y="12943"/>
                    <a:pt x="1153715" y="28910"/>
                  </a:cubicBezTo>
                  <a:lnTo>
                    <a:pt x="1153715" y="260192"/>
                  </a:lnTo>
                  <a:cubicBezTo>
                    <a:pt x="1153715" y="276159"/>
                    <a:pt x="1140772" y="289102"/>
                    <a:pt x="1124805" y="289102"/>
                  </a:cubicBezTo>
                  <a:lnTo>
                    <a:pt x="28910" y="289102"/>
                  </a:lnTo>
                  <a:cubicBezTo>
                    <a:pt x="12943" y="289102"/>
                    <a:pt x="0" y="276159"/>
                    <a:pt x="0" y="260192"/>
                  </a:cubicBezTo>
                  <a:lnTo>
                    <a:pt x="0" y="2891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3868" tIns="27518" rIns="33868" bIns="27518"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Medical Examiner</a:t>
              </a:r>
              <a:endParaRPr lang="en-US" sz="1000" kern="1200" dirty="0">
                <a:latin typeface="Lato" panose="020F0502020204030203" pitchFamily="34" charset="0"/>
              </a:endParaRPr>
            </a:p>
          </p:txBody>
        </p:sp>
      </p:grpSp>
      <p:grpSp>
        <p:nvGrpSpPr>
          <p:cNvPr id="168" name="Group 167"/>
          <p:cNvGrpSpPr/>
          <p:nvPr/>
        </p:nvGrpSpPr>
        <p:grpSpPr>
          <a:xfrm>
            <a:off x="4876800" y="2971800"/>
            <a:ext cx="1442144" cy="3530600"/>
            <a:chOff x="4728585" y="3200400"/>
            <a:chExt cx="1442144" cy="3530600"/>
          </a:xfrm>
        </p:grpSpPr>
        <p:sp>
          <p:nvSpPr>
            <p:cNvPr id="127" name="Freeform 126"/>
            <p:cNvSpPr/>
            <p:nvPr/>
          </p:nvSpPr>
          <p:spPr>
            <a:xfrm>
              <a:off x="4728585" y="3200400"/>
              <a:ext cx="1442144" cy="3530600"/>
            </a:xfrm>
            <a:custGeom>
              <a:avLst/>
              <a:gdLst>
                <a:gd name="connsiteX0" fmla="*/ 0 w 1442144"/>
                <a:gd name="connsiteY0" fmla="*/ 144214 h 3530600"/>
                <a:gd name="connsiteX1" fmla="*/ 144214 w 1442144"/>
                <a:gd name="connsiteY1" fmla="*/ 0 h 3530600"/>
                <a:gd name="connsiteX2" fmla="*/ 1297930 w 1442144"/>
                <a:gd name="connsiteY2" fmla="*/ 0 h 3530600"/>
                <a:gd name="connsiteX3" fmla="*/ 1442144 w 1442144"/>
                <a:gd name="connsiteY3" fmla="*/ 144214 h 3530600"/>
                <a:gd name="connsiteX4" fmla="*/ 1442144 w 1442144"/>
                <a:gd name="connsiteY4" fmla="*/ 3386386 h 3530600"/>
                <a:gd name="connsiteX5" fmla="*/ 1297930 w 1442144"/>
                <a:gd name="connsiteY5" fmla="*/ 3530600 h 3530600"/>
                <a:gd name="connsiteX6" fmla="*/ 144214 w 1442144"/>
                <a:gd name="connsiteY6" fmla="*/ 3530600 h 3530600"/>
                <a:gd name="connsiteX7" fmla="*/ 0 w 1442144"/>
                <a:gd name="connsiteY7" fmla="*/ 3386386 h 3530600"/>
                <a:gd name="connsiteX8" fmla="*/ 0 w 1442144"/>
                <a:gd name="connsiteY8" fmla="*/ 144214 h 353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144" h="3530600">
                  <a:moveTo>
                    <a:pt x="0" y="144214"/>
                  </a:moveTo>
                  <a:cubicBezTo>
                    <a:pt x="0" y="64567"/>
                    <a:pt x="64567" y="0"/>
                    <a:pt x="144214" y="0"/>
                  </a:cubicBezTo>
                  <a:lnTo>
                    <a:pt x="1297930" y="0"/>
                  </a:lnTo>
                  <a:cubicBezTo>
                    <a:pt x="1377577" y="0"/>
                    <a:pt x="1442144" y="64567"/>
                    <a:pt x="1442144" y="144214"/>
                  </a:cubicBezTo>
                  <a:lnTo>
                    <a:pt x="1442144" y="3386386"/>
                  </a:lnTo>
                  <a:cubicBezTo>
                    <a:pt x="1442144" y="3466033"/>
                    <a:pt x="1377577" y="3530600"/>
                    <a:pt x="1297930" y="3530600"/>
                  </a:cubicBezTo>
                  <a:lnTo>
                    <a:pt x="144214" y="3530600"/>
                  </a:lnTo>
                  <a:cubicBezTo>
                    <a:pt x="64567" y="3530600"/>
                    <a:pt x="0" y="3466033"/>
                    <a:pt x="0" y="3386386"/>
                  </a:cubicBezTo>
                  <a:lnTo>
                    <a:pt x="0" y="144214"/>
                  </a:lnTo>
                  <a:close/>
                </a:path>
              </a:pathLst>
            </a:custGeom>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2509520"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Other Seattle/King County agencies</a:t>
              </a:r>
              <a:endParaRPr lang="en-US" sz="1000" kern="1200" dirty="0">
                <a:latin typeface="Lato" panose="020F0502020204030203" pitchFamily="34" charset="0"/>
              </a:endParaRPr>
            </a:p>
          </p:txBody>
        </p:sp>
        <p:sp>
          <p:nvSpPr>
            <p:cNvPr id="160" name="Freeform 159"/>
            <p:cNvSpPr/>
            <p:nvPr/>
          </p:nvSpPr>
          <p:spPr>
            <a:xfrm>
              <a:off x="4872800" y="4260248"/>
              <a:ext cx="1153715" cy="408441"/>
            </a:xfrm>
            <a:custGeom>
              <a:avLst/>
              <a:gdLst>
                <a:gd name="connsiteX0" fmla="*/ 0 w 1153715"/>
                <a:gd name="connsiteY0" fmla="*/ 40844 h 408441"/>
                <a:gd name="connsiteX1" fmla="*/ 40844 w 1153715"/>
                <a:gd name="connsiteY1" fmla="*/ 0 h 408441"/>
                <a:gd name="connsiteX2" fmla="*/ 1112871 w 1153715"/>
                <a:gd name="connsiteY2" fmla="*/ 0 h 408441"/>
                <a:gd name="connsiteX3" fmla="*/ 1153715 w 1153715"/>
                <a:gd name="connsiteY3" fmla="*/ 40844 h 408441"/>
                <a:gd name="connsiteX4" fmla="*/ 1153715 w 1153715"/>
                <a:gd name="connsiteY4" fmla="*/ 367597 h 408441"/>
                <a:gd name="connsiteX5" fmla="*/ 1112871 w 1153715"/>
                <a:gd name="connsiteY5" fmla="*/ 408441 h 408441"/>
                <a:gd name="connsiteX6" fmla="*/ 40844 w 1153715"/>
                <a:gd name="connsiteY6" fmla="*/ 408441 h 408441"/>
                <a:gd name="connsiteX7" fmla="*/ 0 w 1153715"/>
                <a:gd name="connsiteY7" fmla="*/ 367597 h 408441"/>
                <a:gd name="connsiteX8" fmla="*/ 0 w 1153715"/>
                <a:gd name="connsiteY8" fmla="*/ 40844 h 4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408441">
                  <a:moveTo>
                    <a:pt x="0" y="40844"/>
                  </a:moveTo>
                  <a:cubicBezTo>
                    <a:pt x="0" y="18286"/>
                    <a:pt x="18286" y="0"/>
                    <a:pt x="40844" y="0"/>
                  </a:cubicBezTo>
                  <a:lnTo>
                    <a:pt x="1112871" y="0"/>
                  </a:lnTo>
                  <a:cubicBezTo>
                    <a:pt x="1135429" y="0"/>
                    <a:pt x="1153715" y="18286"/>
                    <a:pt x="1153715" y="40844"/>
                  </a:cubicBezTo>
                  <a:lnTo>
                    <a:pt x="1153715" y="367597"/>
                  </a:lnTo>
                  <a:cubicBezTo>
                    <a:pt x="1153715" y="390155"/>
                    <a:pt x="1135429" y="408441"/>
                    <a:pt x="1112871" y="408441"/>
                  </a:cubicBezTo>
                  <a:lnTo>
                    <a:pt x="40844" y="408441"/>
                  </a:lnTo>
                  <a:cubicBezTo>
                    <a:pt x="18286" y="408441"/>
                    <a:pt x="0" y="390155"/>
                    <a:pt x="0" y="367597"/>
                  </a:cubicBezTo>
                  <a:lnTo>
                    <a:pt x="0" y="408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7363" tIns="31013" rIns="37363" bIns="31013"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Criminal justice (e.g. police, courts)</a:t>
              </a:r>
              <a:endParaRPr lang="en-US" sz="1000" kern="1200" dirty="0">
                <a:latin typeface="Lato" panose="020F0502020204030203" pitchFamily="34" charset="0"/>
              </a:endParaRPr>
            </a:p>
          </p:txBody>
        </p:sp>
        <p:sp>
          <p:nvSpPr>
            <p:cNvPr id="161" name="Freeform 160"/>
            <p:cNvSpPr/>
            <p:nvPr/>
          </p:nvSpPr>
          <p:spPr>
            <a:xfrm>
              <a:off x="4872800" y="4731526"/>
              <a:ext cx="1153715" cy="408441"/>
            </a:xfrm>
            <a:custGeom>
              <a:avLst/>
              <a:gdLst>
                <a:gd name="connsiteX0" fmla="*/ 0 w 1153715"/>
                <a:gd name="connsiteY0" fmla="*/ 40844 h 408441"/>
                <a:gd name="connsiteX1" fmla="*/ 40844 w 1153715"/>
                <a:gd name="connsiteY1" fmla="*/ 0 h 408441"/>
                <a:gd name="connsiteX2" fmla="*/ 1112871 w 1153715"/>
                <a:gd name="connsiteY2" fmla="*/ 0 h 408441"/>
                <a:gd name="connsiteX3" fmla="*/ 1153715 w 1153715"/>
                <a:gd name="connsiteY3" fmla="*/ 40844 h 408441"/>
                <a:gd name="connsiteX4" fmla="*/ 1153715 w 1153715"/>
                <a:gd name="connsiteY4" fmla="*/ 367597 h 408441"/>
                <a:gd name="connsiteX5" fmla="*/ 1112871 w 1153715"/>
                <a:gd name="connsiteY5" fmla="*/ 408441 h 408441"/>
                <a:gd name="connsiteX6" fmla="*/ 40844 w 1153715"/>
                <a:gd name="connsiteY6" fmla="*/ 408441 h 408441"/>
                <a:gd name="connsiteX7" fmla="*/ 0 w 1153715"/>
                <a:gd name="connsiteY7" fmla="*/ 367597 h 408441"/>
                <a:gd name="connsiteX8" fmla="*/ 0 w 1153715"/>
                <a:gd name="connsiteY8" fmla="*/ 40844 h 4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408441">
                  <a:moveTo>
                    <a:pt x="0" y="40844"/>
                  </a:moveTo>
                  <a:cubicBezTo>
                    <a:pt x="0" y="18286"/>
                    <a:pt x="18286" y="0"/>
                    <a:pt x="40844" y="0"/>
                  </a:cubicBezTo>
                  <a:lnTo>
                    <a:pt x="1112871" y="0"/>
                  </a:lnTo>
                  <a:cubicBezTo>
                    <a:pt x="1135429" y="0"/>
                    <a:pt x="1153715" y="18286"/>
                    <a:pt x="1153715" y="40844"/>
                  </a:cubicBezTo>
                  <a:lnTo>
                    <a:pt x="1153715" y="367597"/>
                  </a:lnTo>
                  <a:cubicBezTo>
                    <a:pt x="1153715" y="390155"/>
                    <a:pt x="1135429" y="408441"/>
                    <a:pt x="1112871" y="408441"/>
                  </a:cubicBezTo>
                  <a:lnTo>
                    <a:pt x="40844" y="408441"/>
                  </a:lnTo>
                  <a:cubicBezTo>
                    <a:pt x="18286" y="408441"/>
                    <a:pt x="0" y="390155"/>
                    <a:pt x="0" y="367597"/>
                  </a:cubicBezTo>
                  <a:lnTo>
                    <a:pt x="0" y="408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7363" tIns="31013" rIns="37363" bIns="31013" numCol="1" spcCol="1270" anchor="ctr" anchorCtr="0">
              <a:noAutofit/>
            </a:bodyPr>
            <a:lstStyle/>
            <a:p>
              <a:pPr lvl="0" algn="ctr" defTabSz="444500">
                <a:lnSpc>
                  <a:spcPct val="90000"/>
                </a:lnSpc>
                <a:spcBef>
                  <a:spcPct val="0"/>
                </a:spcBef>
                <a:spcAft>
                  <a:spcPct val="35000"/>
                </a:spcAft>
              </a:pPr>
              <a:r>
                <a:rPr lang="en-US" sz="1000" kern="1200" smtClean="0">
                  <a:latin typeface="Lato" panose="020F0502020204030203" pitchFamily="34" charset="0"/>
                </a:rPr>
                <a:t>Department of Assessments</a:t>
              </a:r>
              <a:endParaRPr lang="en-US" sz="1000" kern="1200" dirty="0">
                <a:latin typeface="Lato" panose="020F0502020204030203" pitchFamily="34" charset="0"/>
              </a:endParaRPr>
            </a:p>
          </p:txBody>
        </p:sp>
        <p:sp>
          <p:nvSpPr>
            <p:cNvPr id="162" name="Freeform 161"/>
            <p:cNvSpPr/>
            <p:nvPr/>
          </p:nvSpPr>
          <p:spPr>
            <a:xfrm>
              <a:off x="4872800" y="5202804"/>
              <a:ext cx="1153715" cy="408441"/>
            </a:xfrm>
            <a:custGeom>
              <a:avLst/>
              <a:gdLst>
                <a:gd name="connsiteX0" fmla="*/ 0 w 1153715"/>
                <a:gd name="connsiteY0" fmla="*/ 40844 h 408441"/>
                <a:gd name="connsiteX1" fmla="*/ 40844 w 1153715"/>
                <a:gd name="connsiteY1" fmla="*/ 0 h 408441"/>
                <a:gd name="connsiteX2" fmla="*/ 1112871 w 1153715"/>
                <a:gd name="connsiteY2" fmla="*/ 0 h 408441"/>
                <a:gd name="connsiteX3" fmla="*/ 1153715 w 1153715"/>
                <a:gd name="connsiteY3" fmla="*/ 40844 h 408441"/>
                <a:gd name="connsiteX4" fmla="*/ 1153715 w 1153715"/>
                <a:gd name="connsiteY4" fmla="*/ 367597 h 408441"/>
                <a:gd name="connsiteX5" fmla="*/ 1112871 w 1153715"/>
                <a:gd name="connsiteY5" fmla="*/ 408441 h 408441"/>
                <a:gd name="connsiteX6" fmla="*/ 40844 w 1153715"/>
                <a:gd name="connsiteY6" fmla="*/ 408441 h 408441"/>
                <a:gd name="connsiteX7" fmla="*/ 0 w 1153715"/>
                <a:gd name="connsiteY7" fmla="*/ 367597 h 408441"/>
                <a:gd name="connsiteX8" fmla="*/ 0 w 1153715"/>
                <a:gd name="connsiteY8" fmla="*/ 40844 h 4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408441">
                  <a:moveTo>
                    <a:pt x="0" y="40844"/>
                  </a:moveTo>
                  <a:cubicBezTo>
                    <a:pt x="0" y="18286"/>
                    <a:pt x="18286" y="0"/>
                    <a:pt x="40844" y="0"/>
                  </a:cubicBezTo>
                  <a:lnTo>
                    <a:pt x="1112871" y="0"/>
                  </a:lnTo>
                  <a:cubicBezTo>
                    <a:pt x="1135429" y="0"/>
                    <a:pt x="1153715" y="18286"/>
                    <a:pt x="1153715" y="40844"/>
                  </a:cubicBezTo>
                  <a:lnTo>
                    <a:pt x="1153715" y="367597"/>
                  </a:lnTo>
                  <a:cubicBezTo>
                    <a:pt x="1153715" y="390155"/>
                    <a:pt x="1135429" y="408441"/>
                    <a:pt x="1112871" y="408441"/>
                  </a:cubicBezTo>
                  <a:lnTo>
                    <a:pt x="40844" y="408441"/>
                  </a:lnTo>
                  <a:cubicBezTo>
                    <a:pt x="18286" y="408441"/>
                    <a:pt x="0" y="390155"/>
                    <a:pt x="0" y="367597"/>
                  </a:cubicBezTo>
                  <a:lnTo>
                    <a:pt x="0" y="408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7363" tIns="31013" rIns="37363" bIns="31013"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Division of Aging &amp; Disability Services</a:t>
              </a:r>
              <a:endParaRPr lang="en-US" sz="1000" kern="1200" dirty="0">
                <a:latin typeface="Lato" panose="020F0502020204030203" pitchFamily="34" charset="0"/>
              </a:endParaRPr>
            </a:p>
          </p:txBody>
        </p:sp>
        <p:sp>
          <p:nvSpPr>
            <p:cNvPr id="163" name="Freeform 162"/>
            <p:cNvSpPr/>
            <p:nvPr/>
          </p:nvSpPr>
          <p:spPr>
            <a:xfrm>
              <a:off x="4872800" y="5674082"/>
              <a:ext cx="1153715" cy="408441"/>
            </a:xfrm>
            <a:custGeom>
              <a:avLst/>
              <a:gdLst>
                <a:gd name="connsiteX0" fmla="*/ 0 w 1153715"/>
                <a:gd name="connsiteY0" fmla="*/ 40844 h 408441"/>
                <a:gd name="connsiteX1" fmla="*/ 40844 w 1153715"/>
                <a:gd name="connsiteY1" fmla="*/ 0 h 408441"/>
                <a:gd name="connsiteX2" fmla="*/ 1112871 w 1153715"/>
                <a:gd name="connsiteY2" fmla="*/ 0 h 408441"/>
                <a:gd name="connsiteX3" fmla="*/ 1153715 w 1153715"/>
                <a:gd name="connsiteY3" fmla="*/ 40844 h 408441"/>
                <a:gd name="connsiteX4" fmla="*/ 1153715 w 1153715"/>
                <a:gd name="connsiteY4" fmla="*/ 367597 h 408441"/>
                <a:gd name="connsiteX5" fmla="*/ 1112871 w 1153715"/>
                <a:gd name="connsiteY5" fmla="*/ 408441 h 408441"/>
                <a:gd name="connsiteX6" fmla="*/ 40844 w 1153715"/>
                <a:gd name="connsiteY6" fmla="*/ 408441 h 408441"/>
                <a:gd name="connsiteX7" fmla="*/ 0 w 1153715"/>
                <a:gd name="connsiteY7" fmla="*/ 367597 h 408441"/>
                <a:gd name="connsiteX8" fmla="*/ 0 w 1153715"/>
                <a:gd name="connsiteY8" fmla="*/ 40844 h 4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408441">
                  <a:moveTo>
                    <a:pt x="0" y="40844"/>
                  </a:moveTo>
                  <a:cubicBezTo>
                    <a:pt x="0" y="18286"/>
                    <a:pt x="18286" y="0"/>
                    <a:pt x="40844" y="0"/>
                  </a:cubicBezTo>
                  <a:lnTo>
                    <a:pt x="1112871" y="0"/>
                  </a:lnTo>
                  <a:cubicBezTo>
                    <a:pt x="1135429" y="0"/>
                    <a:pt x="1153715" y="18286"/>
                    <a:pt x="1153715" y="40844"/>
                  </a:cubicBezTo>
                  <a:lnTo>
                    <a:pt x="1153715" y="367597"/>
                  </a:lnTo>
                  <a:cubicBezTo>
                    <a:pt x="1153715" y="390155"/>
                    <a:pt x="1135429" y="408441"/>
                    <a:pt x="1112871" y="408441"/>
                  </a:cubicBezTo>
                  <a:lnTo>
                    <a:pt x="40844" y="408441"/>
                  </a:lnTo>
                  <a:cubicBezTo>
                    <a:pt x="18286" y="408441"/>
                    <a:pt x="0" y="390155"/>
                    <a:pt x="0" y="367597"/>
                  </a:cubicBezTo>
                  <a:lnTo>
                    <a:pt x="0" y="408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7363" tIns="31013" rIns="37363" bIns="31013"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Public Housing Authorities</a:t>
              </a:r>
              <a:endParaRPr lang="en-US" sz="1000" kern="1200" dirty="0">
                <a:latin typeface="Lato" panose="020F0502020204030203" pitchFamily="34" charset="0"/>
              </a:endParaRPr>
            </a:p>
          </p:txBody>
        </p:sp>
        <p:sp>
          <p:nvSpPr>
            <p:cNvPr id="164" name="Freeform 163"/>
            <p:cNvSpPr/>
            <p:nvPr/>
          </p:nvSpPr>
          <p:spPr>
            <a:xfrm>
              <a:off x="4872800" y="6145360"/>
              <a:ext cx="1153715" cy="408441"/>
            </a:xfrm>
            <a:custGeom>
              <a:avLst/>
              <a:gdLst>
                <a:gd name="connsiteX0" fmla="*/ 0 w 1153715"/>
                <a:gd name="connsiteY0" fmla="*/ 40844 h 408441"/>
                <a:gd name="connsiteX1" fmla="*/ 40844 w 1153715"/>
                <a:gd name="connsiteY1" fmla="*/ 0 h 408441"/>
                <a:gd name="connsiteX2" fmla="*/ 1112871 w 1153715"/>
                <a:gd name="connsiteY2" fmla="*/ 0 h 408441"/>
                <a:gd name="connsiteX3" fmla="*/ 1153715 w 1153715"/>
                <a:gd name="connsiteY3" fmla="*/ 40844 h 408441"/>
                <a:gd name="connsiteX4" fmla="*/ 1153715 w 1153715"/>
                <a:gd name="connsiteY4" fmla="*/ 367597 h 408441"/>
                <a:gd name="connsiteX5" fmla="*/ 1112871 w 1153715"/>
                <a:gd name="connsiteY5" fmla="*/ 408441 h 408441"/>
                <a:gd name="connsiteX6" fmla="*/ 40844 w 1153715"/>
                <a:gd name="connsiteY6" fmla="*/ 408441 h 408441"/>
                <a:gd name="connsiteX7" fmla="*/ 0 w 1153715"/>
                <a:gd name="connsiteY7" fmla="*/ 367597 h 408441"/>
                <a:gd name="connsiteX8" fmla="*/ 0 w 1153715"/>
                <a:gd name="connsiteY8" fmla="*/ 40844 h 40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408441">
                  <a:moveTo>
                    <a:pt x="0" y="40844"/>
                  </a:moveTo>
                  <a:cubicBezTo>
                    <a:pt x="0" y="18286"/>
                    <a:pt x="18286" y="0"/>
                    <a:pt x="40844" y="0"/>
                  </a:cubicBezTo>
                  <a:lnTo>
                    <a:pt x="1112871" y="0"/>
                  </a:lnTo>
                  <a:cubicBezTo>
                    <a:pt x="1135429" y="0"/>
                    <a:pt x="1153715" y="18286"/>
                    <a:pt x="1153715" y="40844"/>
                  </a:cubicBezTo>
                  <a:lnTo>
                    <a:pt x="1153715" y="367597"/>
                  </a:lnTo>
                  <a:cubicBezTo>
                    <a:pt x="1153715" y="390155"/>
                    <a:pt x="1135429" y="408441"/>
                    <a:pt x="1112871" y="408441"/>
                  </a:cubicBezTo>
                  <a:lnTo>
                    <a:pt x="40844" y="408441"/>
                  </a:lnTo>
                  <a:cubicBezTo>
                    <a:pt x="18286" y="408441"/>
                    <a:pt x="0" y="390155"/>
                    <a:pt x="0" y="367597"/>
                  </a:cubicBezTo>
                  <a:lnTo>
                    <a:pt x="0" y="40844"/>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37363" tIns="31013" rIns="37363" bIns="31013"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Safe Harbors</a:t>
              </a:r>
              <a:endParaRPr lang="en-US" sz="1000" kern="1200" dirty="0">
                <a:latin typeface="Lato" panose="020F0502020204030203" pitchFamily="34" charset="0"/>
              </a:endParaRPr>
            </a:p>
          </p:txBody>
        </p:sp>
      </p:grpSp>
      <p:grpSp>
        <p:nvGrpSpPr>
          <p:cNvPr id="13" name="Group 12"/>
          <p:cNvGrpSpPr/>
          <p:nvPr/>
        </p:nvGrpSpPr>
        <p:grpSpPr>
          <a:xfrm>
            <a:off x="6400800" y="685801"/>
            <a:ext cx="2590800" cy="1981200"/>
            <a:chOff x="6400800" y="685801"/>
            <a:chExt cx="2590800" cy="1981200"/>
          </a:xfrm>
        </p:grpSpPr>
        <p:sp>
          <p:nvSpPr>
            <p:cNvPr id="117" name="Rectangle 116"/>
            <p:cNvSpPr/>
            <p:nvPr/>
          </p:nvSpPr>
          <p:spPr>
            <a:xfrm>
              <a:off x="6400800" y="685801"/>
              <a:ext cx="2590800" cy="1981200"/>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53200" y="914400"/>
              <a:ext cx="2304288" cy="1512993"/>
              <a:chOff x="6705600" y="609600"/>
              <a:chExt cx="2304288" cy="1512993"/>
            </a:xfrm>
          </p:grpSpPr>
          <p:sp>
            <p:nvSpPr>
              <p:cNvPr id="48" name="Rounded Rectangle 47"/>
              <p:cNvSpPr/>
              <p:nvPr/>
            </p:nvSpPr>
            <p:spPr>
              <a:xfrm>
                <a:off x="6705600" y="1112520"/>
                <a:ext cx="1152144" cy="50292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Lato" panose="020F0502020204030203" pitchFamily="34" charset="0"/>
                  </a:rPr>
                  <a:t>Hospital systems</a:t>
                </a:r>
              </a:p>
            </p:txBody>
          </p:sp>
          <p:sp>
            <p:nvSpPr>
              <p:cNvPr id="50" name="Rounded Rectangle 49"/>
              <p:cNvSpPr/>
              <p:nvPr/>
            </p:nvSpPr>
            <p:spPr>
              <a:xfrm>
                <a:off x="7857744" y="609600"/>
                <a:ext cx="1152144" cy="50292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Lato" panose="020F0502020204030203" pitchFamily="34" charset="0"/>
                  </a:rPr>
                  <a:t>WA Health Alliance</a:t>
                </a:r>
              </a:p>
            </p:txBody>
          </p:sp>
          <p:sp>
            <p:nvSpPr>
              <p:cNvPr id="51" name="Rounded Rectangle 50"/>
              <p:cNvSpPr/>
              <p:nvPr/>
            </p:nvSpPr>
            <p:spPr>
              <a:xfrm>
                <a:off x="6705600" y="609600"/>
                <a:ext cx="1152144" cy="50292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Lato" panose="020F0502020204030203" pitchFamily="34" charset="0"/>
                  </a:rPr>
                  <a:t>Qualis Health</a:t>
                </a:r>
              </a:p>
            </p:txBody>
          </p:sp>
          <p:sp>
            <p:nvSpPr>
              <p:cNvPr id="53" name="Rounded Rectangle 52"/>
              <p:cNvSpPr/>
              <p:nvPr/>
            </p:nvSpPr>
            <p:spPr>
              <a:xfrm>
                <a:off x="7857744" y="1116753"/>
                <a:ext cx="1152144" cy="50292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Lato" panose="020F0502020204030203" pitchFamily="34" charset="0"/>
                  </a:rPr>
                  <a:t>Community Health Centers</a:t>
                </a:r>
              </a:p>
            </p:txBody>
          </p:sp>
          <p:sp>
            <p:nvSpPr>
              <p:cNvPr id="56" name="Rounded Rectangle 55"/>
              <p:cNvSpPr/>
              <p:nvPr/>
            </p:nvSpPr>
            <p:spPr>
              <a:xfrm>
                <a:off x="7857744" y="1619673"/>
                <a:ext cx="1152144" cy="50292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Lato" panose="020F0502020204030203" pitchFamily="34" charset="0"/>
                  </a:rPr>
                  <a:t>Health plans</a:t>
                </a:r>
              </a:p>
            </p:txBody>
          </p:sp>
          <p:sp>
            <p:nvSpPr>
              <p:cNvPr id="57" name="Rounded Rectangle 56"/>
              <p:cNvSpPr/>
              <p:nvPr/>
            </p:nvSpPr>
            <p:spPr>
              <a:xfrm>
                <a:off x="6705600" y="1615440"/>
                <a:ext cx="1152144" cy="502920"/>
              </a:xfrm>
              <a:prstGeom prst="roundRect">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Lato" panose="020F0502020204030203" pitchFamily="34" charset="0"/>
                  </a:rPr>
                  <a:t>ED Information Exchange</a:t>
                </a:r>
              </a:p>
            </p:txBody>
          </p:sp>
        </p:grpSp>
      </p:grpSp>
      <p:grpSp>
        <p:nvGrpSpPr>
          <p:cNvPr id="188" name="Group 187"/>
          <p:cNvGrpSpPr/>
          <p:nvPr/>
        </p:nvGrpSpPr>
        <p:grpSpPr>
          <a:xfrm>
            <a:off x="76200" y="685800"/>
            <a:ext cx="6096000" cy="1981200"/>
            <a:chOff x="76200" y="685800"/>
            <a:chExt cx="6096000" cy="1981200"/>
          </a:xfrm>
        </p:grpSpPr>
        <p:sp>
          <p:nvSpPr>
            <p:cNvPr id="10" name="Rectangle 9"/>
            <p:cNvSpPr/>
            <p:nvPr/>
          </p:nvSpPr>
          <p:spPr>
            <a:xfrm>
              <a:off x="76200" y="685800"/>
              <a:ext cx="6096000" cy="1981200"/>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60"/>
            <p:cNvSpPr/>
            <p:nvPr/>
          </p:nvSpPr>
          <p:spPr>
            <a:xfrm>
              <a:off x="3343656" y="1444255"/>
              <a:ext cx="1152144" cy="502920"/>
            </a:xfrm>
            <a:prstGeom prst="round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ysClr val="windowText" lastClr="000000"/>
                  </a:solidFill>
                  <a:latin typeface="Lato" panose="020F0502020204030203" pitchFamily="34" charset="0"/>
                </a:rPr>
                <a:t>“Data Lake” to be developed through SIM</a:t>
              </a:r>
              <a:endParaRPr lang="en-US" sz="1000" dirty="0">
                <a:solidFill>
                  <a:sysClr val="windowText" lastClr="000000"/>
                </a:solidFill>
                <a:latin typeface="Lato" panose="020F0502020204030203" pitchFamily="34" charset="0"/>
              </a:endParaRPr>
            </a:p>
          </p:txBody>
        </p:sp>
        <p:grpSp>
          <p:nvGrpSpPr>
            <p:cNvPr id="8" name="Group 7"/>
            <p:cNvGrpSpPr/>
            <p:nvPr/>
          </p:nvGrpSpPr>
          <p:grpSpPr>
            <a:xfrm>
              <a:off x="1601215" y="2055627"/>
              <a:ext cx="1356021" cy="502920"/>
              <a:chOff x="167979" y="804334"/>
              <a:chExt cx="1356021" cy="502920"/>
            </a:xfrm>
          </p:grpSpPr>
          <p:sp>
            <p:nvSpPr>
              <p:cNvPr id="62" name="Rounded Rectangle 61"/>
              <p:cNvSpPr/>
              <p:nvPr/>
            </p:nvSpPr>
            <p:spPr>
              <a:xfrm>
                <a:off x="371856" y="804334"/>
                <a:ext cx="1152144" cy="50292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latin typeface="Lato" panose="020F0502020204030203" pitchFamily="34" charset="0"/>
                  </a:rPr>
                  <a:t>ProviderOne claims</a:t>
                </a:r>
              </a:p>
            </p:txBody>
          </p:sp>
          <p:sp>
            <p:nvSpPr>
              <p:cNvPr id="7" name="Rounded Rectangle 6"/>
              <p:cNvSpPr/>
              <p:nvPr/>
            </p:nvSpPr>
            <p:spPr>
              <a:xfrm>
                <a:off x="167979" y="804334"/>
                <a:ext cx="203877" cy="5029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smtClean="0">
                    <a:solidFill>
                      <a:schemeClr val="tx1"/>
                    </a:solidFill>
                    <a:latin typeface="Lato" panose="020F0502020204030203" pitchFamily="34" charset="0"/>
                  </a:rPr>
                  <a:t>HCA</a:t>
                </a:r>
                <a:endParaRPr lang="en-US" sz="1000" dirty="0">
                  <a:solidFill>
                    <a:schemeClr val="tx1"/>
                  </a:solidFill>
                  <a:latin typeface="Lato" panose="020F0502020204030203" pitchFamily="34" charset="0"/>
                </a:endParaRPr>
              </a:p>
            </p:txBody>
          </p:sp>
        </p:grpSp>
        <p:grpSp>
          <p:nvGrpSpPr>
            <p:cNvPr id="9" name="Group 8"/>
            <p:cNvGrpSpPr/>
            <p:nvPr/>
          </p:nvGrpSpPr>
          <p:grpSpPr>
            <a:xfrm>
              <a:off x="185928" y="831110"/>
              <a:ext cx="1356021" cy="502920"/>
              <a:chOff x="116502" y="1410547"/>
              <a:chExt cx="1356021" cy="502920"/>
            </a:xfrm>
          </p:grpSpPr>
          <p:sp>
            <p:nvSpPr>
              <p:cNvPr id="87" name="Rounded Rectangle 86"/>
              <p:cNvSpPr/>
              <p:nvPr/>
            </p:nvSpPr>
            <p:spPr>
              <a:xfrm>
                <a:off x="320379" y="1410547"/>
                <a:ext cx="1152144" cy="50292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latin typeface="Lato" panose="020F0502020204030203" pitchFamily="34" charset="0"/>
                  </a:rPr>
                  <a:t>All-Payer Claims Database</a:t>
                </a:r>
              </a:p>
            </p:txBody>
          </p:sp>
          <p:sp>
            <p:nvSpPr>
              <p:cNvPr id="89" name="Rounded Rectangle 88"/>
              <p:cNvSpPr/>
              <p:nvPr/>
            </p:nvSpPr>
            <p:spPr>
              <a:xfrm>
                <a:off x="116502" y="1410547"/>
                <a:ext cx="203877" cy="5029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smtClean="0">
                    <a:solidFill>
                      <a:schemeClr val="tx1"/>
                    </a:solidFill>
                    <a:latin typeface="Lato" panose="020F0502020204030203" pitchFamily="34" charset="0"/>
                  </a:rPr>
                  <a:t>OFM</a:t>
                </a:r>
                <a:endParaRPr lang="en-US" sz="1000" dirty="0">
                  <a:solidFill>
                    <a:schemeClr val="tx1"/>
                  </a:solidFill>
                  <a:latin typeface="Lato" panose="020F0502020204030203" pitchFamily="34" charset="0"/>
                </a:endParaRPr>
              </a:p>
            </p:txBody>
          </p:sp>
        </p:grpSp>
        <p:grpSp>
          <p:nvGrpSpPr>
            <p:cNvPr id="90" name="Group 89"/>
            <p:cNvGrpSpPr/>
            <p:nvPr/>
          </p:nvGrpSpPr>
          <p:grpSpPr>
            <a:xfrm>
              <a:off x="185928" y="1444255"/>
              <a:ext cx="1356021" cy="502920"/>
              <a:chOff x="116502" y="1410547"/>
              <a:chExt cx="1356021" cy="502920"/>
            </a:xfrm>
          </p:grpSpPr>
          <p:sp>
            <p:nvSpPr>
              <p:cNvPr id="91" name="Rounded Rectangle 90"/>
              <p:cNvSpPr/>
              <p:nvPr/>
            </p:nvSpPr>
            <p:spPr>
              <a:xfrm>
                <a:off x="320379" y="1410547"/>
                <a:ext cx="1152144" cy="50292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latin typeface="Lato" panose="020F0502020204030203" pitchFamily="34" charset="0"/>
                  </a:rPr>
                  <a:t>Automated Client Eligibility System (ACES)</a:t>
                </a:r>
              </a:p>
            </p:txBody>
          </p:sp>
          <p:sp>
            <p:nvSpPr>
              <p:cNvPr id="92" name="Rounded Rectangle 91"/>
              <p:cNvSpPr/>
              <p:nvPr/>
            </p:nvSpPr>
            <p:spPr>
              <a:xfrm>
                <a:off x="116502" y="1410547"/>
                <a:ext cx="203877" cy="5029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smtClean="0">
                    <a:solidFill>
                      <a:schemeClr val="tx1"/>
                    </a:solidFill>
                    <a:latin typeface="Lato" panose="020F0502020204030203" pitchFamily="34" charset="0"/>
                  </a:rPr>
                  <a:t>DSHS</a:t>
                </a:r>
                <a:endParaRPr lang="en-US" sz="1000" dirty="0">
                  <a:solidFill>
                    <a:schemeClr val="tx1"/>
                  </a:solidFill>
                  <a:latin typeface="Lato" panose="020F0502020204030203" pitchFamily="34" charset="0"/>
                </a:endParaRPr>
              </a:p>
            </p:txBody>
          </p:sp>
        </p:grpSp>
        <p:grpSp>
          <p:nvGrpSpPr>
            <p:cNvPr id="96" name="Group 95"/>
            <p:cNvGrpSpPr/>
            <p:nvPr/>
          </p:nvGrpSpPr>
          <p:grpSpPr>
            <a:xfrm>
              <a:off x="1601215" y="831110"/>
              <a:ext cx="1356021" cy="502920"/>
              <a:chOff x="116502" y="1410547"/>
              <a:chExt cx="1356021" cy="502920"/>
            </a:xfrm>
          </p:grpSpPr>
          <p:sp>
            <p:nvSpPr>
              <p:cNvPr id="97" name="Rounded Rectangle 96"/>
              <p:cNvSpPr/>
              <p:nvPr/>
            </p:nvSpPr>
            <p:spPr>
              <a:xfrm>
                <a:off x="320379" y="1410547"/>
                <a:ext cx="1152144" cy="50292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latin typeface="Lato" panose="020F0502020204030203" pitchFamily="34" charset="0"/>
                  </a:rPr>
                  <a:t>WA Health Plan Finder</a:t>
                </a:r>
              </a:p>
            </p:txBody>
          </p:sp>
          <p:sp>
            <p:nvSpPr>
              <p:cNvPr id="98" name="Rounded Rectangle 97"/>
              <p:cNvSpPr/>
              <p:nvPr/>
            </p:nvSpPr>
            <p:spPr>
              <a:xfrm>
                <a:off x="116502" y="1410547"/>
                <a:ext cx="203877" cy="5029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smtClean="0">
                    <a:solidFill>
                      <a:schemeClr val="tx1"/>
                    </a:solidFill>
                    <a:latin typeface="Lato" panose="020F0502020204030203" pitchFamily="34" charset="0"/>
                  </a:rPr>
                  <a:t>HBE</a:t>
                </a:r>
                <a:endParaRPr lang="en-US" sz="1000" dirty="0">
                  <a:solidFill>
                    <a:schemeClr val="tx1"/>
                  </a:solidFill>
                  <a:latin typeface="Lato" panose="020F0502020204030203" pitchFamily="34" charset="0"/>
                </a:endParaRPr>
              </a:p>
            </p:txBody>
          </p:sp>
        </p:grpSp>
        <p:grpSp>
          <p:nvGrpSpPr>
            <p:cNvPr id="99" name="Group 98"/>
            <p:cNvGrpSpPr/>
            <p:nvPr/>
          </p:nvGrpSpPr>
          <p:grpSpPr>
            <a:xfrm>
              <a:off x="4587579" y="2055627"/>
              <a:ext cx="1356021" cy="502920"/>
              <a:chOff x="116502" y="1410547"/>
              <a:chExt cx="1356021" cy="502920"/>
            </a:xfrm>
          </p:grpSpPr>
          <p:sp>
            <p:nvSpPr>
              <p:cNvPr id="100" name="Rounded Rectangle 99"/>
              <p:cNvSpPr/>
              <p:nvPr/>
            </p:nvSpPr>
            <p:spPr>
              <a:xfrm>
                <a:off x="320379" y="1410547"/>
                <a:ext cx="1152144" cy="50292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latin typeface="Lato" panose="020F0502020204030203" pitchFamily="34" charset="0"/>
                  </a:rPr>
                  <a:t>Vital stats, surveys, hospitalization</a:t>
                </a:r>
              </a:p>
            </p:txBody>
          </p:sp>
          <p:sp>
            <p:nvSpPr>
              <p:cNvPr id="101" name="Rounded Rectangle 100"/>
              <p:cNvSpPr/>
              <p:nvPr/>
            </p:nvSpPr>
            <p:spPr>
              <a:xfrm>
                <a:off x="116502" y="1410547"/>
                <a:ext cx="203877" cy="5029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smtClean="0">
                    <a:solidFill>
                      <a:schemeClr val="tx1"/>
                    </a:solidFill>
                    <a:latin typeface="Lato" panose="020F0502020204030203" pitchFamily="34" charset="0"/>
                  </a:rPr>
                  <a:t>DOH</a:t>
                </a:r>
                <a:endParaRPr lang="en-US" sz="1000" dirty="0">
                  <a:solidFill>
                    <a:schemeClr val="tx1"/>
                  </a:solidFill>
                  <a:latin typeface="Lato" panose="020F0502020204030203" pitchFamily="34" charset="0"/>
                </a:endParaRPr>
              </a:p>
            </p:txBody>
          </p:sp>
        </p:grpSp>
        <p:grpSp>
          <p:nvGrpSpPr>
            <p:cNvPr id="102" name="Group 101"/>
            <p:cNvGrpSpPr/>
            <p:nvPr/>
          </p:nvGrpSpPr>
          <p:grpSpPr>
            <a:xfrm>
              <a:off x="1601215" y="1444255"/>
              <a:ext cx="1356021" cy="502920"/>
              <a:chOff x="116502" y="1410547"/>
              <a:chExt cx="1356021" cy="502920"/>
            </a:xfrm>
          </p:grpSpPr>
          <p:sp>
            <p:nvSpPr>
              <p:cNvPr id="103" name="Rounded Rectangle 102"/>
              <p:cNvSpPr/>
              <p:nvPr/>
            </p:nvSpPr>
            <p:spPr>
              <a:xfrm>
                <a:off x="320379" y="1410547"/>
                <a:ext cx="1152144" cy="50292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latin typeface="Lato" panose="020F0502020204030203" pitchFamily="34" charset="0"/>
                  </a:rPr>
                  <a:t>HIE – Link4Health - CDR</a:t>
                </a:r>
              </a:p>
            </p:txBody>
          </p:sp>
          <p:sp>
            <p:nvSpPr>
              <p:cNvPr id="104" name="Rounded Rectangle 103"/>
              <p:cNvSpPr/>
              <p:nvPr/>
            </p:nvSpPr>
            <p:spPr>
              <a:xfrm>
                <a:off x="116502" y="1410547"/>
                <a:ext cx="203877" cy="5029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smtClean="0">
                    <a:solidFill>
                      <a:schemeClr val="tx1"/>
                    </a:solidFill>
                    <a:latin typeface="Lato" panose="020F0502020204030203" pitchFamily="34" charset="0"/>
                  </a:rPr>
                  <a:t>HCA</a:t>
                </a:r>
                <a:endParaRPr lang="en-US" sz="1000" dirty="0">
                  <a:solidFill>
                    <a:schemeClr val="tx1"/>
                  </a:solidFill>
                  <a:latin typeface="Lato" panose="020F0502020204030203" pitchFamily="34" charset="0"/>
                </a:endParaRPr>
              </a:p>
            </p:txBody>
          </p:sp>
        </p:grpSp>
        <p:grpSp>
          <p:nvGrpSpPr>
            <p:cNvPr id="105" name="Group 104"/>
            <p:cNvGrpSpPr/>
            <p:nvPr/>
          </p:nvGrpSpPr>
          <p:grpSpPr>
            <a:xfrm>
              <a:off x="185928" y="2057400"/>
              <a:ext cx="1356021" cy="502920"/>
              <a:chOff x="116502" y="1410547"/>
              <a:chExt cx="1356021" cy="502920"/>
            </a:xfrm>
          </p:grpSpPr>
          <p:sp>
            <p:nvSpPr>
              <p:cNvPr id="106" name="Rounded Rectangle 105"/>
              <p:cNvSpPr/>
              <p:nvPr/>
            </p:nvSpPr>
            <p:spPr>
              <a:xfrm>
                <a:off x="320379" y="1410547"/>
                <a:ext cx="1152144" cy="50292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latin typeface="Lato" panose="020F0502020204030203" pitchFamily="34" charset="0"/>
                  </a:rPr>
                  <a:t>TARGET</a:t>
                </a:r>
              </a:p>
              <a:p>
                <a:pPr algn="ctr"/>
                <a:r>
                  <a:rPr lang="en-US" sz="1000" dirty="0">
                    <a:solidFill>
                      <a:sysClr val="windowText" lastClr="000000"/>
                    </a:solidFill>
                    <a:latin typeface="Lato" panose="020F0502020204030203" pitchFamily="34" charset="0"/>
                  </a:rPr>
                  <a:t>&amp;</a:t>
                </a:r>
              </a:p>
              <a:p>
                <a:pPr algn="ctr"/>
                <a:r>
                  <a:rPr lang="en-US" sz="1000" dirty="0">
                    <a:solidFill>
                      <a:sysClr val="windowText" lastClr="000000"/>
                    </a:solidFill>
                    <a:latin typeface="Lato" panose="020F0502020204030203" pitchFamily="34" charset="0"/>
                  </a:rPr>
                  <a:t>PRISM</a:t>
                </a:r>
              </a:p>
            </p:txBody>
          </p:sp>
          <p:sp>
            <p:nvSpPr>
              <p:cNvPr id="107" name="Rounded Rectangle 106"/>
              <p:cNvSpPr/>
              <p:nvPr/>
            </p:nvSpPr>
            <p:spPr>
              <a:xfrm>
                <a:off x="116502" y="1410547"/>
                <a:ext cx="203877" cy="5029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smtClean="0">
                    <a:solidFill>
                      <a:schemeClr val="tx1"/>
                    </a:solidFill>
                    <a:latin typeface="Lato" panose="020F0502020204030203" pitchFamily="34" charset="0"/>
                  </a:rPr>
                  <a:t>DSHS</a:t>
                </a:r>
                <a:endParaRPr lang="en-US" sz="1000" dirty="0">
                  <a:solidFill>
                    <a:schemeClr val="tx1"/>
                  </a:solidFill>
                  <a:latin typeface="Lato" panose="020F0502020204030203" pitchFamily="34" charset="0"/>
                </a:endParaRPr>
              </a:p>
            </p:txBody>
          </p:sp>
        </p:grpSp>
        <p:grpSp>
          <p:nvGrpSpPr>
            <p:cNvPr id="108" name="Group 107"/>
            <p:cNvGrpSpPr/>
            <p:nvPr/>
          </p:nvGrpSpPr>
          <p:grpSpPr>
            <a:xfrm>
              <a:off x="4587579" y="1442482"/>
              <a:ext cx="1356021" cy="502920"/>
              <a:chOff x="116502" y="1410547"/>
              <a:chExt cx="1356021" cy="502920"/>
            </a:xfrm>
          </p:grpSpPr>
          <p:sp>
            <p:nvSpPr>
              <p:cNvPr id="109" name="Rounded Rectangle 108"/>
              <p:cNvSpPr/>
              <p:nvPr/>
            </p:nvSpPr>
            <p:spPr>
              <a:xfrm>
                <a:off x="320379" y="1410547"/>
                <a:ext cx="1152144" cy="50292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latin typeface="Lato" panose="020F0502020204030203" pitchFamily="34" charset="0"/>
                  </a:rPr>
                  <a:t>RDA Integrated Client Database</a:t>
                </a:r>
              </a:p>
            </p:txBody>
          </p:sp>
          <p:sp>
            <p:nvSpPr>
              <p:cNvPr id="110" name="Rounded Rectangle 109"/>
              <p:cNvSpPr/>
              <p:nvPr/>
            </p:nvSpPr>
            <p:spPr>
              <a:xfrm>
                <a:off x="116502" y="1410547"/>
                <a:ext cx="203877" cy="5029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smtClean="0">
                    <a:solidFill>
                      <a:schemeClr val="tx1"/>
                    </a:solidFill>
                    <a:latin typeface="Lato" panose="020F0502020204030203" pitchFamily="34" charset="0"/>
                  </a:rPr>
                  <a:t>DSHS</a:t>
                </a:r>
                <a:endParaRPr lang="en-US" sz="1000" dirty="0">
                  <a:solidFill>
                    <a:schemeClr val="tx1"/>
                  </a:solidFill>
                  <a:latin typeface="Lato" panose="020F0502020204030203" pitchFamily="34" charset="0"/>
                </a:endParaRPr>
              </a:p>
            </p:txBody>
          </p:sp>
        </p:grpSp>
        <p:grpSp>
          <p:nvGrpSpPr>
            <p:cNvPr id="111" name="Group 110"/>
            <p:cNvGrpSpPr/>
            <p:nvPr/>
          </p:nvGrpSpPr>
          <p:grpSpPr>
            <a:xfrm>
              <a:off x="4587579" y="831110"/>
              <a:ext cx="1356021" cy="502920"/>
              <a:chOff x="116502" y="1410547"/>
              <a:chExt cx="1356021" cy="502920"/>
            </a:xfrm>
          </p:grpSpPr>
          <p:sp>
            <p:nvSpPr>
              <p:cNvPr id="112" name="Rounded Rectangle 111"/>
              <p:cNvSpPr/>
              <p:nvPr/>
            </p:nvSpPr>
            <p:spPr>
              <a:xfrm>
                <a:off x="320379" y="1410547"/>
                <a:ext cx="1152144" cy="502920"/>
              </a:xfrm>
              <a:prstGeom prst="round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ysClr val="windowText" lastClr="000000"/>
                    </a:solidFill>
                    <a:latin typeface="Lato" panose="020F0502020204030203" pitchFamily="34" charset="0"/>
                  </a:rPr>
                  <a:t>Education Research Data Center</a:t>
                </a:r>
              </a:p>
            </p:txBody>
          </p:sp>
          <p:sp>
            <p:nvSpPr>
              <p:cNvPr id="113" name="Rounded Rectangle 112"/>
              <p:cNvSpPr/>
              <p:nvPr/>
            </p:nvSpPr>
            <p:spPr>
              <a:xfrm>
                <a:off x="116502" y="1410547"/>
                <a:ext cx="203877" cy="50292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000" dirty="0" smtClean="0">
                    <a:solidFill>
                      <a:schemeClr val="tx1"/>
                    </a:solidFill>
                    <a:latin typeface="Lato" panose="020F0502020204030203" pitchFamily="34" charset="0"/>
                  </a:rPr>
                  <a:t>OFM</a:t>
                </a:r>
                <a:endParaRPr lang="en-US" sz="1000" dirty="0">
                  <a:solidFill>
                    <a:schemeClr val="tx1"/>
                  </a:solidFill>
                  <a:latin typeface="Lato" panose="020F0502020204030203" pitchFamily="34" charset="0"/>
                </a:endParaRPr>
              </a:p>
            </p:txBody>
          </p:sp>
        </p:grpSp>
        <p:sp>
          <p:nvSpPr>
            <p:cNvPr id="14" name="Right Brace 13"/>
            <p:cNvSpPr/>
            <p:nvPr/>
          </p:nvSpPr>
          <p:spPr>
            <a:xfrm>
              <a:off x="3048000" y="831110"/>
              <a:ext cx="228600" cy="1729210"/>
            </a:xfrm>
            <a:prstGeom prst="rightBrace">
              <a:avLst>
                <a:gd name="adj1" fmla="val 103773"/>
                <a:gd name="adj2" fmla="val 50000"/>
              </a:avLst>
            </a:prstGeom>
            <a:ln w="12700">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167" name="Group 166"/>
          <p:cNvGrpSpPr/>
          <p:nvPr/>
        </p:nvGrpSpPr>
        <p:grpSpPr>
          <a:xfrm>
            <a:off x="76200" y="2971800"/>
            <a:ext cx="1442144" cy="3530600"/>
            <a:chOff x="3178280" y="3200400"/>
            <a:chExt cx="1442144" cy="3530600"/>
          </a:xfrm>
        </p:grpSpPr>
        <p:sp>
          <p:nvSpPr>
            <p:cNvPr id="124" name="Freeform 123"/>
            <p:cNvSpPr/>
            <p:nvPr/>
          </p:nvSpPr>
          <p:spPr>
            <a:xfrm>
              <a:off x="3178280" y="3200400"/>
              <a:ext cx="1442144" cy="3530600"/>
            </a:xfrm>
            <a:custGeom>
              <a:avLst/>
              <a:gdLst>
                <a:gd name="connsiteX0" fmla="*/ 0 w 1442144"/>
                <a:gd name="connsiteY0" fmla="*/ 144214 h 3530600"/>
                <a:gd name="connsiteX1" fmla="*/ 144214 w 1442144"/>
                <a:gd name="connsiteY1" fmla="*/ 0 h 3530600"/>
                <a:gd name="connsiteX2" fmla="*/ 1297930 w 1442144"/>
                <a:gd name="connsiteY2" fmla="*/ 0 h 3530600"/>
                <a:gd name="connsiteX3" fmla="*/ 1442144 w 1442144"/>
                <a:gd name="connsiteY3" fmla="*/ 144214 h 3530600"/>
                <a:gd name="connsiteX4" fmla="*/ 1442144 w 1442144"/>
                <a:gd name="connsiteY4" fmla="*/ 3386386 h 3530600"/>
                <a:gd name="connsiteX5" fmla="*/ 1297930 w 1442144"/>
                <a:gd name="connsiteY5" fmla="*/ 3530600 h 3530600"/>
                <a:gd name="connsiteX6" fmla="*/ 144214 w 1442144"/>
                <a:gd name="connsiteY6" fmla="*/ 3530600 h 3530600"/>
                <a:gd name="connsiteX7" fmla="*/ 0 w 1442144"/>
                <a:gd name="connsiteY7" fmla="*/ 3386386 h 3530600"/>
                <a:gd name="connsiteX8" fmla="*/ 0 w 1442144"/>
                <a:gd name="connsiteY8" fmla="*/ 144214 h 353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2144" h="3530600">
                  <a:moveTo>
                    <a:pt x="0" y="144214"/>
                  </a:moveTo>
                  <a:cubicBezTo>
                    <a:pt x="0" y="64567"/>
                    <a:pt x="64567" y="0"/>
                    <a:pt x="144214" y="0"/>
                  </a:cubicBezTo>
                  <a:lnTo>
                    <a:pt x="1297930" y="0"/>
                  </a:lnTo>
                  <a:cubicBezTo>
                    <a:pt x="1377577" y="0"/>
                    <a:pt x="1442144" y="64567"/>
                    <a:pt x="1442144" y="144214"/>
                  </a:cubicBezTo>
                  <a:lnTo>
                    <a:pt x="1442144" y="3386386"/>
                  </a:lnTo>
                  <a:cubicBezTo>
                    <a:pt x="1442144" y="3466033"/>
                    <a:pt x="1377577" y="3530600"/>
                    <a:pt x="1297930" y="3530600"/>
                  </a:cubicBezTo>
                  <a:lnTo>
                    <a:pt x="144214" y="3530600"/>
                  </a:lnTo>
                  <a:cubicBezTo>
                    <a:pt x="64567" y="3530600"/>
                    <a:pt x="0" y="3466033"/>
                    <a:pt x="0" y="3386386"/>
                  </a:cubicBezTo>
                  <a:lnTo>
                    <a:pt x="0" y="144214"/>
                  </a:lnTo>
                  <a:close/>
                </a:path>
              </a:pathLst>
            </a:custGeom>
          </p:spPr>
          <p:style>
            <a:lnRef idx="0">
              <a:schemeClr val="accent2">
                <a:hueOff val="0"/>
                <a:satOff val="0"/>
                <a:lumOff val="0"/>
                <a:alphaOff val="0"/>
              </a:schemeClr>
            </a:lnRef>
            <a:fillRef idx="1">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38100" tIns="38100" rIns="38100" bIns="2509520"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Department of Adult &amp; Juvenile Detention</a:t>
              </a:r>
              <a:endParaRPr lang="en-US" sz="1000" kern="1200" dirty="0">
                <a:latin typeface="Lato" panose="020F0502020204030203" pitchFamily="34" charset="0"/>
              </a:endParaRPr>
            </a:p>
          </p:txBody>
        </p:sp>
        <p:sp>
          <p:nvSpPr>
            <p:cNvPr id="125" name="Freeform 124"/>
            <p:cNvSpPr/>
            <p:nvPr/>
          </p:nvSpPr>
          <p:spPr>
            <a:xfrm>
              <a:off x="3322494" y="4260614"/>
              <a:ext cx="1153715" cy="1064524"/>
            </a:xfrm>
            <a:custGeom>
              <a:avLst/>
              <a:gdLst>
                <a:gd name="connsiteX0" fmla="*/ 0 w 1153715"/>
                <a:gd name="connsiteY0" fmla="*/ 106452 h 1064524"/>
                <a:gd name="connsiteX1" fmla="*/ 106452 w 1153715"/>
                <a:gd name="connsiteY1" fmla="*/ 0 h 1064524"/>
                <a:gd name="connsiteX2" fmla="*/ 1047263 w 1153715"/>
                <a:gd name="connsiteY2" fmla="*/ 0 h 1064524"/>
                <a:gd name="connsiteX3" fmla="*/ 1153715 w 1153715"/>
                <a:gd name="connsiteY3" fmla="*/ 106452 h 1064524"/>
                <a:gd name="connsiteX4" fmla="*/ 1153715 w 1153715"/>
                <a:gd name="connsiteY4" fmla="*/ 958072 h 1064524"/>
                <a:gd name="connsiteX5" fmla="*/ 1047263 w 1153715"/>
                <a:gd name="connsiteY5" fmla="*/ 1064524 h 1064524"/>
                <a:gd name="connsiteX6" fmla="*/ 106452 w 1153715"/>
                <a:gd name="connsiteY6" fmla="*/ 1064524 h 1064524"/>
                <a:gd name="connsiteX7" fmla="*/ 0 w 1153715"/>
                <a:gd name="connsiteY7" fmla="*/ 958072 h 1064524"/>
                <a:gd name="connsiteX8" fmla="*/ 0 w 1153715"/>
                <a:gd name="connsiteY8" fmla="*/ 106452 h 106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1064524">
                  <a:moveTo>
                    <a:pt x="0" y="106452"/>
                  </a:moveTo>
                  <a:cubicBezTo>
                    <a:pt x="0" y="47660"/>
                    <a:pt x="47660" y="0"/>
                    <a:pt x="106452" y="0"/>
                  </a:cubicBezTo>
                  <a:lnTo>
                    <a:pt x="1047263" y="0"/>
                  </a:lnTo>
                  <a:cubicBezTo>
                    <a:pt x="1106055" y="0"/>
                    <a:pt x="1153715" y="47660"/>
                    <a:pt x="1153715" y="106452"/>
                  </a:cubicBezTo>
                  <a:lnTo>
                    <a:pt x="1153715" y="958072"/>
                  </a:lnTo>
                  <a:cubicBezTo>
                    <a:pt x="1153715" y="1016864"/>
                    <a:pt x="1106055" y="1064524"/>
                    <a:pt x="1047263" y="1064524"/>
                  </a:cubicBezTo>
                  <a:lnTo>
                    <a:pt x="106452" y="1064524"/>
                  </a:lnTo>
                  <a:cubicBezTo>
                    <a:pt x="47660" y="1064524"/>
                    <a:pt x="0" y="1016864"/>
                    <a:pt x="0" y="958072"/>
                  </a:cubicBezTo>
                  <a:lnTo>
                    <a:pt x="0" y="10645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6579" tIns="50229" rIns="56579" bIns="50229"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Juvenile booking data</a:t>
              </a:r>
              <a:endParaRPr lang="en-US" sz="1000" kern="1200" dirty="0">
                <a:latin typeface="Lato" panose="020F0502020204030203" pitchFamily="34" charset="0"/>
              </a:endParaRPr>
            </a:p>
          </p:txBody>
        </p:sp>
        <p:sp>
          <p:nvSpPr>
            <p:cNvPr id="126" name="Freeform 125"/>
            <p:cNvSpPr/>
            <p:nvPr/>
          </p:nvSpPr>
          <p:spPr>
            <a:xfrm>
              <a:off x="3322494" y="5488911"/>
              <a:ext cx="1153715" cy="1064524"/>
            </a:xfrm>
            <a:custGeom>
              <a:avLst/>
              <a:gdLst>
                <a:gd name="connsiteX0" fmla="*/ 0 w 1153715"/>
                <a:gd name="connsiteY0" fmla="*/ 106452 h 1064524"/>
                <a:gd name="connsiteX1" fmla="*/ 106452 w 1153715"/>
                <a:gd name="connsiteY1" fmla="*/ 0 h 1064524"/>
                <a:gd name="connsiteX2" fmla="*/ 1047263 w 1153715"/>
                <a:gd name="connsiteY2" fmla="*/ 0 h 1064524"/>
                <a:gd name="connsiteX3" fmla="*/ 1153715 w 1153715"/>
                <a:gd name="connsiteY3" fmla="*/ 106452 h 1064524"/>
                <a:gd name="connsiteX4" fmla="*/ 1153715 w 1153715"/>
                <a:gd name="connsiteY4" fmla="*/ 958072 h 1064524"/>
                <a:gd name="connsiteX5" fmla="*/ 1047263 w 1153715"/>
                <a:gd name="connsiteY5" fmla="*/ 1064524 h 1064524"/>
                <a:gd name="connsiteX6" fmla="*/ 106452 w 1153715"/>
                <a:gd name="connsiteY6" fmla="*/ 1064524 h 1064524"/>
                <a:gd name="connsiteX7" fmla="*/ 0 w 1153715"/>
                <a:gd name="connsiteY7" fmla="*/ 958072 h 1064524"/>
                <a:gd name="connsiteX8" fmla="*/ 0 w 1153715"/>
                <a:gd name="connsiteY8" fmla="*/ 106452 h 1064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3715" h="1064524">
                  <a:moveTo>
                    <a:pt x="0" y="106452"/>
                  </a:moveTo>
                  <a:cubicBezTo>
                    <a:pt x="0" y="47660"/>
                    <a:pt x="47660" y="0"/>
                    <a:pt x="106452" y="0"/>
                  </a:cubicBezTo>
                  <a:lnTo>
                    <a:pt x="1047263" y="0"/>
                  </a:lnTo>
                  <a:cubicBezTo>
                    <a:pt x="1106055" y="0"/>
                    <a:pt x="1153715" y="47660"/>
                    <a:pt x="1153715" y="106452"/>
                  </a:cubicBezTo>
                  <a:lnTo>
                    <a:pt x="1153715" y="958072"/>
                  </a:lnTo>
                  <a:cubicBezTo>
                    <a:pt x="1153715" y="1016864"/>
                    <a:pt x="1106055" y="1064524"/>
                    <a:pt x="1047263" y="1064524"/>
                  </a:cubicBezTo>
                  <a:lnTo>
                    <a:pt x="106452" y="1064524"/>
                  </a:lnTo>
                  <a:cubicBezTo>
                    <a:pt x="47660" y="1064524"/>
                    <a:pt x="0" y="1016864"/>
                    <a:pt x="0" y="958072"/>
                  </a:cubicBezTo>
                  <a:lnTo>
                    <a:pt x="0" y="106452"/>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56579" tIns="50229" rIns="56579" bIns="50229" numCol="1" spcCol="1270" anchor="ctr" anchorCtr="0">
              <a:noAutofit/>
            </a:bodyPr>
            <a:lstStyle/>
            <a:p>
              <a:pPr lvl="0" algn="ctr" defTabSz="444500">
                <a:lnSpc>
                  <a:spcPct val="90000"/>
                </a:lnSpc>
                <a:spcBef>
                  <a:spcPct val="0"/>
                </a:spcBef>
                <a:spcAft>
                  <a:spcPct val="35000"/>
                </a:spcAft>
              </a:pPr>
              <a:r>
                <a:rPr lang="en-US" sz="1000" kern="1200" dirty="0" smtClean="0">
                  <a:latin typeface="Lato" panose="020F0502020204030203" pitchFamily="34" charset="0"/>
                </a:rPr>
                <a:t>Adult booking data</a:t>
              </a:r>
              <a:endParaRPr lang="en-US" sz="1000" kern="1200" dirty="0">
                <a:latin typeface="Lato" panose="020F0502020204030203" pitchFamily="34" charset="0"/>
              </a:endParaRPr>
            </a:p>
          </p:txBody>
        </p:sp>
      </p:grpSp>
      <p:sp>
        <p:nvSpPr>
          <p:cNvPr id="157" name="Rectangle 156"/>
          <p:cNvSpPr/>
          <p:nvPr/>
        </p:nvSpPr>
        <p:spPr>
          <a:xfrm>
            <a:off x="76198" y="2895600"/>
            <a:ext cx="987552" cy="214298"/>
          </a:xfrm>
          <a:prstGeom prst="rect">
            <a:avLst/>
          </a:prstGeom>
          <a:solidFill>
            <a:schemeClr val="accent3"/>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200" b="1" dirty="0" smtClean="0">
                <a:solidFill>
                  <a:sysClr val="windowText" lastClr="000000"/>
                </a:solidFill>
                <a:latin typeface="Lato" panose="020B0604020202020204" charset="0"/>
              </a:rPr>
              <a:t>King County</a:t>
            </a:r>
            <a:endParaRPr lang="en-US" sz="1200" b="1" dirty="0">
              <a:solidFill>
                <a:sysClr val="windowText" lastClr="000000"/>
              </a:solidFill>
              <a:latin typeface="Lato" panose="020B0604020202020204" charset="0"/>
            </a:endParaRPr>
          </a:p>
        </p:txBody>
      </p:sp>
      <p:sp>
        <p:nvSpPr>
          <p:cNvPr id="177" name="Rectangle 176"/>
          <p:cNvSpPr/>
          <p:nvPr/>
        </p:nvSpPr>
        <p:spPr>
          <a:xfrm>
            <a:off x="84263" y="548749"/>
            <a:ext cx="990601" cy="212650"/>
          </a:xfrm>
          <a:prstGeom prst="rect">
            <a:avLst/>
          </a:prstGeom>
          <a:solidFill>
            <a:schemeClr val="accent3"/>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200" b="1" dirty="0" smtClean="0">
                <a:solidFill>
                  <a:sysClr val="windowText" lastClr="000000"/>
                </a:solidFill>
                <a:latin typeface="Lato" panose="020B0604020202020204" charset="0"/>
              </a:rPr>
              <a:t>WA State</a:t>
            </a:r>
            <a:endParaRPr lang="en-US" sz="1200" b="1" dirty="0">
              <a:solidFill>
                <a:sysClr val="windowText" lastClr="000000"/>
              </a:solidFill>
              <a:latin typeface="Lato" panose="020B0604020202020204" charset="0"/>
            </a:endParaRPr>
          </a:p>
        </p:txBody>
      </p:sp>
      <p:sp>
        <p:nvSpPr>
          <p:cNvPr id="178" name="Rectangle 177"/>
          <p:cNvSpPr/>
          <p:nvPr/>
        </p:nvSpPr>
        <p:spPr>
          <a:xfrm>
            <a:off x="6419481" y="548749"/>
            <a:ext cx="2103120" cy="212650"/>
          </a:xfrm>
          <a:prstGeom prst="rect">
            <a:avLst/>
          </a:prstGeom>
          <a:solidFill>
            <a:schemeClr val="accent3"/>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200" b="1" dirty="0" smtClean="0">
                <a:solidFill>
                  <a:sysClr val="windowText" lastClr="000000"/>
                </a:solidFill>
                <a:latin typeface="Lato" panose="020B0604020202020204" charset="0"/>
              </a:rPr>
              <a:t>Non-profit and private sector</a:t>
            </a:r>
            <a:endParaRPr lang="en-US" sz="1200" b="1" dirty="0">
              <a:solidFill>
                <a:sysClr val="windowText" lastClr="000000"/>
              </a:solidFill>
              <a:latin typeface="Lato" panose="020B0604020202020204" charset="0"/>
            </a:endParaRPr>
          </a:p>
        </p:txBody>
      </p:sp>
      <p:grpSp>
        <p:nvGrpSpPr>
          <p:cNvPr id="226" name="Group 225"/>
          <p:cNvGrpSpPr/>
          <p:nvPr/>
        </p:nvGrpSpPr>
        <p:grpSpPr>
          <a:xfrm>
            <a:off x="965876" y="1668780"/>
            <a:ext cx="7315540" cy="4503419"/>
            <a:chOff x="965876" y="1668780"/>
            <a:chExt cx="7315540" cy="4503419"/>
          </a:xfrm>
        </p:grpSpPr>
        <p:cxnSp>
          <p:nvCxnSpPr>
            <p:cNvPr id="46" name="Straight Connector 45"/>
            <p:cNvCxnSpPr>
              <a:stCxn id="48" idx="1"/>
              <a:endCxn id="63" idx="6"/>
            </p:cNvCxnSpPr>
            <p:nvPr/>
          </p:nvCxnSpPr>
          <p:spPr>
            <a:xfrm flipH="1">
              <a:off x="6309360" y="1668780"/>
              <a:ext cx="243840" cy="1136318"/>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Connector 48"/>
            <p:cNvCxnSpPr>
              <a:stCxn id="57" idx="2"/>
              <a:endCxn id="63" idx="6"/>
            </p:cNvCxnSpPr>
            <p:nvPr/>
          </p:nvCxnSpPr>
          <p:spPr>
            <a:xfrm flipH="1">
              <a:off x="6309360" y="2423160"/>
              <a:ext cx="819912" cy="381938"/>
            </a:xfrm>
            <a:prstGeom prst="line">
              <a:avLst/>
            </a:prstGeom>
            <a:ln w="127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Straight Connector 53"/>
            <p:cNvCxnSpPr>
              <a:stCxn id="56" idx="2"/>
              <a:endCxn id="63" idx="6"/>
            </p:cNvCxnSpPr>
            <p:nvPr/>
          </p:nvCxnSpPr>
          <p:spPr>
            <a:xfrm flipH="1">
              <a:off x="6309360" y="2427393"/>
              <a:ext cx="1972056" cy="377705"/>
            </a:xfrm>
            <a:prstGeom prst="line">
              <a:avLst/>
            </a:prstGeom>
            <a:ln w="127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0" name="Right Bracket 139"/>
            <p:cNvSpPr/>
            <p:nvPr/>
          </p:nvSpPr>
          <p:spPr>
            <a:xfrm rot="10800000" flipH="1">
              <a:off x="6172200" y="2811778"/>
              <a:ext cx="274320" cy="3360421"/>
            </a:xfrm>
            <a:prstGeom prst="rightBracket">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3" name="Oval 62"/>
            <p:cNvSpPr/>
            <p:nvPr/>
          </p:nvSpPr>
          <p:spPr>
            <a:xfrm>
              <a:off x="6172200" y="2736518"/>
              <a:ext cx="137160" cy="137160"/>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2312584" y="2736518"/>
              <a:ext cx="137160" cy="137160"/>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3" name="Straight Connector 152"/>
            <p:cNvCxnSpPr>
              <a:stCxn id="63" idx="2"/>
              <a:endCxn id="169" idx="6"/>
            </p:cNvCxnSpPr>
            <p:nvPr/>
          </p:nvCxnSpPr>
          <p:spPr>
            <a:xfrm flipH="1">
              <a:off x="2449744" y="2805098"/>
              <a:ext cx="3722456"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6" name="Straight Connector 155"/>
            <p:cNvCxnSpPr>
              <a:stCxn id="169" idx="4"/>
            </p:cNvCxnSpPr>
            <p:nvPr/>
          </p:nvCxnSpPr>
          <p:spPr>
            <a:xfrm>
              <a:off x="2381164" y="2873678"/>
              <a:ext cx="0" cy="98122"/>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9" name="Elbow Connector 158"/>
            <p:cNvCxnSpPr>
              <a:stCxn id="106" idx="2"/>
              <a:endCxn id="169" idx="2"/>
            </p:cNvCxnSpPr>
            <p:nvPr/>
          </p:nvCxnSpPr>
          <p:spPr>
            <a:xfrm rot="16200000" flipH="1">
              <a:off x="1516841" y="2009355"/>
              <a:ext cx="244778" cy="1346707"/>
            </a:xfrm>
            <a:prstGeom prst="bentConnector2">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227" name="Group 226"/>
          <p:cNvGrpSpPr/>
          <p:nvPr/>
        </p:nvGrpSpPr>
        <p:grpSpPr>
          <a:xfrm>
            <a:off x="2957236" y="2238507"/>
            <a:ext cx="1630343" cy="733293"/>
            <a:chOff x="2957236" y="2238507"/>
            <a:chExt cx="1630343" cy="733293"/>
          </a:xfrm>
        </p:grpSpPr>
        <p:sp>
          <p:nvSpPr>
            <p:cNvPr id="184" name="Oval 183"/>
            <p:cNvSpPr/>
            <p:nvPr/>
          </p:nvSpPr>
          <p:spPr>
            <a:xfrm>
              <a:off x="3957046" y="2238507"/>
              <a:ext cx="137160" cy="137160"/>
            </a:xfrm>
            <a:prstGeom prst="ellips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1" name="Straight Connector 170"/>
            <p:cNvCxnSpPr>
              <a:stCxn id="101" idx="1"/>
              <a:endCxn id="184" idx="6"/>
            </p:cNvCxnSpPr>
            <p:nvPr/>
          </p:nvCxnSpPr>
          <p:spPr>
            <a:xfrm flipH="1">
              <a:off x="4094206" y="2307087"/>
              <a:ext cx="493373"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2" name="Straight Connector 181"/>
            <p:cNvCxnSpPr>
              <a:stCxn id="62" idx="3"/>
              <a:endCxn id="184" idx="2"/>
            </p:cNvCxnSpPr>
            <p:nvPr/>
          </p:nvCxnSpPr>
          <p:spPr>
            <a:xfrm>
              <a:off x="2957236" y="2307087"/>
              <a:ext cx="999810" cy="0"/>
            </a:xfrm>
            <a:prstGeom prst="line">
              <a:avLst/>
            </a:prstGeom>
            <a:ln w="127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6" name="Straight Connector 185"/>
            <p:cNvCxnSpPr>
              <a:stCxn id="184" idx="4"/>
            </p:cNvCxnSpPr>
            <p:nvPr/>
          </p:nvCxnSpPr>
          <p:spPr>
            <a:xfrm>
              <a:off x="4025626" y="2375667"/>
              <a:ext cx="0" cy="596133"/>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3" name="Group 2"/>
          <p:cNvGrpSpPr/>
          <p:nvPr/>
        </p:nvGrpSpPr>
        <p:grpSpPr>
          <a:xfrm>
            <a:off x="6934200" y="4911367"/>
            <a:ext cx="2057400" cy="1613484"/>
            <a:chOff x="6934200" y="4911367"/>
            <a:chExt cx="2057400" cy="1613484"/>
          </a:xfrm>
        </p:grpSpPr>
        <p:sp>
          <p:nvSpPr>
            <p:cNvPr id="196" name="Rectangle 195"/>
            <p:cNvSpPr/>
            <p:nvPr/>
          </p:nvSpPr>
          <p:spPr>
            <a:xfrm>
              <a:off x="6934200" y="4911367"/>
              <a:ext cx="2057400" cy="1613484"/>
            </a:xfrm>
            <a:prstGeom prst="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7100316" y="5257800"/>
              <a:ext cx="1746200" cy="7620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p:cNvCxnSpPr/>
            <p:nvPr/>
          </p:nvCxnSpPr>
          <p:spPr>
            <a:xfrm>
              <a:off x="7239000" y="5661401"/>
              <a:ext cx="271272"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7" name="Straight Connector 216"/>
            <p:cNvCxnSpPr/>
            <p:nvPr/>
          </p:nvCxnSpPr>
          <p:spPr>
            <a:xfrm>
              <a:off x="7239000" y="5858777"/>
              <a:ext cx="271272" cy="0"/>
            </a:xfrm>
            <a:prstGeom prst="line">
              <a:avLst/>
            </a:prstGeom>
            <a:ln w="1270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2" name="TextBox 191"/>
            <p:cNvSpPr txBox="1"/>
            <p:nvPr/>
          </p:nvSpPr>
          <p:spPr>
            <a:xfrm>
              <a:off x="7676388" y="5584457"/>
              <a:ext cx="934212" cy="153888"/>
            </a:xfrm>
            <a:prstGeom prst="rect">
              <a:avLst/>
            </a:prstGeom>
            <a:noFill/>
          </p:spPr>
          <p:txBody>
            <a:bodyPr wrap="square" lIns="0" tIns="0" rIns="0" bIns="0" rtlCol="0">
              <a:spAutoFit/>
            </a:bodyPr>
            <a:lstStyle/>
            <a:p>
              <a:r>
                <a:rPr lang="en-US" sz="1000" dirty="0" smtClean="0">
                  <a:latin typeface="Lato" panose="020B0604020202020204" charset="0"/>
                </a:rPr>
                <a:t>established</a:t>
              </a:r>
              <a:endParaRPr lang="en-US" sz="1000" dirty="0">
                <a:latin typeface="Lato" panose="020B0604020202020204" charset="0"/>
              </a:endParaRPr>
            </a:p>
          </p:txBody>
        </p:sp>
        <p:sp>
          <p:nvSpPr>
            <p:cNvPr id="219" name="TextBox 218"/>
            <p:cNvSpPr txBox="1"/>
            <p:nvPr/>
          </p:nvSpPr>
          <p:spPr>
            <a:xfrm>
              <a:off x="7676388" y="5781833"/>
              <a:ext cx="934212" cy="153888"/>
            </a:xfrm>
            <a:prstGeom prst="rect">
              <a:avLst/>
            </a:prstGeom>
            <a:noFill/>
          </p:spPr>
          <p:txBody>
            <a:bodyPr wrap="square" lIns="0" tIns="0" rIns="0" bIns="0" rtlCol="0">
              <a:spAutoFit/>
            </a:bodyPr>
            <a:lstStyle/>
            <a:p>
              <a:r>
                <a:rPr lang="en-US" sz="1000" dirty="0">
                  <a:latin typeface="Lato" panose="020B0604020202020204" charset="0"/>
                </a:rPr>
                <a:t>i</a:t>
              </a:r>
              <a:r>
                <a:rPr lang="en-US" sz="1000" dirty="0" smtClean="0">
                  <a:latin typeface="Lato" panose="020B0604020202020204" charset="0"/>
                </a:rPr>
                <a:t>n process</a:t>
              </a:r>
              <a:endParaRPr lang="en-US" sz="1000" dirty="0">
                <a:latin typeface="Lato" panose="020B0604020202020204" charset="0"/>
              </a:endParaRPr>
            </a:p>
          </p:txBody>
        </p:sp>
        <p:sp>
          <p:nvSpPr>
            <p:cNvPr id="220" name="TextBox 219"/>
            <p:cNvSpPr txBox="1"/>
            <p:nvPr/>
          </p:nvSpPr>
          <p:spPr>
            <a:xfrm>
              <a:off x="7241714" y="5355042"/>
              <a:ext cx="934212" cy="153888"/>
            </a:xfrm>
            <a:prstGeom prst="rect">
              <a:avLst/>
            </a:prstGeom>
            <a:noFill/>
          </p:spPr>
          <p:txBody>
            <a:bodyPr wrap="square" lIns="0" tIns="0" rIns="0" bIns="0" rtlCol="0">
              <a:spAutoFit/>
            </a:bodyPr>
            <a:lstStyle/>
            <a:p>
              <a:r>
                <a:rPr lang="en-US" sz="1000" b="1" dirty="0" smtClean="0">
                  <a:latin typeface="Lato" panose="020B0604020202020204" charset="0"/>
                </a:rPr>
                <a:t>Data sharing …</a:t>
              </a:r>
              <a:endParaRPr lang="en-US" sz="1000" b="1" dirty="0">
                <a:latin typeface="Lato" panose="020B0604020202020204" charset="0"/>
              </a:endParaRPr>
            </a:p>
          </p:txBody>
        </p:sp>
        <p:sp>
          <p:nvSpPr>
            <p:cNvPr id="225" name="TextBox 224"/>
            <p:cNvSpPr txBox="1"/>
            <p:nvPr/>
          </p:nvSpPr>
          <p:spPr>
            <a:xfrm>
              <a:off x="7100316" y="4955652"/>
              <a:ext cx="934212" cy="184666"/>
            </a:xfrm>
            <a:prstGeom prst="rect">
              <a:avLst/>
            </a:prstGeom>
            <a:noFill/>
          </p:spPr>
          <p:txBody>
            <a:bodyPr wrap="square" lIns="0" tIns="0" rIns="0" bIns="0" rtlCol="0">
              <a:spAutoFit/>
            </a:bodyPr>
            <a:lstStyle/>
            <a:p>
              <a:r>
                <a:rPr lang="en-US" sz="1200" b="1" dirty="0" smtClean="0">
                  <a:latin typeface="Lato" panose="020B0604020202020204" charset="0"/>
                </a:rPr>
                <a:t>Legend</a:t>
              </a:r>
              <a:endParaRPr lang="en-US" sz="1200" b="1" dirty="0">
                <a:latin typeface="Lato" panose="020B0604020202020204" charset="0"/>
              </a:endParaRPr>
            </a:p>
          </p:txBody>
        </p:sp>
        <p:sp>
          <p:nvSpPr>
            <p:cNvPr id="231" name="Rectangle 230"/>
            <p:cNvSpPr/>
            <p:nvPr/>
          </p:nvSpPr>
          <p:spPr>
            <a:xfrm>
              <a:off x="7100316" y="6137702"/>
              <a:ext cx="1746200" cy="26029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Box 229"/>
            <p:cNvSpPr txBox="1"/>
            <p:nvPr/>
          </p:nvSpPr>
          <p:spPr>
            <a:xfrm>
              <a:off x="7155544" y="6205858"/>
              <a:ext cx="1759856" cy="153888"/>
            </a:xfrm>
            <a:prstGeom prst="rect">
              <a:avLst/>
            </a:prstGeom>
            <a:noFill/>
          </p:spPr>
          <p:txBody>
            <a:bodyPr wrap="square" lIns="0" tIns="0" rIns="0" bIns="0" rtlCol="0">
              <a:spAutoFit/>
            </a:bodyPr>
            <a:lstStyle/>
            <a:p>
              <a:r>
                <a:rPr lang="en-US" sz="1000" b="1" dirty="0" smtClean="0">
                  <a:latin typeface="Lato" panose="020B0604020202020204" charset="0"/>
                  <a:hlinkClick r:id="rId3" action="ppaction://hlinksldjump"/>
                </a:rPr>
                <a:t>Click</a:t>
              </a:r>
              <a:r>
                <a:rPr lang="en-US" sz="1000" b="1" dirty="0" smtClean="0">
                  <a:latin typeface="Lato" panose="020B0604020202020204" charset="0"/>
                </a:rPr>
                <a:t> for glossary of terms</a:t>
              </a:r>
              <a:endParaRPr lang="en-US" sz="1000" b="1" dirty="0">
                <a:latin typeface="Lato" panose="020B0604020202020204" charset="0"/>
              </a:endParaRPr>
            </a:p>
          </p:txBody>
        </p:sp>
      </p:grpSp>
      <p:grpSp>
        <p:nvGrpSpPr>
          <p:cNvPr id="239" name="Group 238"/>
          <p:cNvGrpSpPr/>
          <p:nvPr/>
        </p:nvGrpSpPr>
        <p:grpSpPr>
          <a:xfrm>
            <a:off x="533400" y="3814923"/>
            <a:ext cx="3447963" cy="2890679"/>
            <a:chOff x="533400" y="3814923"/>
            <a:chExt cx="3447963" cy="2890679"/>
          </a:xfrm>
        </p:grpSpPr>
        <p:grpSp>
          <p:nvGrpSpPr>
            <p:cNvPr id="228" name="Group 227"/>
            <p:cNvGrpSpPr/>
            <p:nvPr/>
          </p:nvGrpSpPr>
          <p:grpSpPr>
            <a:xfrm>
              <a:off x="533400" y="4170844"/>
              <a:ext cx="3447963" cy="2534758"/>
              <a:chOff x="533400" y="4170844"/>
              <a:chExt cx="3447963" cy="2534758"/>
            </a:xfrm>
          </p:grpSpPr>
          <p:sp>
            <p:nvSpPr>
              <p:cNvPr id="76" name="Right Bracket 75"/>
              <p:cNvSpPr/>
              <p:nvPr/>
            </p:nvSpPr>
            <p:spPr>
              <a:xfrm rot="5400000">
                <a:off x="1519306" y="5767545"/>
                <a:ext cx="104551" cy="1619164"/>
              </a:xfrm>
              <a:prstGeom prst="rightBracket">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9" name="Right Bracket 138"/>
              <p:cNvSpPr/>
              <p:nvPr/>
            </p:nvSpPr>
            <p:spPr>
              <a:xfrm rot="5400000">
                <a:off x="2155782" y="4880020"/>
                <a:ext cx="203200" cy="3447963"/>
              </a:xfrm>
              <a:prstGeom prst="rightBracket">
                <a:avLst/>
              </a:prstGeom>
              <a:ln w="12700">
                <a:prstDash val="dash"/>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7" name="Right Bracket 76"/>
              <p:cNvSpPr/>
              <p:nvPr/>
            </p:nvSpPr>
            <p:spPr>
              <a:xfrm flipH="1">
                <a:off x="3343656" y="4170844"/>
                <a:ext cx="60621" cy="332082"/>
              </a:xfrm>
              <a:prstGeom prst="rightBracket">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79" name="Straight Connector 78"/>
              <p:cNvCxnSpPr>
                <a:stCxn id="77" idx="2"/>
              </p:cNvCxnSpPr>
              <p:nvPr/>
            </p:nvCxnSpPr>
            <p:spPr>
              <a:xfrm flipH="1">
                <a:off x="3132386" y="4336885"/>
                <a:ext cx="211270"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3" name="TextBox 232"/>
            <p:cNvSpPr txBox="1"/>
            <p:nvPr/>
          </p:nvSpPr>
          <p:spPr>
            <a:xfrm>
              <a:off x="2743200" y="3814923"/>
              <a:ext cx="934212" cy="153888"/>
            </a:xfrm>
            <a:prstGeom prst="rect">
              <a:avLst/>
            </a:prstGeom>
            <a:solidFill>
              <a:schemeClr val="bg1"/>
            </a:solidFill>
            <a:ln w="12700">
              <a:solidFill>
                <a:schemeClr val="tx1"/>
              </a:solidFill>
            </a:ln>
          </p:spPr>
          <p:txBody>
            <a:bodyPr wrap="square" lIns="0" tIns="0" rIns="0" bIns="0" rtlCol="0">
              <a:spAutoFit/>
            </a:bodyPr>
            <a:lstStyle/>
            <a:p>
              <a:pPr algn="ctr"/>
              <a:r>
                <a:rPr lang="en-US" sz="1000" b="1" dirty="0" smtClean="0">
                  <a:latin typeface="Lato" panose="020B0604020202020204" charset="0"/>
                </a:rPr>
                <a:t>Familiar Faces</a:t>
              </a:r>
              <a:endParaRPr lang="en-US" sz="1000" b="1" dirty="0">
                <a:latin typeface="Lato" panose="020B0604020202020204" charset="0"/>
              </a:endParaRPr>
            </a:p>
          </p:txBody>
        </p:sp>
        <p:cxnSp>
          <p:nvCxnSpPr>
            <p:cNvPr id="235" name="Straight Connector 234"/>
            <p:cNvCxnSpPr>
              <a:stCxn id="233" idx="2"/>
            </p:cNvCxnSpPr>
            <p:nvPr/>
          </p:nvCxnSpPr>
          <p:spPr>
            <a:xfrm>
              <a:off x="3210306" y="3968811"/>
              <a:ext cx="0" cy="368074"/>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226682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t>QUESTION: </a:t>
            </a:r>
            <a:r>
              <a:rPr lang="en-US" dirty="0" smtClean="0"/>
              <a:t>How could the ACHs begin to unpeel all of these different data systems to address our regional health priorities? Where is </a:t>
            </a:r>
            <a:r>
              <a:rPr lang="en-US" smtClean="0"/>
              <a:t>square one?</a:t>
            </a: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61A3300C-2B65-410F-93D2-F0E3DC0D85CE}" type="slidenum">
              <a:rPr lang="en-US" smtClean="0"/>
              <a:pPr/>
              <a:t>17</a:t>
            </a:fld>
            <a:endParaRPr lang="en-US" dirty="0"/>
          </a:p>
        </p:txBody>
      </p:sp>
    </p:spTree>
    <p:extLst>
      <p:ext uri="{BB962C8B-B14F-4D97-AF65-F5344CB8AC3E}">
        <p14:creationId xmlns:p14="http://schemas.microsoft.com/office/powerpoint/2010/main" val="36852323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of data fragmentation</a:t>
            </a:r>
            <a:endParaRPr lang="en-US" dirty="0"/>
          </a:p>
        </p:txBody>
      </p:sp>
      <p:sp>
        <p:nvSpPr>
          <p:cNvPr id="4" name="Slide Number Placeholder 3"/>
          <p:cNvSpPr>
            <a:spLocks noGrp="1"/>
          </p:cNvSpPr>
          <p:nvPr>
            <p:ph type="sldNum" sz="quarter" idx="10"/>
          </p:nvPr>
        </p:nvSpPr>
        <p:spPr/>
        <p:txBody>
          <a:bodyPr/>
          <a:lstStyle/>
          <a:p>
            <a:fld id="{61A3300C-2B65-410F-93D2-F0E3DC0D85CE}" type="slidenum">
              <a:rPr lang="en-US" smtClean="0"/>
              <a:t>18</a:t>
            </a:fld>
            <a:endParaRPr lang="en-US"/>
          </a:p>
        </p:txBody>
      </p:sp>
      <p:grpSp>
        <p:nvGrpSpPr>
          <p:cNvPr id="16" name="Group 15"/>
          <p:cNvGrpSpPr/>
          <p:nvPr/>
        </p:nvGrpSpPr>
        <p:grpSpPr>
          <a:xfrm>
            <a:off x="762000" y="2588187"/>
            <a:ext cx="7315200" cy="1683439"/>
            <a:chOff x="228600" y="2286000"/>
            <a:chExt cx="7315200" cy="1683439"/>
          </a:xfrm>
        </p:grpSpPr>
        <p:sp>
          <p:nvSpPr>
            <p:cNvPr id="11" name="Freeform 10"/>
            <p:cNvSpPr/>
            <p:nvPr/>
          </p:nvSpPr>
          <p:spPr>
            <a:xfrm>
              <a:off x="228600" y="2286000"/>
              <a:ext cx="7315200" cy="859536"/>
            </a:xfrm>
            <a:custGeom>
              <a:avLst/>
              <a:gdLst>
                <a:gd name="connsiteX0" fmla="*/ 0 w 7315200"/>
                <a:gd name="connsiteY0" fmla="*/ 171603 h 1029600"/>
                <a:gd name="connsiteX1" fmla="*/ 171603 w 7315200"/>
                <a:gd name="connsiteY1" fmla="*/ 0 h 1029600"/>
                <a:gd name="connsiteX2" fmla="*/ 7143597 w 7315200"/>
                <a:gd name="connsiteY2" fmla="*/ 0 h 1029600"/>
                <a:gd name="connsiteX3" fmla="*/ 7315200 w 7315200"/>
                <a:gd name="connsiteY3" fmla="*/ 171603 h 1029600"/>
                <a:gd name="connsiteX4" fmla="*/ 7315200 w 7315200"/>
                <a:gd name="connsiteY4" fmla="*/ 857997 h 1029600"/>
                <a:gd name="connsiteX5" fmla="*/ 7143597 w 7315200"/>
                <a:gd name="connsiteY5" fmla="*/ 1029600 h 1029600"/>
                <a:gd name="connsiteX6" fmla="*/ 171603 w 7315200"/>
                <a:gd name="connsiteY6" fmla="*/ 1029600 h 1029600"/>
                <a:gd name="connsiteX7" fmla="*/ 0 w 7315200"/>
                <a:gd name="connsiteY7" fmla="*/ 857997 h 1029600"/>
                <a:gd name="connsiteX8" fmla="*/ 0 w 7315200"/>
                <a:gd name="connsiteY8" fmla="*/ 171603 h 10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200" h="1029600">
                  <a:moveTo>
                    <a:pt x="0" y="171603"/>
                  </a:moveTo>
                  <a:cubicBezTo>
                    <a:pt x="0" y="76829"/>
                    <a:pt x="76829" y="0"/>
                    <a:pt x="171603" y="0"/>
                  </a:cubicBezTo>
                  <a:lnTo>
                    <a:pt x="7143597" y="0"/>
                  </a:lnTo>
                  <a:cubicBezTo>
                    <a:pt x="7238371" y="0"/>
                    <a:pt x="7315200" y="76829"/>
                    <a:pt x="7315200" y="171603"/>
                  </a:cubicBezTo>
                  <a:lnTo>
                    <a:pt x="7315200" y="857997"/>
                  </a:lnTo>
                  <a:cubicBezTo>
                    <a:pt x="7315200" y="952771"/>
                    <a:pt x="7238371" y="1029600"/>
                    <a:pt x="7143597" y="1029600"/>
                  </a:cubicBezTo>
                  <a:lnTo>
                    <a:pt x="171603" y="1029600"/>
                  </a:lnTo>
                  <a:cubicBezTo>
                    <a:pt x="76829" y="1029600"/>
                    <a:pt x="0" y="952771"/>
                    <a:pt x="0" y="857997"/>
                  </a:cubicBezTo>
                  <a:lnTo>
                    <a:pt x="0" y="171603"/>
                  </a:lnTo>
                  <a:close/>
                </a:path>
              </a:pathLst>
            </a:custGeom>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txBody>
            <a:bodyPr spcFirstLastPara="0" vert="horz" wrap="square" lIns="111221" tIns="111221" rIns="111221" bIns="111221" numCol="1" spcCol="1270" anchor="ctr" anchorCtr="0">
              <a:noAutofit/>
            </a:bodyPr>
            <a:lstStyle/>
            <a:p>
              <a:pPr lvl="0" algn="l" defTabSz="711200">
                <a:lnSpc>
                  <a:spcPct val="90000"/>
                </a:lnSpc>
                <a:spcBef>
                  <a:spcPct val="0"/>
                </a:spcBef>
                <a:spcAft>
                  <a:spcPct val="35000"/>
                </a:spcAft>
              </a:pPr>
              <a:r>
                <a:rPr lang="en-US" sz="1600" kern="1200" dirty="0" smtClean="0">
                  <a:latin typeface="Lato" panose="020B0604020202020204" charset="0"/>
                </a:rPr>
                <a:t>Health and human services providers struggle to:</a:t>
              </a:r>
              <a:endParaRPr lang="en-US" sz="1600" kern="1200" dirty="0">
                <a:latin typeface="Lato" panose="020B0604020202020204" charset="0"/>
              </a:endParaRPr>
            </a:p>
          </p:txBody>
        </p:sp>
        <p:sp>
          <p:nvSpPr>
            <p:cNvPr id="12" name="Freeform 11"/>
            <p:cNvSpPr/>
            <p:nvPr/>
          </p:nvSpPr>
          <p:spPr>
            <a:xfrm>
              <a:off x="228600" y="3220213"/>
              <a:ext cx="7315200" cy="749226"/>
            </a:xfrm>
            <a:custGeom>
              <a:avLst/>
              <a:gdLst>
                <a:gd name="connsiteX0" fmla="*/ 0 w 7315200"/>
                <a:gd name="connsiteY0" fmla="*/ 0 h 1081575"/>
                <a:gd name="connsiteX1" fmla="*/ 7315200 w 7315200"/>
                <a:gd name="connsiteY1" fmla="*/ 0 h 1081575"/>
                <a:gd name="connsiteX2" fmla="*/ 7315200 w 7315200"/>
                <a:gd name="connsiteY2" fmla="*/ 1081575 h 1081575"/>
                <a:gd name="connsiteX3" fmla="*/ 0 w 7315200"/>
                <a:gd name="connsiteY3" fmla="*/ 1081575 h 1081575"/>
                <a:gd name="connsiteX4" fmla="*/ 0 w 7315200"/>
                <a:gd name="connsiteY4" fmla="*/ 0 h 1081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0" h="1081575">
                  <a:moveTo>
                    <a:pt x="0" y="0"/>
                  </a:moveTo>
                  <a:lnTo>
                    <a:pt x="7315200" y="0"/>
                  </a:lnTo>
                  <a:lnTo>
                    <a:pt x="7315200" y="1081575"/>
                  </a:lnTo>
                  <a:lnTo>
                    <a:pt x="0" y="108157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latin typeface="Lato" panose="020B0604020202020204" charset="0"/>
                </a:rPr>
                <a:t>Provide whole person care</a:t>
              </a:r>
              <a:endParaRPr lang="en-US" sz="1400" kern="1200" dirty="0">
                <a:latin typeface="Lato" panose="020B0604020202020204" charset="0"/>
              </a:endParaRPr>
            </a:p>
            <a:p>
              <a:pPr marL="114300" lvl="1" indent="-114300" algn="l" defTabSz="622300">
                <a:lnSpc>
                  <a:spcPct val="90000"/>
                </a:lnSpc>
                <a:spcBef>
                  <a:spcPct val="0"/>
                </a:spcBef>
                <a:spcAft>
                  <a:spcPct val="20000"/>
                </a:spcAft>
                <a:buChar char="••"/>
              </a:pPr>
              <a:r>
                <a:rPr lang="en-US" sz="1400" kern="1200" dirty="0" smtClean="0">
                  <a:latin typeface="Lato" panose="020B0604020202020204" charset="0"/>
                </a:rPr>
                <a:t>Avoid care gaps and overlaps</a:t>
              </a:r>
              <a:endParaRPr lang="en-US" sz="1400" kern="1200" dirty="0">
                <a:latin typeface="Lato" panose="020B0604020202020204" charset="0"/>
              </a:endParaRPr>
            </a:p>
            <a:p>
              <a:pPr marL="114300" lvl="1" indent="-114300" algn="l" defTabSz="622300">
                <a:lnSpc>
                  <a:spcPct val="90000"/>
                </a:lnSpc>
                <a:spcBef>
                  <a:spcPct val="0"/>
                </a:spcBef>
                <a:spcAft>
                  <a:spcPct val="20000"/>
                </a:spcAft>
                <a:buChar char="••"/>
              </a:pPr>
              <a:r>
                <a:rPr lang="en-US" sz="1400" kern="1200" dirty="0" smtClean="0">
                  <a:latin typeface="Lato" panose="020B0604020202020204" charset="0"/>
                </a:rPr>
                <a:t>Quickly and easily report significant events to other providers</a:t>
              </a:r>
              <a:endParaRPr lang="en-US" sz="1400" kern="1200" dirty="0">
                <a:latin typeface="Lato" panose="020B0604020202020204" charset="0"/>
              </a:endParaRPr>
            </a:p>
            <a:p>
              <a:pPr marL="228600" lvl="1" indent="-228600" algn="l" defTabSz="1022350">
                <a:lnSpc>
                  <a:spcPct val="90000"/>
                </a:lnSpc>
                <a:spcBef>
                  <a:spcPct val="0"/>
                </a:spcBef>
                <a:spcAft>
                  <a:spcPct val="20000"/>
                </a:spcAft>
                <a:buChar char="••"/>
              </a:pPr>
              <a:endParaRPr lang="en-US" sz="2300" kern="1200" dirty="0">
                <a:latin typeface="Lato" panose="020B0604020202020204" charset="0"/>
              </a:endParaRPr>
            </a:p>
          </p:txBody>
        </p:sp>
      </p:grpSp>
      <p:grpSp>
        <p:nvGrpSpPr>
          <p:cNvPr id="15" name="Group 14"/>
          <p:cNvGrpSpPr/>
          <p:nvPr/>
        </p:nvGrpSpPr>
        <p:grpSpPr>
          <a:xfrm>
            <a:off x="762000" y="4603974"/>
            <a:ext cx="7315200" cy="1492026"/>
            <a:chOff x="228600" y="4301787"/>
            <a:chExt cx="7315200" cy="1492026"/>
          </a:xfrm>
        </p:grpSpPr>
        <p:sp>
          <p:nvSpPr>
            <p:cNvPr id="13" name="Freeform 12"/>
            <p:cNvSpPr/>
            <p:nvPr/>
          </p:nvSpPr>
          <p:spPr>
            <a:xfrm>
              <a:off x="228600" y="4301787"/>
              <a:ext cx="7315200" cy="859536"/>
            </a:xfrm>
            <a:custGeom>
              <a:avLst/>
              <a:gdLst>
                <a:gd name="connsiteX0" fmla="*/ 0 w 7315200"/>
                <a:gd name="connsiteY0" fmla="*/ 171603 h 1029600"/>
                <a:gd name="connsiteX1" fmla="*/ 171603 w 7315200"/>
                <a:gd name="connsiteY1" fmla="*/ 0 h 1029600"/>
                <a:gd name="connsiteX2" fmla="*/ 7143597 w 7315200"/>
                <a:gd name="connsiteY2" fmla="*/ 0 h 1029600"/>
                <a:gd name="connsiteX3" fmla="*/ 7315200 w 7315200"/>
                <a:gd name="connsiteY3" fmla="*/ 171603 h 1029600"/>
                <a:gd name="connsiteX4" fmla="*/ 7315200 w 7315200"/>
                <a:gd name="connsiteY4" fmla="*/ 857997 h 1029600"/>
                <a:gd name="connsiteX5" fmla="*/ 7143597 w 7315200"/>
                <a:gd name="connsiteY5" fmla="*/ 1029600 h 1029600"/>
                <a:gd name="connsiteX6" fmla="*/ 171603 w 7315200"/>
                <a:gd name="connsiteY6" fmla="*/ 1029600 h 1029600"/>
                <a:gd name="connsiteX7" fmla="*/ 0 w 7315200"/>
                <a:gd name="connsiteY7" fmla="*/ 857997 h 1029600"/>
                <a:gd name="connsiteX8" fmla="*/ 0 w 7315200"/>
                <a:gd name="connsiteY8" fmla="*/ 171603 h 10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15200" h="1029600">
                  <a:moveTo>
                    <a:pt x="0" y="171603"/>
                  </a:moveTo>
                  <a:cubicBezTo>
                    <a:pt x="0" y="76829"/>
                    <a:pt x="76829" y="0"/>
                    <a:pt x="171603" y="0"/>
                  </a:cubicBezTo>
                  <a:lnTo>
                    <a:pt x="7143597" y="0"/>
                  </a:lnTo>
                  <a:cubicBezTo>
                    <a:pt x="7238371" y="0"/>
                    <a:pt x="7315200" y="76829"/>
                    <a:pt x="7315200" y="171603"/>
                  </a:cubicBezTo>
                  <a:lnTo>
                    <a:pt x="7315200" y="857997"/>
                  </a:lnTo>
                  <a:cubicBezTo>
                    <a:pt x="7315200" y="952771"/>
                    <a:pt x="7238371" y="1029600"/>
                    <a:pt x="7143597" y="1029600"/>
                  </a:cubicBezTo>
                  <a:lnTo>
                    <a:pt x="171603" y="1029600"/>
                  </a:lnTo>
                  <a:cubicBezTo>
                    <a:pt x="76829" y="1029600"/>
                    <a:pt x="0" y="952771"/>
                    <a:pt x="0" y="857997"/>
                  </a:cubicBezTo>
                  <a:lnTo>
                    <a:pt x="0" y="171603"/>
                  </a:lnTo>
                  <a:close/>
                </a:path>
              </a:pathLst>
            </a:custGeom>
          </p:spPr>
          <p:style>
            <a:lnRef idx="2">
              <a:schemeClr val="lt1">
                <a:hueOff val="0"/>
                <a:satOff val="0"/>
                <a:lumOff val="0"/>
                <a:alphaOff val="0"/>
              </a:schemeClr>
            </a:lnRef>
            <a:fillRef idx="1">
              <a:schemeClr val="accent5">
                <a:shade val="50000"/>
                <a:hueOff val="110354"/>
                <a:satOff val="26562"/>
                <a:lumOff val="35406"/>
                <a:alphaOff val="0"/>
              </a:schemeClr>
            </a:fillRef>
            <a:effectRef idx="0">
              <a:schemeClr val="accent5">
                <a:shade val="50000"/>
                <a:hueOff val="110354"/>
                <a:satOff val="26562"/>
                <a:lumOff val="35406"/>
                <a:alphaOff val="0"/>
              </a:schemeClr>
            </a:effectRef>
            <a:fontRef idx="minor">
              <a:schemeClr val="lt1"/>
            </a:fontRef>
          </p:style>
          <p:txBody>
            <a:bodyPr spcFirstLastPara="0" vert="horz" wrap="square" lIns="111221" tIns="111221" rIns="111221" bIns="111221"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latin typeface="Lato" panose="020B0604020202020204" charset="0"/>
                </a:rPr>
                <a:t>Analysts struggle to:</a:t>
              </a:r>
              <a:endParaRPr lang="en-US" sz="1600" kern="1200" dirty="0">
                <a:solidFill>
                  <a:schemeClr val="tx1"/>
                </a:solidFill>
                <a:latin typeface="Lato" panose="020B0604020202020204" charset="0"/>
              </a:endParaRPr>
            </a:p>
          </p:txBody>
        </p:sp>
        <p:sp>
          <p:nvSpPr>
            <p:cNvPr id="14" name="Freeform 13"/>
            <p:cNvSpPr/>
            <p:nvPr/>
          </p:nvSpPr>
          <p:spPr>
            <a:xfrm>
              <a:off x="228600" y="5257800"/>
              <a:ext cx="7315200" cy="536013"/>
            </a:xfrm>
            <a:custGeom>
              <a:avLst/>
              <a:gdLst>
                <a:gd name="connsiteX0" fmla="*/ 0 w 7315200"/>
                <a:gd name="connsiteY0" fmla="*/ 0 h 910800"/>
                <a:gd name="connsiteX1" fmla="*/ 7315200 w 7315200"/>
                <a:gd name="connsiteY1" fmla="*/ 0 h 910800"/>
                <a:gd name="connsiteX2" fmla="*/ 7315200 w 7315200"/>
                <a:gd name="connsiteY2" fmla="*/ 910800 h 910800"/>
                <a:gd name="connsiteX3" fmla="*/ 0 w 7315200"/>
                <a:gd name="connsiteY3" fmla="*/ 910800 h 910800"/>
                <a:gd name="connsiteX4" fmla="*/ 0 w 7315200"/>
                <a:gd name="connsiteY4" fmla="*/ 0 h 91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5200" h="910800">
                  <a:moveTo>
                    <a:pt x="0" y="0"/>
                  </a:moveTo>
                  <a:lnTo>
                    <a:pt x="7315200" y="0"/>
                  </a:lnTo>
                  <a:lnTo>
                    <a:pt x="7315200" y="910800"/>
                  </a:lnTo>
                  <a:lnTo>
                    <a:pt x="0" y="910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32258"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latin typeface="Lato" panose="020B0604020202020204" charset="0"/>
                </a:rPr>
                <a:t>Provide policymakers and program managers with actionable and timely information</a:t>
              </a:r>
              <a:endParaRPr lang="en-US" sz="1400" kern="1200" dirty="0">
                <a:latin typeface="Lato" panose="020B0604020202020204" charset="0"/>
              </a:endParaRPr>
            </a:p>
            <a:p>
              <a:pPr marL="114300" lvl="1" indent="-114300" algn="l" defTabSz="622300">
                <a:lnSpc>
                  <a:spcPct val="90000"/>
                </a:lnSpc>
                <a:spcBef>
                  <a:spcPct val="0"/>
                </a:spcBef>
                <a:spcAft>
                  <a:spcPct val="20000"/>
                </a:spcAft>
                <a:buChar char="••"/>
              </a:pPr>
              <a:r>
                <a:rPr lang="en-US" sz="1400" kern="1200" dirty="0" smtClean="0">
                  <a:latin typeface="Lato" panose="020B0604020202020204" charset="0"/>
                </a:rPr>
                <a:t>Accurately and rigorously measure progress</a:t>
              </a:r>
              <a:endParaRPr lang="en-US" sz="1400" kern="1200" dirty="0">
                <a:latin typeface="Lato" panose="020B0604020202020204" charset="0"/>
              </a:endParaRPr>
            </a:p>
          </p:txBody>
        </p:sp>
      </p:grpSp>
      <p:grpSp>
        <p:nvGrpSpPr>
          <p:cNvPr id="7" name="Group 6"/>
          <p:cNvGrpSpPr/>
          <p:nvPr/>
        </p:nvGrpSpPr>
        <p:grpSpPr>
          <a:xfrm>
            <a:off x="762000" y="914400"/>
            <a:ext cx="7315200" cy="861120"/>
            <a:chOff x="0" y="254387"/>
            <a:chExt cx="7315200" cy="861120"/>
          </a:xfrm>
          <a:solidFill>
            <a:schemeClr val="accent4"/>
          </a:solidFill>
        </p:grpSpPr>
        <p:sp>
          <p:nvSpPr>
            <p:cNvPr id="8" name="Rounded Rectangle 7"/>
            <p:cNvSpPr/>
            <p:nvPr/>
          </p:nvSpPr>
          <p:spPr>
            <a:xfrm>
              <a:off x="0" y="254387"/>
              <a:ext cx="7315200" cy="861120"/>
            </a:xfrm>
            <a:prstGeom prst="roundRect">
              <a:avLst/>
            </a:prstGeom>
            <a:solidFill>
              <a:schemeClr val="accent1"/>
            </a:solidFill>
          </p:spPr>
          <p:style>
            <a:lnRef idx="2">
              <a:schemeClr val="lt1">
                <a:hueOff val="0"/>
                <a:satOff val="0"/>
                <a:lumOff val="0"/>
                <a:alphaOff val="0"/>
              </a:schemeClr>
            </a:lnRef>
            <a:fillRef idx="1">
              <a:schemeClr val="accent5">
                <a:shade val="50000"/>
                <a:hueOff val="0"/>
                <a:satOff val="0"/>
                <a:lumOff val="0"/>
                <a:alphaOff val="0"/>
              </a:schemeClr>
            </a:fillRef>
            <a:effectRef idx="0">
              <a:schemeClr val="accent5">
                <a:shade val="50000"/>
                <a:hueOff val="0"/>
                <a:satOff val="0"/>
                <a:lumOff val="0"/>
                <a:alphaOff val="0"/>
              </a:schemeClr>
            </a:effectRef>
            <a:fontRef idx="minor">
              <a:schemeClr val="lt1"/>
            </a:fontRef>
          </p:style>
        </p:sp>
        <p:sp>
          <p:nvSpPr>
            <p:cNvPr id="9" name="Rounded Rectangle 4"/>
            <p:cNvSpPr/>
            <p:nvPr/>
          </p:nvSpPr>
          <p:spPr>
            <a:xfrm>
              <a:off x="42036" y="296423"/>
              <a:ext cx="7231128" cy="77704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latin typeface="Lato" panose="020B0604020202020204" charset="0"/>
                </a:rPr>
                <a:t>Data systems are program specific and largely do not talk with each other =                     data fragmentation</a:t>
              </a:r>
              <a:endParaRPr lang="en-US" sz="1600" kern="1200" dirty="0">
                <a:latin typeface="Lato" panose="020B0604020202020204" charset="0"/>
              </a:endParaRPr>
            </a:p>
          </p:txBody>
        </p:sp>
      </p:grpSp>
      <p:sp>
        <p:nvSpPr>
          <p:cNvPr id="17" name="Down Arrow 16"/>
          <p:cNvSpPr/>
          <p:nvPr/>
        </p:nvSpPr>
        <p:spPr>
          <a:xfrm>
            <a:off x="4038600" y="1827710"/>
            <a:ext cx="762000" cy="68580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6383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609600" y="1447800"/>
            <a:ext cx="8153400" cy="2133600"/>
          </a:xfrm>
        </p:spPr>
        <p:txBody>
          <a:bodyPr>
            <a:normAutofit/>
          </a:bodyPr>
          <a:lstStyle/>
          <a:p>
            <a:pPr lvl="0"/>
            <a:r>
              <a:rPr lang="en-US" dirty="0"/>
              <a:t>QUESTION: What is the role of the ACH around informing the development of shared data systems? What is the promise for ACHs of such systems</a:t>
            </a:r>
            <a:r>
              <a:rPr lang="en-US" dirty="0" smtClean="0"/>
              <a:t>?</a:t>
            </a: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61A3300C-2B65-410F-93D2-F0E3DC0D85CE}" type="slidenum">
              <a:rPr lang="en-US" smtClean="0"/>
              <a:pPr/>
              <a:t>19</a:t>
            </a:fld>
            <a:endParaRPr lang="en-US" dirty="0"/>
          </a:p>
        </p:txBody>
      </p:sp>
    </p:spTree>
    <p:extLst>
      <p:ext uri="{BB962C8B-B14F-4D97-AF65-F5344CB8AC3E}">
        <p14:creationId xmlns:p14="http://schemas.microsoft.com/office/powerpoint/2010/main" val="1055526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4" name="Slide Number Placeholder 3"/>
          <p:cNvSpPr>
            <a:spLocks noGrp="1"/>
          </p:cNvSpPr>
          <p:nvPr>
            <p:ph type="sldNum" sz="quarter" idx="10"/>
          </p:nvPr>
        </p:nvSpPr>
        <p:spPr/>
        <p:txBody>
          <a:bodyPr/>
          <a:lstStyle/>
          <a:p>
            <a:fld id="{61A3300C-2B65-410F-93D2-F0E3DC0D85CE}" type="slidenum">
              <a:rPr lang="en-US" smtClean="0"/>
              <a:t>2</a:t>
            </a:fld>
            <a:endParaRPr lang="en-US"/>
          </a:p>
        </p:txBody>
      </p:sp>
      <p:sp>
        <p:nvSpPr>
          <p:cNvPr id="6" name="Rounded Rectangle 5"/>
          <p:cNvSpPr/>
          <p:nvPr/>
        </p:nvSpPr>
        <p:spPr>
          <a:xfrm>
            <a:off x="838200" y="838200"/>
            <a:ext cx="7924800" cy="6858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Lato" panose="020B0604020202020204" charset="0"/>
              </a:rPr>
              <a:t>Why we need to share data </a:t>
            </a:r>
            <a:r>
              <a:rPr lang="en-US" sz="1600" dirty="0" smtClean="0">
                <a:solidFill>
                  <a:schemeClr val="bg1"/>
                </a:solidFill>
                <a:latin typeface="Lato" panose="020B0604020202020204" charset="0"/>
              </a:rPr>
              <a:t>across </a:t>
            </a:r>
            <a:r>
              <a:rPr lang="en-US" sz="1600" dirty="0">
                <a:solidFill>
                  <a:schemeClr val="bg1"/>
                </a:solidFill>
                <a:latin typeface="Lato" panose="020B0604020202020204" charset="0"/>
              </a:rPr>
              <a:t>sectors, agencies, and communities</a:t>
            </a:r>
          </a:p>
        </p:txBody>
      </p:sp>
      <p:sp>
        <p:nvSpPr>
          <p:cNvPr id="8" name="Rounded Rectangle 7"/>
          <p:cNvSpPr/>
          <p:nvPr/>
        </p:nvSpPr>
        <p:spPr>
          <a:xfrm>
            <a:off x="228600" y="838200"/>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Lato" panose="020B0604020202020204" charset="0"/>
              </a:rPr>
              <a:t>1</a:t>
            </a:r>
            <a:endParaRPr lang="en-US" sz="1400" dirty="0">
              <a:solidFill>
                <a:schemeClr val="tx1"/>
              </a:solidFill>
              <a:latin typeface="Lato" panose="020B0604020202020204" charset="0"/>
            </a:endParaRPr>
          </a:p>
        </p:txBody>
      </p:sp>
      <p:sp>
        <p:nvSpPr>
          <p:cNvPr id="12" name="Rounded Rectangle 11"/>
          <p:cNvSpPr/>
          <p:nvPr/>
        </p:nvSpPr>
        <p:spPr>
          <a:xfrm>
            <a:off x="838200" y="1784408"/>
            <a:ext cx="7924800" cy="6858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Lato" panose="020B0604020202020204" charset="0"/>
              </a:rPr>
              <a:t>Importance of shared data and integrated data in the ACH context</a:t>
            </a:r>
          </a:p>
        </p:txBody>
      </p:sp>
      <p:sp>
        <p:nvSpPr>
          <p:cNvPr id="13" name="Rounded Rectangle 12"/>
          <p:cNvSpPr/>
          <p:nvPr/>
        </p:nvSpPr>
        <p:spPr>
          <a:xfrm>
            <a:off x="228600" y="1784408"/>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Lato" panose="020B0604020202020204" charset="0"/>
              </a:rPr>
              <a:t>2</a:t>
            </a:r>
            <a:endParaRPr lang="en-US" sz="1400" dirty="0">
              <a:solidFill>
                <a:schemeClr val="tx1"/>
              </a:solidFill>
              <a:latin typeface="Lato" panose="020B0604020202020204" charset="0"/>
            </a:endParaRPr>
          </a:p>
        </p:txBody>
      </p:sp>
      <p:sp>
        <p:nvSpPr>
          <p:cNvPr id="15" name="Rounded Rectangle 14"/>
          <p:cNvSpPr/>
          <p:nvPr/>
        </p:nvSpPr>
        <p:spPr>
          <a:xfrm>
            <a:off x="838200" y="2730616"/>
            <a:ext cx="7924800" cy="6858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rPr>
              <a:t>Public Health Systems &amp; Services </a:t>
            </a:r>
            <a:r>
              <a:rPr lang="en-US" sz="1600" dirty="0" smtClean="0">
                <a:solidFill>
                  <a:schemeClr val="tx1"/>
                </a:solidFill>
                <a:latin typeface="Lato" panose="020B0604020202020204" charset="0"/>
              </a:rPr>
              <a:t>grant– </a:t>
            </a:r>
            <a:r>
              <a:rPr lang="en-US" sz="1600" dirty="0">
                <a:solidFill>
                  <a:schemeClr val="tx1"/>
                </a:solidFill>
                <a:latin typeface="Lato" panose="020B0604020202020204" charset="0"/>
              </a:rPr>
              <a:t>a timely evaluation opportunity</a:t>
            </a:r>
          </a:p>
        </p:txBody>
      </p:sp>
      <p:sp>
        <p:nvSpPr>
          <p:cNvPr id="16" name="Rounded Rectangle 15"/>
          <p:cNvSpPr/>
          <p:nvPr/>
        </p:nvSpPr>
        <p:spPr>
          <a:xfrm>
            <a:off x="228600" y="2730616"/>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Lato" panose="020B0604020202020204" charset="0"/>
              </a:rPr>
              <a:t>3</a:t>
            </a:r>
            <a:endParaRPr lang="en-US" sz="1400" dirty="0">
              <a:solidFill>
                <a:schemeClr val="tx1"/>
              </a:solidFill>
              <a:latin typeface="Lato" panose="020B0604020202020204" charset="0"/>
            </a:endParaRPr>
          </a:p>
        </p:txBody>
      </p:sp>
      <p:sp>
        <p:nvSpPr>
          <p:cNvPr id="18" name="Rounded Rectangle 17"/>
          <p:cNvSpPr/>
          <p:nvPr/>
        </p:nvSpPr>
        <p:spPr>
          <a:xfrm>
            <a:off x="838200" y="3676824"/>
            <a:ext cx="7924800" cy="6858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rPr>
              <a:t>Preliminary landscape of data sharing in King County</a:t>
            </a:r>
          </a:p>
        </p:txBody>
      </p:sp>
      <p:sp>
        <p:nvSpPr>
          <p:cNvPr id="19" name="Rounded Rectangle 18"/>
          <p:cNvSpPr/>
          <p:nvPr/>
        </p:nvSpPr>
        <p:spPr>
          <a:xfrm>
            <a:off x="228600" y="3676824"/>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Lato" panose="020B0604020202020204" charset="0"/>
              </a:rPr>
              <a:t>4</a:t>
            </a:r>
            <a:endParaRPr lang="en-US" sz="1400" dirty="0">
              <a:solidFill>
                <a:schemeClr val="tx1"/>
              </a:solidFill>
              <a:latin typeface="Lato" panose="020B0604020202020204" charset="0"/>
            </a:endParaRPr>
          </a:p>
        </p:txBody>
      </p:sp>
      <p:sp>
        <p:nvSpPr>
          <p:cNvPr id="21" name="Rounded Rectangle 20"/>
          <p:cNvSpPr/>
          <p:nvPr/>
        </p:nvSpPr>
        <p:spPr>
          <a:xfrm>
            <a:off x="838200" y="4623032"/>
            <a:ext cx="7924800" cy="6858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Lato" panose="020B0604020202020204" charset="0"/>
              </a:rPr>
              <a:t>Core concepts of integrated </a:t>
            </a:r>
            <a:r>
              <a:rPr lang="en-US" sz="1600" dirty="0">
                <a:solidFill>
                  <a:schemeClr val="tx1"/>
                </a:solidFill>
                <a:latin typeface="Lato" panose="020B0604020202020204" charset="0"/>
              </a:rPr>
              <a:t>data</a:t>
            </a:r>
          </a:p>
        </p:txBody>
      </p:sp>
      <p:sp>
        <p:nvSpPr>
          <p:cNvPr id="22" name="Rounded Rectangle 21"/>
          <p:cNvSpPr/>
          <p:nvPr/>
        </p:nvSpPr>
        <p:spPr>
          <a:xfrm>
            <a:off x="228600" y="4623032"/>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Lato" panose="020B0604020202020204" charset="0"/>
              </a:rPr>
              <a:t>5</a:t>
            </a:r>
            <a:endParaRPr lang="en-US" sz="1400" dirty="0">
              <a:solidFill>
                <a:schemeClr val="tx1"/>
              </a:solidFill>
              <a:latin typeface="Lato" panose="020B0604020202020204" charset="0"/>
            </a:endParaRPr>
          </a:p>
        </p:txBody>
      </p:sp>
      <p:sp>
        <p:nvSpPr>
          <p:cNvPr id="24" name="Rounded Rectangle 23"/>
          <p:cNvSpPr/>
          <p:nvPr/>
        </p:nvSpPr>
        <p:spPr>
          <a:xfrm>
            <a:off x="838200" y="5569239"/>
            <a:ext cx="7924800" cy="6858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Lato" panose="020B0604020202020204" charset="0"/>
              </a:rPr>
              <a:t>Potential next steps</a:t>
            </a:r>
            <a:endParaRPr lang="en-US" sz="1600" dirty="0">
              <a:solidFill>
                <a:schemeClr val="tx1"/>
              </a:solidFill>
              <a:latin typeface="Lato" panose="020B0604020202020204" charset="0"/>
            </a:endParaRPr>
          </a:p>
        </p:txBody>
      </p:sp>
      <p:sp>
        <p:nvSpPr>
          <p:cNvPr id="25" name="Rounded Rectangle 24"/>
          <p:cNvSpPr/>
          <p:nvPr/>
        </p:nvSpPr>
        <p:spPr>
          <a:xfrm>
            <a:off x="228600" y="5569239"/>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Lato" panose="020B0604020202020204" charset="0"/>
              </a:rPr>
              <a:t>6</a:t>
            </a:r>
            <a:endParaRPr lang="en-US" sz="1400" dirty="0">
              <a:solidFill>
                <a:schemeClr val="tx1"/>
              </a:solidFill>
              <a:latin typeface="Lato" panose="020B0604020202020204" charset="0"/>
            </a:endParaRPr>
          </a:p>
        </p:txBody>
      </p:sp>
    </p:spTree>
    <p:extLst>
      <p:ext uri="{BB962C8B-B14F-4D97-AF65-F5344CB8AC3E}">
        <p14:creationId xmlns:p14="http://schemas.microsoft.com/office/powerpoint/2010/main" val="2085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a:bodyPr>
          <a:lstStyle/>
          <a:p>
            <a:r>
              <a:rPr lang="en-US" dirty="0" smtClean="0"/>
              <a:t>One solution to </a:t>
            </a:r>
            <a:r>
              <a:rPr lang="en-US" dirty="0" smtClean="0">
                <a:solidFill>
                  <a:schemeClr val="accent4"/>
                </a:solidFill>
              </a:rPr>
              <a:t>data fragmentation </a:t>
            </a:r>
            <a:r>
              <a:rPr lang="en-US" dirty="0" smtClean="0"/>
              <a:t>is to build an </a:t>
            </a:r>
            <a:r>
              <a:rPr lang="en-US" dirty="0" smtClean="0">
                <a:solidFill>
                  <a:schemeClr val="accent3"/>
                </a:solidFill>
              </a:rPr>
              <a:t>Integrated Data System</a:t>
            </a:r>
            <a:endParaRPr lang="en-US" dirty="0">
              <a:solidFill>
                <a:schemeClr val="accent3"/>
              </a:solidFill>
            </a:endParaRPr>
          </a:p>
        </p:txBody>
      </p:sp>
      <p:sp>
        <p:nvSpPr>
          <p:cNvPr id="4" name="Slide Number Placeholder 3"/>
          <p:cNvSpPr>
            <a:spLocks noGrp="1"/>
          </p:cNvSpPr>
          <p:nvPr>
            <p:ph type="sldNum" sz="quarter" idx="4"/>
          </p:nvPr>
        </p:nvSpPr>
        <p:spPr/>
        <p:txBody>
          <a:bodyPr/>
          <a:lstStyle/>
          <a:p>
            <a:fld id="{61A3300C-2B65-410F-93D2-F0E3DC0D85CE}" type="slidenum">
              <a:rPr lang="en-US" smtClean="0"/>
              <a:pPr/>
              <a:t>20</a:t>
            </a:fld>
            <a:endParaRPr lang="en-US" dirty="0"/>
          </a:p>
        </p:txBody>
      </p:sp>
    </p:spTree>
    <p:extLst>
      <p:ext uri="{BB962C8B-B14F-4D97-AF65-F5344CB8AC3E}">
        <p14:creationId xmlns:p14="http://schemas.microsoft.com/office/powerpoint/2010/main" val="2297788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Shared, integrated, interoperable, open data – what’s the difference?</a:t>
            </a:r>
          </a:p>
        </p:txBody>
      </p:sp>
      <p:sp>
        <p:nvSpPr>
          <p:cNvPr id="4" name="Slide Number Placeholder 3"/>
          <p:cNvSpPr>
            <a:spLocks noGrp="1"/>
          </p:cNvSpPr>
          <p:nvPr>
            <p:ph type="sldNum" sz="quarter" idx="10"/>
          </p:nvPr>
        </p:nvSpPr>
        <p:spPr/>
        <p:txBody>
          <a:bodyPr/>
          <a:lstStyle/>
          <a:p>
            <a:fld id="{61A3300C-2B65-410F-93D2-F0E3DC0D85CE}" type="slidenum">
              <a:rPr lang="en-US" smtClean="0"/>
              <a:t>21</a:t>
            </a:fld>
            <a:endParaRPr lang="en-US"/>
          </a:p>
        </p:txBody>
      </p:sp>
      <p:grpSp>
        <p:nvGrpSpPr>
          <p:cNvPr id="7" name="Group 6"/>
          <p:cNvGrpSpPr/>
          <p:nvPr/>
        </p:nvGrpSpPr>
        <p:grpSpPr>
          <a:xfrm>
            <a:off x="228600" y="838200"/>
            <a:ext cx="8686800" cy="990600"/>
            <a:chOff x="228600" y="838200"/>
            <a:chExt cx="8686800" cy="1188720"/>
          </a:xfrm>
        </p:grpSpPr>
        <p:sp>
          <p:nvSpPr>
            <p:cNvPr id="8" name="Rounded Rectangle 7"/>
            <p:cNvSpPr/>
            <p:nvPr/>
          </p:nvSpPr>
          <p:spPr>
            <a:xfrm>
              <a:off x="228600" y="838200"/>
              <a:ext cx="1676400" cy="118872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Lato" panose="020B0604020202020204" charset="0"/>
                </a:rPr>
                <a:t>Shared </a:t>
              </a:r>
            </a:p>
            <a:p>
              <a:pPr algn="ctr"/>
              <a:r>
                <a:rPr lang="en-US" sz="1600" dirty="0" smtClean="0">
                  <a:solidFill>
                    <a:schemeClr val="bg1"/>
                  </a:solidFill>
                  <a:latin typeface="Lato" panose="020B0604020202020204" charset="0"/>
                </a:rPr>
                <a:t>data</a:t>
              </a:r>
              <a:r>
                <a:rPr lang="en-US" sz="1600" baseline="30000" dirty="0" smtClean="0">
                  <a:solidFill>
                    <a:schemeClr val="bg1"/>
                  </a:solidFill>
                  <a:latin typeface="Lato" panose="020B0604020202020204" charset="0"/>
                </a:rPr>
                <a:t>1</a:t>
              </a:r>
              <a:endParaRPr lang="en-US" sz="1600" dirty="0">
                <a:solidFill>
                  <a:schemeClr val="bg1"/>
                </a:solidFill>
                <a:latin typeface="Lato" panose="020B0604020202020204" charset="0"/>
              </a:endParaRPr>
            </a:p>
          </p:txBody>
        </p:sp>
        <p:sp>
          <p:nvSpPr>
            <p:cNvPr id="6" name="Rounded Rectangle 5"/>
            <p:cNvSpPr/>
            <p:nvPr/>
          </p:nvSpPr>
          <p:spPr>
            <a:xfrm>
              <a:off x="1905000" y="838200"/>
              <a:ext cx="7010400" cy="11887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Lato" panose="020B0604020202020204" charset="0"/>
                </a:rPr>
                <a:t>Sharing of individual or aggregate data between 2 or more entities</a:t>
              </a:r>
            </a:p>
            <a:p>
              <a:pPr marL="285750" indent="-285750">
                <a:buFont typeface="Arial" panose="020B0604020202020204" pitchFamily="34" charset="0"/>
                <a:buChar char="•"/>
              </a:pPr>
              <a:r>
                <a:rPr lang="en-US" sz="1600" dirty="0" smtClean="0">
                  <a:solidFill>
                    <a:schemeClr val="tx1"/>
                  </a:solidFill>
                  <a:latin typeface="Lato" panose="020B0604020202020204" charset="0"/>
                </a:rPr>
                <a:t>Often supported by a data sharing agreement, a formal contract documenting how data will be shared, used, and protected</a:t>
              </a:r>
              <a:endParaRPr lang="en-US" sz="1600" dirty="0">
                <a:solidFill>
                  <a:schemeClr val="tx1"/>
                </a:solidFill>
                <a:latin typeface="Lato" panose="020B0604020202020204" charset="0"/>
              </a:endParaRPr>
            </a:p>
          </p:txBody>
        </p:sp>
      </p:grpSp>
      <p:grpSp>
        <p:nvGrpSpPr>
          <p:cNvPr id="5" name="Group 4"/>
          <p:cNvGrpSpPr/>
          <p:nvPr/>
        </p:nvGrpSpPr>
        <p:grpSpPr>
          <a:xfrm>
            <a:off x="228600" y="2057400"/>
            <a:ext cx="8686800" cy="987552"/>
            <a:chOff x="228600" y="1784408"/>
            <a:chExt cx="8686800" cy="1188720"/>
          </a:xfrm>
        </p:grpSpPr>
        <p:sp>
          <p:nvSpPr>
            <p:cNvPr id="13" name="Rounded Rectangle 12"/>
            <p:cNvSpPr/>
            <p:nvPr/>
          </p:nvSpPr>
          <p:spPr>
            <a:xfrm>
              <a:off x="228600" y="1784408"/>
              <a:ext cx="1676400" cy="118872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latin typeface="Lato" panose="020B0604020202020204" charset="0"/>
                </a:rPr>
                <a:t>Integrated </a:t>
              </a:r>
            </a:p>
            <a:p>
              <a:pPr algn="ctr"/>
              <a:r>
                <a:rPr lang="en-US" sz="1600" dirty="0" smtClean="0">
                  <a:solidFill>
                    <a:schemeClr val="bg1"/>
                  </a:solidFill>
                  <a:latin typeface="Lato" panose="020B0604020202020204" charset="0"/>
                </a:rPr>
                <a:t>data</a:t>
              </a:r>
              <a:r>
                <a:rPr lang="en-US" sz="1600" baseline="30000" dirty="0" smtClean="0">
                  <a:solidFill>
                    <a:schemeClr val="bg1"/>
                  </a:solidFill>
                  <a:latin typeface="Lato" panose="020B0604020202020204" charset="0"/>
                </a:rPr>
                <a:t>2</a:t>
              </a:r>
              <a:endParaRPr lang="en-US" sz="1600" dirty="0">
                <a:solidFill>
                  <a:schemeClr val="bg1"/>
                </a:solidFill>
                <a:latin typeface="Lato" panose="020B0604020202020204" charset="0"/>
              </a:endParaRPr>
            </a:p>
          </p:txBody>
        </p:sp>
        <p:sp>
          <p:nvSpPr>
            <p:cNvPr id="12" name="Rounded Rectangle 11"/>
            <p:cNvSpPr/>
            <p:nvPr/>
          </p:nvSpPr>
          <p:spPr>
            <a:xfrm>
              <a:off x="1905000" y="1784408"/>
              <a:ext cx="7010400" cy="11887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Lato" panose="020B0604020202020204" charset="0"/>
                </a:rPr>
                <a:t>“Integrated </a:t>
              </a:r>
              <a:r>
                <a:rPr lang="en-US" sz="1600" dirty="0">
                  <a:solidFill>
                    <a:schemeClr val="tx1"/>
                  </a:solidFill>
                  <a:latin typeface="Lato" panose="020B0604020202020204" charset="0"/>
                </a:rPr>
                <a:t>Data </a:t>
              </a:r>
              <a:r>
                <a:rPr lang="en-US" sz="1600" dirty="0" smtClean="0">
                  <a:solidFill>
                    <a:schemeClr val="tx1"/>
                  </a:solidFill>
                  <a:latin typeface="Lato" panose="020B0604020202020204" charset="0"/>
                </a:rPr>
                <a:t>Systems link </a:t>
              </a:r>
              <a:r>
                <a:rPr lang="en-US" sz="1600" dirty="0">
                  <a:solidFill>
                    <a:schemeClr val="tx1"/>
                  </a:solidFill>
                  <a:latin typeface="Lato" panose="020B0604020202020204" charset="0"/>
                </a:rPr>
                <a:t>individual level data from different agencies to improve programs and practices through evidence-based </a:t>
              </a:r>
              <a:r>
                <a:rPr lang="en-US" sz="1600" dirty="0" smtClean="0">
                  <a:solidFill>
                    <a:schemeClr val="tx1"/>
                  </a:solidFill>
                  <a:latin typeface="Lato" panose="020B0604020202020204" charset="0"/>
                </a:rPr>
                <a:t>collaboration”</a:t>
              </a:r>
              <a:endParaRPr lang="en-US" sz="1600" dirty="0">
                <a:solidFill>
                  <a:schemeClr val="tx1"/>
                </a:solidFill>
                <a:latin typeface="Lato" panose="020B0604020202020204" charset="0"/>
              </a:endParaRPr>
            </a:p>
          </p:txBody>
        </p:sp>
      </p:grpSp>
      <p:grpSp>
        <p:nvGrpSpPr>
          <p:cNvPr id="2" name="Group 1"/>
          <p:cNvGrpSpPr/>
          <p:nvPr/>
        </p:nvGrpSpPr>
        <p:grpSpPr>
          <a:xfrm>
            <a:off x="228600" y="3276600"/>
            <a:ext cx="8686800" cy="987552"/>
            <a:chOff x="228600" y="2730616"/>
            <a:chExt cx="8686800" cy="1188720"/>
          </a:xfrm>
        </p:grpSpPr>
        <p:sp>
          <p:nvSpPr>
            <p:cNvPr id="16" name="Rounded Rectangle 15"/>
            <p:cNvSpPr/>
            <p:nvPr/>
          </p:nvSpPr>
          <p:spPr>
            <a:xfrm>
              <a:off x="228600" y="2730616"/>
              <a:ext cx="1676400" cy="118872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1600" dirty="0" smtClean="0">
                  <a:solidFill>
                    <a:schemeClr val="tx1"/>
                  </a:solidFill>
                  <a:latin typeface="Lato" panose="020B0604020202020204" charset="0"/>
                </a:rPr>
                <a:t>Interoperability</a:t>
              </a:r>
              <a:r>
                <a:rPr lang="en-US" sz="1600" baseline="30000" dirty="0" smtClean="0">
                  <a:solidFill>
                    <a:schemeClr val="tx1"/>
                  </a:solidFill>
                  <a:latin typeface="Lato" panose="020B0604020202020204" charset="0"/>
                </a:rPr>
                <a:t>3</a:t>
              </a:r>
              <a:endParaRPr lang="en-US" sz="1600" dirty="0">
                <a:solidFill>
                  <a:schemeClr val="tx1"/>
                </a:solidFill>
                <a:latin typeface="Lato" panose="020B0604020202020204" charset="0"/>
              </a:endParaRPr>
            </a:p>
          </p:txBody>
        </p:sp>
        <p:sp>
          <p:nvSpPr>
            <p:cNvPr id="15" name="Rounded Rectangle 14"/>
            <p:cNvSpPr/>
            <p:nvPr/>
          </p:nvSpPr>
          <p:spPr>
            <a:xfrm>
              <a:off x="1905000" y="2730616"/>
              <a:ext cx="7010400" cy="11887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latin typeface="Lato" panose="020B0604020202020204" charset="0"/>
                </a:rPr>
                <a:t>A</a:t>
              </a:r>
              <a:r>
                <a:rPr lang="en-US" sz="1600" dirty="0" smtClean="0">
                  <a:solidFill>
                    <a:schemeClr val="tx1"/>
                  </a:solidFill>
                  <a:latin typeface="Lato" panose="020B0604020202020204" charset="0"/>
                </a:rPr>
                <a:t>bility </a:t>
              </a:r>
              <a:r>
                <a:rPr lang="en-US" sz="1600" dirty="0">
                  <a:solidFill>
                    <a:schemeClr val="tx1"/>
                  </a:solidFill>
                  <a:latin typeface="Lato" panose="020B0604020202020204" charset="0"/>
                </a:rPr>
                <a:t>to interoperate - or </a:t>
              </a:r>
              <a:r>
                <a:rPr lang="en-US" sz="1600" dirty="0" smtClean="0">
                  <a:solidFill>
                    <a:schemeClr val="tx1"/>
                  </a:solidFill>
                  <a:latin typeface="Lato" panose="020B0604020202020204" charset="0"/>
                </a:rPr>
                <a:t>mix </a:t>
              </a:r>
              <a:r>
                <a:rPr lang="en-US" sz="1600" dirty="0">
                  <a:solidFill>
                    <a:schemeClr val="tx1"/>
                  </a:solidFill>
                  <a:latin typeface="Lato" panose="020B0604020202020204" charset="0"/>
                </a:rPr>
                <a:t>- different </a:t>
              </a:r>
              <a:r>
                <a:rPr lang="en-US" sz="1600" dirty="0" smtClean="0">
                  <a:solidFill>
                    <a:schemeClr val="tx1"/>
                  </a:solidFill>
                  <a:latin typeface="Lato" panose="020B0604020202020204" charset="0"/>
                </a:rPr>
                <a:t>datasets</a:t>
              </a:r>
              <a:endParaRPr lang="en-US" sz="1600" dirty="0">
                <a:solidFill>
                  <a:schemeClr val="tx1"/>
                </a:solidFill>
                <a:latin typeface="Lato" panose="020B0604020202020204" charset="0"/>
              </a:endParaRPr>
            </a:p>
          </p:txBody>
        </p:sp>
      </p:grpSp>
      <p:grpSp>
        <p:nvGrpSpPr>
          <p:cNvPr id="9" name="Group 8"/>
          <p:cNvGrpSpPr/>
          <p:nvPr/>
        </p:nvGrpSpPr>
        <p:grpSpPr>
          <a:xfrm>
            <a:off x="228600" y="4495800"/>
            <a:ext cx="8686800" cy="987552"/>
            <a:chOff x="228600" y="5135880"/>
            <a:chExt cx="8686800" cy="1188720"/>
          </a:xfrm>
        </p:grpSpPr>
        <p:sp>
          <p:nvSpPr>
            <p:cNvPr id="19" name="Rounded Rectangle 18"/>
            <p:cNvSpPr/>
            <p:nvPr/>
          </p:nvSpPr>
          <p:spPr>
            <a:xfrm>
              <a:off x="228600" y="5135880"/>
              <a:ext cx="1676400" cy="118872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latin typeface="Lato" panose="020B0604020202020204" charset="0"/>
                </a:rPr>
                <a:t>Open </a:t>
              </a:r>
            </a:p>
            <a:p>
              <a:pPr algn="ctr"/>
              <a:r>
                <a:rPr lang="en-US" sz="1600" dirty="0" smtClean="0">
                  <a:solidFill>
                    <a:schemeClr val="tx1"/>
                  </a:solidFill>
                  <a:latin typeface="Lato" panose="020B0604020202020204" charset="0"/>
                </a:rPr>
                <a:t>data</a:t>
              </a:r>
              <a:r>
                <a:rPr lang="en-US" sz="1600" baseline="30000" dirty="0" smtClean="0">
                  <a:solidFill>
                    <a:schemeClr val="tx1"/>
                  </a:solidFill>
                  <a:latin typeface="Lato" panose="020B0604020202020204" charset="0"/>
                </a:rPr>
                <a:t>3</a:t>
              </a:r>
              <a:endParaRPr lang="en-US" sz="1600" dirty="0">
                <a:solidFill>
                  <a:schemeClr val="tx1"/>
                </a:solidFill>
                <a:latin typeface="Lato" panose="020B0604020202020204" charset="0"/>
              </a:endParaRPr>
            </a:p>
          </p:txBody>
        </p:sp>
        <p:sp>
          <p:nvSpPr>
            <p:cNvPr id="18" name="Rounded Rectangle 17"/>
            <p:cNvSpPr/>
            <p:nvPr/>
          </p:nvSpPr>
          <p:spPr>
            <a:xfrm>
              <a:off x="1905000" y="5135880"/>
              <a:ext cx="7010400" cy="11887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smtClean="0">
                  <a:solidFill>
                    <a:schemeClr val="tx1"/>
                  </a:solidFill>
                  <a:latin typeface="Lato" panose="020B0604020202020204" charset="0"/>
                </a:rPr>
                <a:t>Data </a:t>
              </a:r>
              <a:r>
                <a:rPr lang="en-US" sz="1600" dirty="0">
                  <a:solidFill>
                    <a:schemeClr val="tx1"/>
                  </a:solidFill>
                  <a:latin typeface="Lato" panose="020B0604020202020204" charset="0"/>
                </a:rPr>
                <a:t>that can be freely used, re-used and redistributed by anyone - subject only, at most, to the requirement to attribute and </a:t>
              </a:r>
              <a:r>
                <a:rPr lang="en-US" sz="1600" dirty="0" smtClean="0">
                  <a:solidFill>
                    <a:schemeClr val="tx1"/>
                  </a:solidFill>
                  <a:latin typeface="Lato" panose="020B0604020202020204" charset="0"/>
                </a:rPr>
                <a:t>share</a:t>
              </a:r>
              <a:endParaRPr lang="en-US" sz="1600" dirty="0">
                <a:solidFill>
                  <a:schemeClr val="tx1"/>
                </a:solidFill>
                <a:latin typeface="Lato" panose="020B0604020202020204" charset="0"/>
              </a:endParaRPr>
            </a:p>
          </p:txBody>
        </p:sp>
      </p:grpSp>
      <p:sp>
        <p:nvSpPr>
          <p:cNvPr id="20" name="TextBox 19"/>
          <p:cNvSpPr txBox="1"/>
          <p:nvPr/>
        </p:nvSpPr>
        <p:spPr>
          <a:xfrm>
            <a:off x="53338" y="6019800"/>
            <a:ext cx="9014462" cy="507831"/>
          </a:xfrm>
          <a:prstGeom prst="rect">
            <a:avLst/>
          </a:prstGeom>
          <a:noFill/>
        </p:spPr>
        <p:txBody>
          <a:bodyPr wrap="square" rtlCol="0">
            <a:spAutoFit/>
          </a:bodyPr>
          <a:lstStyle/>
          <a:p>
            <a:r>
              <a:rPr lang="en-US" sz="900" baseline="30000" dirty="0" smtClean="0">
                <a:latin typeface="Lato" panose="020F0502020204030203" pitchFamily="34" charset="0"/>
              </a:rPr>
              <a:t>1</a:t>
            </a:r>
            <a:r>
              <a:rPr lang="en-US" sz="900" dirty="0" smtClean="0">
                <a:latin typeface="Lato" panose="020F0502020204030203" pitchFamily="34" charset="0"/>
              </a:rPr>
              <a:t> iHRIS, “Creating a data </a:t>
            </a:r>
            <a:r>
              <a:rPr lang="en-US" sz="900" dirty="0">
                <a:latin typeface="Lato" panose="020F0502020204030203" pitchFamily="34" charset="0"/>
              </a:rPr>
              <a:t>sharing agreement”. </a:t>
            </a:r>
            <a:r>
              <a:rPr lang="en-US" sz="900" dirty="0">
                <a:latin typeface="Lato" panose="020F0502020204030203" pitchFamily="34" charset="0"/>
                <a:hlinkClick r:id="rId2"/>
              </a:rPr>
              <a:t>http://www.ihris.org/toolkit-new/pilot/presentation-creating-a-data-sharing-agreement</a:t>
            </a:r>
            <a:r>
              <a:rPr lang="en-US" sz="900" dirty="0" smtClean="0">
                <a:latin typeface="Lato" panose="020F0502020204030203" pitchFamily="34" charset="0"/>
                <a:hlinkClick r:id="rId2"/>
              </a:rPr>
              <a:t>/</a:t>
            </a:r>
            <a:r>
              <a:rPr lang="en-US" sz="900" dirty="0" smtClean="0">
                <a:latin typeface="Lato" panose="020F0502020204030203" pitchFamily="34" charset="0"/>
              </a:rPr>
              <a:t> </a:t>
            </a:r>
          </a:p>
          <a:p>
            <a:r>
              <a:rPr lang="en-US" sz="900" baseline="30000" dirty="0">
                <a:latin typeface="Lato" panose="020F0502020204030203" pitchFamily="34" charset="0"/>
              </a:rPr>
              <a:t>2</a:t>
            </a:r>
            <a:r>
              <a:rPr lang="en-US" sz="900" dirty="0" smtClean="0">
                <a:latin typeface="Lato" panose="020F0502020204030203" pitchFamily="34" charset="0"/>
              </a:rPr>
              <a:t> Actionable Intelligence for Social Policy. University </a:t>
            </a:r>
            <a:r>
              <a:rPr lang="en-US" sz="900" dirty="0">
                <a:latin typeface="Lato" panose="020F0502020204030203" pitchFamily="34" charset="0"/>
              </a:rPr>
              <a:t>of Pennsylvania, 2015. </a:t>
            </a:r>
            <a:r>
              <a:rPr lang="en-US" sz="900" dirty="0">
                <a:latin typeface="Lato" panose="020F0502020204030203" pitchFamily="34" charset="0"/>
                <a:hlinkClick r:id="rId3"/>
              </a:rPr>
              <a:t>http://www.aisp.upenn.edu</a:t>
            </a:r>
            <a:r>
              <a:rPr lang="en-US" sz="900" dirty="0" smtClean="0">
                <a:latin typeface="Lato" panose="020F0502020204030203" pitchFamily="34" charset="0"/>
                <a:hlinkClick r:id="rId3"/>
              </a:rPr>
              <a:t>/</a:t>
            </a:r>
            <a:r>
              <a:rPr lang="en-US" sz="900" dirty="0" smtClean="0">
                <a:latin typeface="Lato" panose="020F0502020204030203" pitchFamily="34" charset="0"/>
              </a:rPr>
              <a:t>  </a:t>
            </a:r>
          </a:p>
          <a:p>
            <a:r>
              <a:rPr lang="en-US" sz="900" baseline="30000" dirty="0" smtClean="0">
                <a:latin typeface="Lato" panose="020F0502020204030203" pitchFamily="34" charset="0"/>
              </a:rPr>
              <a:t>3</a:t>
            </a:r>
            <a:r>
              <a:rPr lang="en-US" sz="900" dirty="0" smtClean="0">
                <a:latin typeface="Lato" panose="020F0502020204030203" pitchFamily="34" charset="0"/>
              </a:rPr>
              <a:t> Open </a:t>
            </a:r>
            <a:r>
              <a:rPr lang="en-US" sz="900" dirty="0">
                <a:latin typeface="Lato" panose="020F0502020204030203" pitchFamily="34" charset="0"/>
              </a:rPr>
              <a:t>Data Handbook, “What is open data?” </a:t>
            </a:r>
            <a:r>
              <a:rPr lang="en-US" sz="900" dirty="0">
                <a:latin typeface="Lato" panose="020F0502020204030203" pitchFamily="34" charset="0"/>
                <a:hlinkClick r:id="rId4"/>
              </a:rPr>
              <a:t>http://opendatahandbook.org/guide/en/what-is-open-data</a:t>
            </a:r>
            <a:r>
              <a:rPr lang="en-US" sz="900" dirty="0" smtClean="0">
                <a:latin typeface="Lato" panose="020F0502020204030203" pitchFamily="34" charset="0"/>
                <a:hlinkClick r:id="rId4"/>
              </a:rPr>
              <a:t>/</a:t>
            </a:r>
            <a:r>
              <a:rPr lang="en-US" sz="900" dirty="0" smtClean="0">
                <a:latin typeface="Lato" panose="020F0502020204030203" pitchFamily="34" charset="0"/>
              </a:rPr>
              <a:t> </a:t>
            </a:r>
          </a:p>
        </p:txBody>
      </p:sp>
    </p:spTree>
    <p:extLst>
      <p:ext uri="{BB962C8B-B14F-4D97-AF65-F5344CB8AC3E}">
        <p14:creationId xmlns:p14="http://schemas.microsoft.com/office/powerpoint/2010/main" val="2420503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800" dirty="0" smtClean="0"/>
              <a:t>Integrated Data Systems (IDS) used for care coordination and population-level analysis</a:t>
            </a:r>
            <a:endParaRPr lang="en-US" sz="1800" dirty="0"/>
          </a:p>
        </p:txBody>
      </p:sp>
      <p:sp>
        <p:nvSpPr>
          <p:cNvPr id="4" name="Slide Number Placeholder 3"/>
          <p:cNvSpPr>
            <a:spLocks noGrp="1"/>
          </p:cNvSpPr>
          <p:nvPr>
            <p:ph type="sldNum" sz="quarter" idx="10"/>
          </p:nvPr>
        </p:nvSpPr>
        <p:spPr/>
        <p:txBody>
          <a:bodyPr/>
          <a:lstStyle/>
          <a:p>
            <a:fld id="{61A3300C-2B65-410F-93D2-F0E3DC0D85CE}" type="slidenum">
              <a:rPr lang="en-US" smtClean="0"/>
              <a:t>22</a:t>
            </a:fld>
            <a:endParaRPr lang="en-US"/>
          </a:p>
        </p:txBody>
      </p:sp>
      <p:grpSp>
        <p:nvGrpSpPr>
          <p:cNvPr id="11" name="Group 10"/>
          <p:cNvGrpSpPr/>
          <p:nvPr/>
        </p:nvGrpSpPr>
        <p:grpSpPr>
          <a:xfrm>
            <a:off x="217382" y="2057400"/>
            <a:ext cx="4213436" cy="685800"/>
            <a:chOff x="381000" y="1219200"/>
            <a:chExt cx="4213436" cy="685800"/>
          </a:xfrm>
        </p:grpSpPr>
        <p:sp>
          <p:nvSpPr>
            <p:cNvPr id="7" name="Rounded Rectangle 6"/>
            <p:cNvSpPr/>
            <p:nvPr/>
          </p:nvSpPr>
          <p:spPr>
            <a:xfrm>
              <a:off x="381000" y="1219200"/>
              <a:ext cx="1752600" cy="685800"/>
            </a:xfrm>
            <a:prstGeom prst="round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latin typeface="Lato" panose="020F0502020204030203" pitchFamily="34" charset="0"/>
                </a:rPr>
                <a:t>Learn</a:t>
              </a:r>
              <a:endParaRPr lang="en-US" sz="1600" dirty="0">
                <a:solidFill>
                  <a:schemeClr val="tx1"/>
                </a:solidFill>
                <a:latin typeface="Lato" panose="020F0502020204030203" pitchFamily="34" charset="0"/>
              </a:endParaRPr>
            </a:p>
          </p:txBody>
        </p:sp>
        <p:sp>
          <p:nvSpPr>
            <p:cNvPr id="8" name="Rounded Rectangle 7"/>
            <p:cNvSpPr/>
            <p:nvPr/>
          </p:nvSpPr>
          <p:spPr>
            <a:xfrm>
              <a:off x="2133600" y="1219200"/>
              <a:ext cx="2460836" cy="685800"/>
            </a:xfrm>
            <a:prstGeom prst="round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smtClean="0">
                  <a:solidFill>
                    <a:schemeClr val="tx1"/>
                  </a:solidFill>
                  <a:latin typeface="Lato" panose="020F0502020204030203" pitchFamily="34" charset="0"/>
                </a:rPr>
                <a:t>Gain deeper understanding of events and risk factors that shape a client’s outcomes</a:t>
              </a:r>
              <a:endParaRPr lang="en-US" sz="1200" dirty="0">
                <a:solidFill>
                  <a:schemeClr val="tx1"/>
                </a:solidFill>
                <a:latin typeface="Lato" panose="020F0502020204030203" pitchFamily="34" charset="0"/>
              </a:endParaRPr>
            </a:p>
          </p:txBody>
        </p:sp>
      </p:grpSp>
      <p:grpSp>
        <p:nvGrpSpPr>
          <p:cNvPr id="12" name="Group 11"/>
          <p:cNvGrpSpPr/>
          <p:nvPr/>
        </p:nvGrpSpPr>
        <p:grpSpPr>
          <a:xfrm>
            <a:off x="217382" y="2971800"/>
            <a:ext cx="4213436" cy="685800"/>
            <a:chOff x="381000" y="1219200"/>
            <a:chExt cx="4213436" cy="685800"/>
          </a:xfrm>
        </p:grpSpPr>
        <p:sp>
          <p:nvSpPr>
            <p:cNvPr id="13" name="Rounded Rectangle 12"/>
            <p:cNvSpPr/>
            <p:nvPr/>
          </p:nvSpPr>
          <p:spPr>
            <a:xfrm>
              <a:off x="381000" y="1219200"/>
              <a:ext cx="1752600" cy="685800"/>
            </a:xfrm>
            <a:prstGeom prst="round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latin typeface="Lato" panose="020F0502020204030203" pitchFamily="34" charset="0"/>
                </a:rPr>
                <a:t>Coordinate</a:t>
              </a:r>
              <a:endParaRPr lang="en-US" sz="1600" dirty="0">
                <a:solidFill>
                  <a:schemeClr val="tx1"/>
                </a:solidFill>
                <a:latin typeface="Lato" panose="020F0502020204030203" pitchFamily="34" charset="0"/>
              </a:endParaRPr>
            </a:p>
          </p:txBody>
        </p:sp>
        <p:sp>
          <p:nvSpPr>
            <p:cNvPr id="14" name="Rounded Rectangle 13"/>
            <p:cNvSpPr/>
            <p:nvPr/>
          </p:nvSpPr>
          <p:spPr>
            <a:xfrm>
              <a:off x="2133600" y="1219200"/>
              <a:ext cx="2460836" cy="685800"/>
            </a:xfrm>
            <a:prstGeom prst="round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smtClean="0">
                  <a:solidFill>
                    <a:schemeClr val="tx1"/>
                  </a:solidFill>
                  <a:latin typeface="Lato" panose="020F0502020204030203" pitchFamily="34" charset="0"/>
                </a:rPr>
                <a:t>Coordinate care with other providers to minimize care gaps and overlaps (whole person care)</a:t>
              </a:r>
              <a:endParaRPr lang="en-US" sz="1200" dirty="0">
                <a:solidFill>
                  <a:schemeClr val="tx1"/>
                </a:solidFill>
                <a:latin typeface="Lato" panose="020F0502020204030203" pitchFamily="34" charset="0"/>
              </a:endParaRPr>
            </a:p>
          </p:txBody>
        </p:sp>
      </p:grpSp>
      <p:grpSp>
        <p:nvGrpSpPr>
          <p:cNvPr id="15" name="Group 14"/>
          <p:cNvGrpSpPr/>
          <p:nvPr/>
        </p:nvGrpSpPr>
        <p:grpSpPr>
          <a:xfrm>
            <a:off x="217382" y="3886200"/>
            <a:ext cx="4213436" cy="685800"/>
            <a:chOff x="381000" y="1219200"/>
            <a:chExt cx="4213436" cy="685800"/>
          </a:xfrm>
        </p:grpSpPr>
        <p:sp>
          <p:nvSpPr>
            <p:cNvPr id="16" name="Rounded Rectangle 15"/>
            <p:cNvSpPr/>
            <p:nvPr/>
          </p:nvSpPr>
          <p:spPr>
            <a:xfrm>
              <a:off x="381000" y="1219200"/>
              <a:ext cx="1752600" cy="685800"/>
            </a:xfrm>
            <a:prstGeom prst="round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latin typeface="Lato" panose="020F0502020204030203" pitchFamily="34" charset="0"/>
                </a:rPr>
                <a:t>Alert</a:t>
              </a:r>
              <a:endParaRPr lang="en-US" sz="1600" dirty="0">
                <a:solidFill>
                  <a:schemeClr val="tx1"/>
                </a:solidFill>
                <a:latin typeface="Lato" panose="020F0502020204030203" pitchFamily="34" charset="0"/>
              </a:endParaRPr>
            </a:p>
          </p:txBody>
        </p:sp>
        <p:sp>
          <p:nvSpPr>
            <p:cNvPr id="17" name="Rounded Rectangle 16"/>
            <p:cNvSpPr/>
            <p:nvPr/>
          </p:nvSpPr>
          <p:spPr>
            <a:xfrm>
              <a:off x="2133600" y="1219200"/>
              <a:ext cx="2460836" cy="685800"/>
            </a:xfrm>
            <a:prstGeom prst="round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smtClean="0">
                  <a:solidFill>
                    <a:schemeClr val="tx1"/>
                  </a:solidFill>
                  <a:latin typeface="Lato" panose="020F0502020204030203" pitchFamily="34" charset="0"/>
                </a:rPr>
                <a:t>Notify other providers of significant events</a:t>
              </a:r>
              <a:endParaRPr lang="en-US" sz="1200" dirty="0">
                <a:solidFill>
                  <a:schemeClr val="tx1"/>
                </a:solidFill>
                <a:latin typeface="Lato" panose="020F0502020204030203" pitchFamily="34" charset="0"/>
              </a:endParaRPr>
            </a:p>
          </p:txBody>
        </p:sp>
      </p:grpSp>
      <p:sp>
        <p:nvSpPr>
          <p:cNvPr id="18" name="TextBox 17"/>
          <p:cNvSpPr txBox="1"/>
          <p:nvPr/>
        </p:nvSpPr>
        <p:spPr>
          <a:xfrm>
            <a:off x="217382" y="1143000"/>
            <a:ext cx="4213436" cy="553998"/>
          </a:xfrm>
          <a:prstGeom prst="rect">
            <a:avLst/>
          </a:prstGeom>
          <a:noFill/>
        </p:spPr>
        <p:txBody>
          <a:bodyPr wrap="square" lIns="0" tIns="0" rIns="0" bIns="0" rtlCol="0">
            <a:spAutoFit/>
          </a:bodyPr>
          <a:lstStyle/>
          <a:p>
            <a:pPr algn="ctr"/>
            <a:r>
              <a:rPr lang="en-US" dirty="0" smtClean="0">
                <a:latin typeface="Lato" panose="020F0502020204030203" pitchFamily="34" charset="0"/>
              </a:rPr>
              <a:t>IDS uses for </a:t>
            </a:r>
          </a:p>
          <a:p>
            <a:pPr algn="ctr"/>
            <a:r>
              <a:rPr lang="en-US" dirty="0" smtClean="0">
                <a:latin typeface="Lato" panose="020F0502020204030203" pitchFamily="34" charset="0"/>
              </a:rPr>
              <a:t>health &amp; human services providers</a:t>
            </a:r>
            <a:endParaRPr lang="en-US" dirty="0">
              <a:latin typeface="Lato" panose="020F0502020204030203" pitchFamily="34" charset="0"/>
            </a:endParaRPr>
          </a:p>
        </p:txBody>
      </p:sp>
      <p:grpSp>
        <p:nvGrpSpPr>
          <p:cNvPr id="19" name="Group 18"/>
          <p:cNvGrpSpPr/>
          <p:nvPr/>
        </p:nvGrpSpPr>
        <p:grpSpPr>
          <a:xfrm>
            <a:off x="4778164" y="2057400"/>
            <a:ext cx="4213436" cy="685800"/>
            <a:chOff x="381000" y="1219200"/>
            <a:chExt cx="4213436" cy="685800"/>
          </a:xfrm>
        </p:grpSpPr>
        <p:sp>
          <p:nvSpPr>
            <p:cNvPr id="20" name="Rounded Rectangle 19"/>
            <p:cNvSpPr/>
            <p:nvPr/>
          </p:nvSpPr>
          <p:spPr>
            <a:xfrm>
              <a:off x="381000" y="1219200"/>
              <a:ext cx="1752600" cy="685800"/>
            </a:xfrm>
            <a:prstGeom prst="round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latin typeface="Lato" panose="020F0502020204030203" pitchFamily="34" charset="0"/>
                </a:rPr>
                <a:t>Plan</a:t>
              </a:r>
              <a:endParaRPr lang="en-US" sz="1600" dirty="0">
                <a:solidFill>
                  <a:schemeClr val="tx1"/>
                </a:solidFill>
                <a:latin typeface="Lato" panose="020F0502020204030203" pitchFamily="34" charset="0"/>
              </a:endParaRPr>
            </a:p>
          </p:txBody>
        </p:sp>
        <p:sp>
          <p:nvSpPr>
            <p:cNvPr id="21" name="Rounded Rectangle 20"/>
            <p:cNvSpPr/>
            <p:nvPr/>
          </p:nvSpPr>
          <p:spPr>
            <a:xfrm>
              <a:off x="2133600" y="1219200"/>
              <a:ext cx="2460836" cy="685800"/>
            </a:xfrm>
            <a:prstGeom prst="round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smtClean="0">
                  <a:solidFill>
                    <a:schemeClr val="tx1"/>
                  </a:solidFill>
                  <a:latin typeface="Lato" panose="020F0502020204030203" pitchFamily="34" charset="0"/>
                </a:rPr>
                <a:t>Gain deeper understanding of clients and service patterns to identify new policy initiatives</a:t>
              </a:r>
              <a:endParaRPr lang="en-US" sz="1200" dirty="0">
                <a:solidFill>
                  <a:schemeClr val="tx1"/>
                </a:solidFill>
                <a:latin typeface="Lato" panose="020F0502020204030203" pitchFamily="34" charset="0"/>
              </a:endParaRPr>
            </a:p>
          </p:txBody>
        </p:sp>
      </p:grpSp>
      <p:grpSp>
        <p:nvGrpSpPr>
          <p:cNvPr id="22" name="Group 21"/>
          <p:cNvGrpSpPr/>
          <p:nvPr/>
        </p:nvGrpSpPr>
        <p:grpSpPr>
          <a:xfrm>
            <a:off x="4778164" y="2971800"/>
            <a:ext cx="4213436" cy="685800"/>
            <a:chOff x="381000" y="1219200"/>
            <a:chExt cx="4213436" cy="685800"/>
          </a:xfrm>
        </p:grpSpPr>
        <p:sp>
          <p:nvSpPr>
            <p:cNvPr id="23" name="Rounded Rectangle 22"/>
            <p:cNvSpPr/>
            <p:nvPr/>
          </p:nvSpPr>
          <p:spPr>
            <a:xfrm>
              <a:off x="381000" y="1219200"/>
              <a:ext cx="1752600" cy="685800"/>
            </a:xfrm>
            <a:prstGeom prst="round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latin typeface="Lato" panose="020F0502020204030203" pitchFamily="34" charset="0"/>
                </a:rPr>
                <a:t>Do</a:t>
              </a:r>
              <a:endParaRPr lang="en-US" sz="1600" dirty="0">
                <a:solidFill>
                  <a:schemeClr val="tx1"/>
                </a:solidFill>
                <a:latin typeface="Lato" panose="020F0502020204030203" pitchFamily="34" charset="0"/>
              </a:endParaRPr>
            </a:p>
          </p:txBody>
        </p:sp>
        <p:sp>
          <p:nvSpPr>
            <p:cNvPr id="24" name="Rounded Rectangle 23"/>
            <p:cNvSpPr/>
            <p:nvPr/>
          </p:nvSpPr>
          <p:spPr>
            <a:xfrm>
              <a:off x="2133600" y="1219200"/>
              <a:ext cx="2460836" cy="685800"/>
            </a:xfrm>
            <a:prstGeom prst="round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smtClean="0">
                  <a:solidFill>
                    <a:schemeClr val="tx1"/>
                  </a:solidFill>
                  <a:latin typeface="Lato" panose="020F0502020204030203" pitchFamily="34" charset="0"/>
                </a:rPr>
                <a:t>Develop and refine programs and practices, and guide allocation of resources</a:t>
              </a:r>
              <a:endParaRPr lang="en-US" sz="1200" dirty="0">
                <a:solidFill>
                  <a:schemeClr val="tx1"/>
                </a:solidFill>
                <a:latin typeface="Lato" panose="020F0502020204030203" pitchFamily="34" charset="0"/>
              </a:endParaRPr>
            </a:p>
          </p:txBody>
        </p:sp>
      </p:grpSp>
      <p:grpSp>
        <p:nvGrpSpPr>
          <p:cNvPr id="25" name="Group 24"/>
          <p:cNvGrpSpPr/>
          <p:nvPr/>
        </p:nvGrpSpPr>
        <p:grpSpPr>
          <a:xfrm>
            <a:off x="4778164" y="3886200"/>
            <a:ext cx="4213436" cy="685800"/>
            <a:chOff x="381000" y="1219200"/>
            <a:chExt cx="4213436" cy="685800"/>
          </a:xfrm>
        </p:grpSpPr>
        <p:sp>
          <p:nvSpPr>
            <p:cNvPr id="26" name="Rounded Rectangle 25"/>
            <p:cNvSpPr/>
            <p:nvPr/>
          </p:nvSpPr>
          <p:spPr>
            <a:xfrm>
              <a:off x="381000" y="1219200"/>
              <a:ext cx="1752600" cy="685800"/>
            </a:xfrm>
            <a:prstGeom prst="round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latin typeface="Lato" panose="020F0502020204030203" pitchFamily="34" charset="0"/>
                </a:rPr>
                <a:t>Check</a:t>
              </a:r>
              <a:endParaRPr lang="en-US" sz="1600" dirty="0">
                <a:solidFill>
                  <a:schemeClr val="tx1"/>
                </a:solidFill>
                <a:latin typeface="Lato" panose="020F0502020204030203" pitchFamily="34" charset="0"/>
              </a:endParaRPr>
            </a:p>
          </p:txBody>
        </p:sp>
        <p:sp>
          <p:nvSpPr>
            <p:cNvPr id="27" name="Rounded Rectangle 26"/>
            <p:cNvSpPr/>
            <p:nvPr/>
          </p:nvSpPr>
          <p:spPr>
            <a:xfrm>
              <a:off x="2133600" y="1219200"/>
              <a:ext cx="2460836" cy="685800"/>
            </a:xfrm>
            <a:prstGeom prst="round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smtClean="0">
                  <a:solidFill>
                    <a:schemeClr val="tx1"/>
                  </a:solidFill>
                  <a:latin typeface="Lato" panose="020F0502020204030203" pitchFamily="34" charset="0"/>
                </a:rPr>
                <a:t>Evaluate the impact and cost-effectiveness of policies and programs</a:t>
              </a:r>
              <a:endParaRPr lang="en-US" sz="1200" dirty="0">
                <a:solidFill>
                  <a:schemeClr val="tx1"/>
                </a:solidFill>
                <a:latin typeface="Lato" panose="020F0502020204030203" pitchFamily="34" charset="0"/>
              </a:endParaRPr>
            </a:p>
          </p:txBody>
        </p:sp>
      </p:grpSp>
      <p:sp>
        <p:nvSpPr>
          <p:cNvPr id="28" name="TextBox 27"/>
          <p:cNvSpPr txBox="1"/>
          <p:nvPr/>
        </p:nvSpPr>
        <p:spPr>
          <a:xfrm>
            <a:off x="4778164" y="1143000"/>
            <a:ext cx="4213436" cy="553998"/>
          </a:xfrm>
          <a:prstGeom prst="rect">
            <a:avLst/>
          </a:prstGeom>
          <a:noFill/>
        </p:spPr>
        <p:txBody>
          <a:bodyPr wrap="square" lIns="0" tIns="0" rIns="0" bIns="0" rtlCol="0">
            <a:spAutoFit/>
          </a:bodyPr>
          <a:lstStyle/>
          <a:p>
            <a:pPr algn="ctr"/>
            <a:r>
              <a:rPr lang="en-US" dirty="0" smtClean="0">
                <a:latin typeface="Lato" panose="020F0502020204030203" pitchFamily="34" charset="0"/>
              </a:rPr>
              <a:t>IDS uses for </a:t>
            </a:r>
          </a:p>
          <a:p>
            <a:pPr algn="ctr"/>
            <a:r>
              <a:rPr lang="en-US" dirty="0" smtClean="0">
                <a:latin typeface="Lato" panose="020F0502020204030203" pitchFamily="34" charset="0"/>
              </a:rPr>
              <a:t>analysts</a:t>
            </a:r>
            <a:endParaRPr lang="en-US" dirty="0">
              <a:latin typeface="Lato" panose="020F0502020204030203" pitchFamily="34" charset="0"/>
            </a:endParaRPr>
          </a:p>
        </p:txBody>
      </p:sp>
      <p:sp>
        <p:nvSpPr>
          <p:cNvPr id="29" name="TextBox 28"/>
          <p:cNvSpPr txBox="1"/>
          <p:nvPr/>
        </p:nvSpPr>
        <p:spPr>
          <a:xfrm>
            <a:off x="0" y="6172200"/>
            <a:ext cx="9014462" cy="369332"/>
          </a:xfrm>
          <a:prstGeom prst="rect">
            <a:avLst/>
          </a:prstGeom>
          <a:noFill/>
        </p:spPr>
        <p:txBody>
          <a:bodyPr wrap="square" rtlCol="0">
            <a:spAutoFit/>
          </a:bodyPr>
          <a:lstStyle/>
          <a:p>
            <a:r>
              <a:rPr lang="en-US" sz="900" dirty="0" smtClean="0">
                <a:latin typeface="Lato" panose="020F0502020204030203" pitchFamily="34" charset="0"/>
              </a:rPr>
              <a:t>Adapted from Prashant, Kumar (2011). </a:t>
            </a:r>
            <a:r>
              <a:rPr lang="en-US" sz="900" dirty="0" smtClean="0">
                <a:latin typeface="Lato" panose="020F0502020204030203" pitchFamily="34" charset="0"/>
                <a:hlinkClick r:id="rId2"/>
              </a:rPr>
              <a:t>An overview of architectures and techniques for integrated data systems implementation</a:t>
            </a:r>
            <a:r>
              <a:rPr lang="en-US" sz="900" dirty="0" smtClean="0">
                <a:latin typeface="Lato" panose="020F0502020204030203" pitchFamily="34" charset="0"/>
              </a:rPr>
              <a:t>. Actionable Intelligence for Social Policy, University of Pennsylvania. </a:t>
            </a:r>
            <a:endParaRPr lang="en-US" sz="900" b="1" dirty="0" smtClean="0">
              <a:latin typeface="Lato" panose="020F0502020204030203" pitchFamily="34" charset="0"/>
            </a:endParaRPr>
          </a:p>
        </p:txBody>
      </p:sp>
    </p:spTree>
    <p:extLst>
      <p:ext uri="{BB962C8B-B14F-4D97-AF65-F5344CB8AC3E}">
        <p14:creationId xmlns:p14="http://schemas.microsoft.com/office/powerpoint/2010/main" val="2296558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Three types of IDS</a:t>
            </a:r>
            <a:endParaRPr lang="en-US" dirty="0"/>
          </a:p>
        </p:txBody>
      </p:sp>
      <p:sp>
        <p:nvSpPr>
          <p:cNvPr id="4" name="Slide Number Placeholder 3"/>
          <p:cNvSpPr>
            <a:spLocks noGrp="1"/>
          </p:cNvSpPr>
          <p:nvPr>
            <p:ph type="sldNum" sz="quarter" idx="10"/>
          </p:nvPr>
        </p:nvSpPr>
        <p:spPr/>
        <p:txBody>
          <a:bodyPr/>
          <a:lstStyle/>
          <a:p>
            <a:fld id="{61A3300C-2B65-410F-93D2-F0E3DC0D85CE}" type="slidenum">
              <a:rPr lang="en-US" smtClean="0"/>
              <a:t>23</a:t>
            </a:fld>
            <a:endParaRPr lang="en-US"/>
          </a:p>
        </p:txBody>
      </p:sp>
      <p:grpSp>
        <p:nvGrpSpPr>
          <p:cNvPr id="11" name="Group 10"/>
          <p:cNvGrpSpPr/>
          <p:nvPr/>
        </p:nvGrpSpPr>
        <p:grpSpPr>
          <a:xfrm>
            <a:off x="942975" y="1676400"/>
            <a:ext cx="4495800" cy="685800"/>
            <a:chOff x="381000" y="1219200"/>
            <a:chExt cx="4495800" cy="685800"/>
          </a:xfrm>
        </p:grpSpPr>
        <p:sp>
          <p:nvSpPr>
            <p:cNvPr id="7" name="Rounded Rectangle 6"/>
            <p:cNvSpPr/>
            <p:nvPr/>
          </p:nvSpPr>
          <p:spPr>
            <a:xfrm>
              <a:off x="381000" y="1219200"/>
              <a:ext cx="1752600" cy="685800"/>
            </a:xfrm>
            <a:prstGeom prst="round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latin typeface="Lato" panose="020F0502020204030203" pitchFamily="34" charset="0"/>
                </a:rPr>
                <a:t>Need based</a:t>
              </a:r>
              <a:endParaRPr lang="en-US" sz="1600" dirty="0">
                <a:solidFill>
                  <a:schemeClr val="tx1"/>
                </a:solidFill>
                <a:latin typeface="Lato" panose="020F0502020204030203" pitchFamily="34" charset="0"/>
              </a:endParaRPr>
            </a:p>
          </p:txBody>
        </p:sp>
        <p:sp>
          <p:nvSpPr>
            <p:cNvPr id="8" name="Rounded Rectangle 7"/>
            <p:cNvSpPr/>
            <p:nvPr/>
          </p:nvSpPr>
          <p:spPr>
            <a:xfrm>
              <a:off x="2133600" y="1219200"/>
              <a:ext cx="2743200" cy="685800"/>
            </a:xfrm>
            <a:prstGeom prst="round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smtClean="0">
                  <a:solidFill>
                    <a:schemeClr val="tx1"/>
                  </a:solidFill>
                  <a:latin typeface="Lato" panose="020F0502020204030203" pitchFamily="34" charset="0"/>
                </a:rPr>
                <a:t>Manual or automated linkage of cross agency data to address a specific program need</a:t>
              </a:r>
              <a:endParaRPr lang="en-US" sz="1200" dirty="0">
                <a:solidFill>
                  <a:schemeClr val="tx1"/>
                </a:solidFill>
                <a:latin typeface="Lato" panose="020F0502020204030203" pitchFamily="34" charset="0"/>
              </a:endParaRPr>
            </a:p>
          </p:txBody>
        </p:sp>
      </p:grpSp>
      <p:grpSp>
        <p:nvGrpSpPr>
          <p:cNvPr id="12" name="Group 11"/>
          <p:cNvGrpSpPr/>
          <p:nvPr/>
        </p:nvGrpSpPr>
        <p:grpSpPr>
          <a:xfrm>
            <a:off x="942975" y="2590800"/>
            <a:ext cx="4495800" cy="685800"/>
            <a:chOff x="381000" y="1219200"/>
            <a:chExt cx="4495800" cy="685800"/>
          </a:xfrm>
        </p:grpSpPr>
        <p:sp>
          <p:nvSpPr>
            <p:cNvPr id="13" name="Rounded Rectangle 12"/>
            <p:cNvSpPr/>
            <p:nvPr/>
          </p:nvSpPr>
          <p:spPr>
            <a:xfrm>
              <a:off x="381000" y="1219200"/>
              <a:ext cx="1752600" cy="685800"/>
            </a:xfrm>
            <a:prstGeom prst="round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latin typeface="Lato" panose="020F0502020204030203" pitchFamily="34" charset="0"/>
                </a:rPr>
                <a:t>Periodic</a:t>
              </a:r>
              <a:endParaRPr lang="en-US" sz="1600" dirty="0">
                <a:solidFill>
                  <a:schemeClr val="tx1"/>
                </a:solidFill>
                <a:latin typeface="Lato" panose="020F0502020204030203" pitchFamily="34" charset="0"/>
              </a:endParaRPr>
            </a:p>
          </p:txBody>
        </p:sp>
        <p:sp>
          <p:nvSpPr>
            <p:cNvPr id="14" name="Rounded Rectangle 13"/>
            <p:cNvSpPr/>
            <p:nvPr/>
          </p:nvSpPr>
          <p:spPr>
            <a:xfrm>
              <a:off x="2133600" y="1219200"/>
              <a:ext cx="2743200" cy="685800"/>
            </a:xfrm>
            <a:prstGeom prst="round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smtClean="0">
                  <a:solidFill>
                    <a:schemeClr val="tx1"/>
                  </a:solidFill>
                  <a:latin typeface="Lato" panose="020F0502020204030203" pitchFamily="34" charset="0"/>
                </a:rPr>
                <a:t>Periodic and routine linkage of cross agency data to address a class of program needs</a:t>
              </a:r>
              <a:endParaRPr lang="en-US" sz="1200" dirty="0">
                <a:solidFill>
                  <a:schemeClr val="tx1"/>
                </a:solidFill>
                <a:latin typeface="Lato" panose="020F0502020204030203" pitchFamily="34" charset="0"/>
              </a:endParaRPr>
            </a:p>
          </p:txBody>
        </p:sp>
      </p:grpSp>
      <p:grpSp>
        <p:nvGrpSpPr>
          <p:cNvPr id="15" name="Group 14"/>
          <p:cNvGrpSpPr/>
          <p:nvPr/>
        </p:nvGrpSpPr>
        <p:grpSpPr>
          <a:xfrm>
            <a:off x="942975" y="3505200"/>
            <a:ext cx="4495800" cy="685800"/>
            <a:chOff x="381000" y="1219200"/>
            <a:chExt cx="4495800" cy="685800"/>
          </a:xfrm>
        </p:grpSpPr>
        <p:sp>
          <p:nvSpPr>
            <p:cNvPr id="16" name="Rounded Rectangle 15"/>
            <p:cNvSpPr/>
            <p:nvPr/>
          </p:nvSpPr>
          <p:spPr>
            <a:xfrm>
              <a:off x="381000" y="1219200"/>
              <a:ext cx="1752600" cy="685800"/>
            </a:xfrm>
            <a:prstGeom prst="round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smtClean="0">
                  <a:solidFill>
                    <a:schemeClr val="tx1"/>
                  </a:solidFill>
                  <a:latin typeface="Lato" panose="020F0502020204030203" pitchFamily="34" charset="0"/>
                </a:rPr>
                <a:t>Continuous</a:t>
              </a:r>
              <a:endParaRPr lang="en-US" sz="1600" dirty="0">
                <a:solidFill>
                  <a:schemeClr val="tx1"/>
                </a:solidFill>
                <a:latin typeface="Lato" panose="020F0502020204030203" pitchFamily="34" charset="0"/>
              </a:endParaRPr>
            </a:p>
          </p:txBody>
        </p:sp>
        <p:sp>
          <p:nvSpPr>
            <p:cNvPr id="17" name="Rounded Rectangle 16"/>
            <p:cNvSpPr/>
            <p:nvPr/>
          </p:nvSpPr>
          <p:spPr>
            <a:xfrm>
              <a:off x="2133600" y="1219200"/>
              <a:ext cx="2743200" cy="685800"/>
            </a:xfrm>
            <a:prstGeom prst="round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smtClean="0">
                  <a:solidFill>
                    <a:schemeClr val="tx1"/>
                  </a:solidFill>
                  <a:latin typeface="Lato" panose="020F0502020204030203" pitchFamily="34" charset="0"/>
                </a:rPr>
                <a:t>Continuous, automated linkage of cross agency data to allow real-time care coordination and analysis</a:t>
              </a:r>
              <a:endParaRPr lang="en-US" sz="1200" dirty="0">
                <a:solidFill>
                  <a:schemeClr val="tx1"/>
                </a:solidFill>
                <a:latin typeface="Lato" panose="020F0502020204030203" pitchFamily="34" charset="0"/>
              </a:endParaRPr>
            </a:p>
          </p:txBody>
        </p:sp>
      </p:grpSp>
      <p:sp>
        <p:nvSpPr>
          <p:cNvPr id="2" name="Down Arrow 1"/>
          <p:cNvSpPr/>
          <p:nvPr/>
        </p:nvSpPr>
        <p:spPr>
          <a:xfrm>
            <a:off x="180975" y="1676400"/>
            <a:ext cx="609600" cy="25146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6200" y="4334933"/>
            <a:ext cx="819150" cy="553998"/>
          </a:xfrm>
          <a:prstGeom prst="rect">
            <a:avLst/>
          </a:prstGeom>
          <a:noFill/>
        </p:spPr>
        <p:txBody>
          <a:bodyPr wrap="square" lIns="0" tIns="0" rIns="0" bIns="0" rtlCol="0">
            <a:spAutoFit/>
          </a:bodyPr>
          <a:lstStyle/>
          <a:p>
            <a:pPr algn="ctr"/>
            <a:r>
              <a:rPr lang="en-US" sz="1200" b="1" dirty="0" smtClean="0">
                <a:latin typeface="Lato" panose="020F0502020204030203" pitchFamily="34" charset="0"/>
              </a:rPr>
              <a:t>Increasing </a:t>
            </a:r>
          </a:p>
          <a:p>
            <a:pPr algn="ctr"/>
            <a:r>
              <a:rPr lang="en-US" sz="1200" b="1" dirty="0" smtClean="0">
                <a:latin typeface="Lato" panose="020F0502020204030203" pitchFamily="34" charset="0"/>
              </a:rPr>
              <a:t>complexity </a:t>
            </a:r>
          </a:p>
          <a:p>
            <a:pPr algn="ctr"/>
            <a:r>
              <a:rPr lang="en-US" sz="1200" b="1" dirty="0" smtClean="0">
                <a:latin typeface="Lato" panose="020F0502020204030203" pitchFamily="34" charset="0"/>
              </a:rPr>
              <a:t>and utility</a:t>
            </a:r>
            <a:endParaRPr lang="en-US" sz="1200" b="1" dirty="0">
              <a:latin typeface="Lato" panose="020F0502020204030203" pitchFamily="34" charset="0"/>
            </a:endParaRPr>
          </a:p>
        </p:txBody>
      </p:sp>
      <p:sp>
        <p:nvSpPr>
          <p:cNvPr id="30" name="TextBox 29"/>
          <p:cNvSpPr txBox="1"/>
          <p:nvPr/>
        </p:nvSpPr>
        <p:spPr>
          <a:xfrm>
            <a:off x="5715000" y="990600"/>
            <a:ext cx="3124200" cy="276999"/>
          </a:xfrm>
          <a:prstGeom prst="rect">
            <a:avLst/>
          </a:prstGeom>
          <a:noFill/>
        </p:spPr>
        <p:txBody>
          <a:bodyPr wrap="square" lIns="0" tIns="0" rIns="0" bIns="0" rtlCol="0">
            <a:spAutoFit/>
          </a:bodyPr>
          <a:lstStyle/>
          <a:p>
            <a:pPr algn="ctr"/>
            <a:r>
              <a:rPr lang="en-US" dirty="0" smtClean="0">
                <a:latin typeface="Lato" panose="020F0502020204030203" pitchFamily="34" charset="0"/>
              </a:rPr>
              <a:t>Local examples</a:t>
            </a:r>
            <a:endParaRPr lang="en-US" dirty="0">
              <a:latin typeface="Lato" panose="020F0502020204030203" pitchFamily="34" charset="0"/>
            </a:endParaRPr>
          </a:p>
        </p:txBody>
      </p:sp>
      <p:sp>
        <p:nvSpPr>
          <p:cNvPr id="31" name="Rounded Rectangle 30"/>
          <p:cNvSpPr/>
          <p:nvPr/>
        </p:nvSpPr>
        <p:spPr>
          <a:xfrm>
            <a:off x="5715000" y="1676400"/>
            <a:ext cx="3124200" cy="685800"/>
          </a:xfrm>
          <a:prstGeom prst="round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228600" indent="-228600">
              <a:buFont typeface="+mj-lt"/>
              <a:buAutoNum type="arabicPeriod"/>
            </a:pPr>
            <a:r>
              <a:rPr lang="en-US" sz="1200" dirty="0" smtClean="0">
                <a:solidFill>
                  <a:schemeClr val="tx1"/>
                </a:solidFill>
                <a:latin typeface="Lato" panose="020F0502020204030203" pitchFamily="34" charset="0"/>
                <a:hlinkClick r:id="rId2"/>
              </a:rPr>
              <a:t>Familiar Faces</a:t>
            </a:r>
            <a:endParaRPr lang="en-US" sz="1200" dirty="0" smtClean="0">
              <a:solidFill>
                <a:schemeClr val="tx1"/>
              </a:solidFill>
              <a:latin typeface="Lato" panose="020F0502020204030203" pitchFamily="34" charset="0"/>
            </a:endParaRPr>
          </a:p>
          <a:p>
            <a:pPr marL="228600" indent="-228600">
              <a:buFont typeface="+mj-lt"/>
              <a:buAutoNum type="arabicPeriod"/>
            </a:pPr>
            <a:r>
              <a:rPr lang="en-US" sz="1200" dirty="0" smtClean="0">
                <a:solidFill>
                  <a:schemeClr val="tx1"/>
                </a:solidFill>
                <a:latin typeface="Lato" panose="020F0502020204030203" pitchFamily="34" charset="0"/>
                <a:hlinkClick r:id="rId3"/>
              </a:rPr>
              <a:t>Integrated Client Database</a:t>
            </a:r>
            <a:r>
              <a:rPr lang="en-US" sz="1200" dirty="0" smtClean="0">
                <a:solidFill>
                  <a:schemeClr val="tx1"/>
                </a:solidFill>
                <a:latin typeface="Lato" panose="020F0502020204030203" pitchFamily="34" charset="0"/>
              </a:rPr>
              <a:t> (DSHS)</a:t>
            </a:r>
            <a:endParaRPr lang="en-US" sz="1200" dirty="0">
              <a:solidFill>
                <a:schemeClr val="tx1"/>
              </a:solidFill>
              <a:latin typeface="Lato" panose="020F0502020204030203" pitchFamily="34" charset="0"/>
            </a:endParaRPr>
          </a:p>
        </p:txBody>
      </p:sp>
      <p:sp>
        <p:nvSpPr>
          <p:cNvPr id="32" name="Rounded Rectangle 31"/>
          <p:cNvSpPr/>
          <p:nvPr/>
        </p:nvSpPr>
        <p:spPr>
          <a:xfrm>
            <a:off x="5715000" y="2590800"/>
            <a:ext cx="3124200" cy="685800"/>
          </a:xfrm>
          <a:prstGeom prst="round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smtClean="0">
                <a:solidFill>
                  <a:schemeClr val="tx1"/>
                </a:solidFill>
                <a:latin typeface="Lato" panose="020F0502020204030203" pitchFamily="34" charset="0"/>
                <a:hlinkClick r:id="rId4"/>
              </a:rPr>
              <a:t>Linked Birth-Hospitalization</a:t>
            </a:r>
            <a:r>
              <a:rPr lang="en-US" sz="1200" dirty="0" smtClean="0">
                <a:solidFill>
                  <a:schemeClr val="tx1"/>
                </a:solidFill>
                <a:latin typeface="Lato" panose="020F0502020204030203" pitchFamily="34" charset="0"/>
              </a:rPr>
              <a:t> files (DOH)</a:t>
            </a:r>
            <a:endParaRPr lang="en-US" sz="1200" dirty="0">
              <a:solidFill>
                <a:schemeClr val="tx1"/>
              </a:solidFill>
              <a:latin typeface="Lato" panose="020F0502020204030203" pitchFamily="34" charset="0"/>
            </a:endParaRPr>
          </a:p>
        </p:txBody>
      </p:sp>
      <p:sp>
        <p:nvSpPr>
          <p:cNvPr id="33" name="Rounded Rectangle 32"/>
          <p:cNvSpPr/>
          <p:nvPr/>
        </p:nvSpPr>
        <p:spPr>
          <a:xfrm>
            <a:off x="5715000" y="3505200"/>
            <a:ext cx="3124200" cy="685800"/>
          </a:xfrm>
          <a:prstGeom prst="round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sz="1200" dirty="0" smtClean="0">
                <a:solidFill>
                  <a:schemeClr val="tx1"/>
                </a:solidFill>
                <a:latin typeface="Lato" panose="020F0502020204030203" pitchFamily="34" charset="0"/>
                <a:hlinkClick r:id="rId5"/>
              </a:rPr>
              <a:t>High Utilizer Integrated Database</a:t>
            </a:r>
            <a:r>
              <a:rPr lang="en-US" sz="1200" dirty="0" smtClean="0">
                <a:solidFill>
                  <a:schemeClr val="tx1"/>
                </a:solidFill>
                <a:latin typeface="Lato" panose="020F0502020204030203" pitchFamily="34" charset="0"/>
              </a:rPr>
              <a:t> (DCHS)</a:t>
            </a:r>
            <a:endParaRPr lang="en-US" sz="1200" dirty="0">
              <a:solidFill>
                <a:schemeClr val="tx1"/>
              </a:solidFill>
              <a:latin typeface="Lato" panose="020F0502020204030203" pitchFamily="34" charset="0"/>
            </a:endParaRPr>
          </a:p>
        </p:txBody>
      </p:sp>
      <p:sp>
        <p:nvSpPr>
          <p:cNvPr id="34" name="TextBox 33"/>
          <p:cNvSpPr txBox="1"/>
          <p:nvPr/>
        </p:nvSpPr>
        <p:spPr>
          <a:xfrm>
            <a:off x="942975" y="990599"/>
            <a:ext cx="4495800" cy="276999"/>
          </a:xfrm>
          <a:prstGeom prst="rect">
            <a:avLst/>
          </a:prstGeom>
          <a:noFill/>
        </p:spPr>
        <p:txBody>
          <a:bodyPr wrap="square" lIns="0" tIns="0" rIns="0" bIns="0" rtlCol="0">
            <a:spAutoFit/>
          </a:bodyPr>
          <a:lstStyle/>
          <a:p>
            <a:pPr algn="ctr"/>
            <a:r>
              <a:rPr lang="en-US" dirty="0" smtClean="0">
                <a:latin typeface="Lato" panose="020F0502020204030203" pitchFamily="34" charset="0"/>
              </a:rPr>
              <a:t>Types of IDS</a:t>
            </a:r>
            <a:endParaRPr lang="en-US" dirty="0">
              <a:latin typeface="Lato" panose="020F0502020204030203" pitchFamily="34" charset="0"/>
            </a:endParaRPr>
          </a:p>
        </p:txBody>
      </p:sp>
      <p:sp>
        <p:nvSpPr>
          <p:cNvPr id="22" name="TextBox 21"/>
          <p:cNvSpPr txBox="1"/>
          <p:nvPr/>
        </p:nvSpPr>
        <p:spPr>
          <a:xfrm>
            <a:off x="0" y="6172200"/>
            <a:ext cx="9014462" cy="369332"/>
          </a:xfrm>
          <a:prstGeom prst="rect">
            <a:avLst/>
          </a:prstGeom>
          <a:noFill/>
        </p:spPr>
        <p:txBody>
          <a:bodyPr wrap="square" rtlCol="0">
            <a:spAutoFit/>
          </a:bodyPr>
          <a:lstStyle/>
          <a:p>
            <a:r>
              <a:rPr lang="en-US" sz="900" dirty="0" smtClean="0">
                <a:latin typeface="Lato" panose="020F0502020204030203" pitchFamily="34" charset="0"/>
              </a:rPr>
              <a:t>Adapted from Prashant, Kumar (2011). </a:t>
            </a:r>
            <a:r>
              <a:rPr lang="en-US" sz="900" dirty="0" smtClean="0">
                <a:latin typeface="Lato" panose="020F0502020204030203" pitchFamily="34" charset="0"/>
                <a:hlinkClick r:id="rId6"/>
              </a:rPr>
              <a:t>An overview of architectures and techniques for integrated data systems implementation</a:t>
            </a:r>
            <a:r>
              <a:rPr lang="en-US" sz="900" dirty="0" smtClean="0">
                <a:latin typeface="Lato" panose="020F0502020204030203" pitchFamily="34" charset="0"/>
              </a:rPr>
              <a:t>. Actionable Intelligence for Social Policy, University of Pennsylvania. </a:t>
            </a:r>
            <a:endParaRPr lang="en-US" sz="900" b="1" dirty="0" smtClean="0">
              <a:latin typeface="Lato" panose="020F0502020204030203" pitchFamily="34" charset="0"/>
            </a:endParaRPr>
          </a:p>
        </p:txBody>
      </p:sp>
    </p:spTree>
    <p:extLst>
      <p:ext uri="{BB962C8B-B14F-4D97-AF65-F5344CB8AC3E}">
        <p14:creationId xmlns:p14="http://schemas.microsoft.com/office/powerpoint/2010/main" val="38056771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Architecture of an IDS prototype</a:t>
            </a:r>
            <a:endParaRPr lang="en-US" dirty="0"/>
          </a:p>
        </p:txBody>
      </p:sp>
      <p:sp>
        <p:nvSpPr>
          <p:cNvPr id="4" name="Slide Number Placeholder 3"/>
          <p:cNvSpPr>
            <a:spLocks noGrp="1"/>
          </p:cNvSpPr>
          <p:nvPr>
            <p:ph type="sldNum" sz="quarter" idx="10"/>
          </p:nvPr>
        </p:nvSpPr>
        <p:spPr/>
        <p:txBody>
          <a:bodyPr/>
          <a:lstStyle/>
          <a:p>
            <a:fld id="{61A3300C-2B65-410F-93D2-F0E3DC0D85CE}" type="slidenum">
              <a:rPr lang="en-US" smtClean="0"/>
              <a:t>24</a:t>
            </a:fld>
            <a:endParaRPr lang="en-US"/>
          </a:p>
        </p:txBody>
      </p:sp>
      <p:sp>
        <p:nvSpPr>
          <p:cNvPr id="78" name="TextBox 77"/>
          <p:cNvSpPr txBox="1"/>
          <p:nvPr/>
        </p:nvSpPr>
        <p:spPr>
          <a:xfrm>
            <a:off x="0" y="6324600"/>
            <a:ext cx="9014462" cy="215444"/>
          </a:xfrm>
          <a:prstGeom prst="rect">
            <a:avLst/>
          </a:prstGeom>
          <a:noFill/>
        </p:spPr>
        <p:txBody>
          <a:bodyPr wrap="square" rtlCol="0">
            <a:spAutoFit/>
          </a:bodyPr>
          <a:lstStyle/>
          <a:p>
            <a:r>
              <a:rPr lang="en-US" sz="800" dirty="0" smtClean="0">
                <a:latin typeface="Lato" panose="020F0502020204030203" pitchFamily="34" charset="0"/>
              </a:rPr>
              <a:t>Adapted from Prashant, Kumar (2011). </a:t>
            </a:r>
            <a:r>
              <a:rPr lang="en-US" sz="800" dirty="0" smtClean="0">
                <a:latin typeface="Lato" panose="020F0502020204030203" pitchFamily="34" charset="0"/>
                <a:hlinkClick r:id="rId3"/>
              </a:rPr>
              <a:t>An overview of architectures and techniques for integrated data systems implementation</a:t>
            </a:r>
            <a:r>
              <a:rPr lang="en-US" sz="800" dirty="0" smtClean="0">
                <a:latin typeface="Lato" panose="020F0502020204030203" pitchFamily="34" charset="0"/>
              </a:rPr>
              <a:t>. Actionable Intelligence for Social Policy, University of Pennsylvania. </a:t>
            </a:r>
            <a:endParaRPr lang="en-US" sz="800" b="1" dirty="0" smtClean="0">
              <a:latin typeface="Lato" panose="020F0502020204030203" pitchFamily="34" charset="0"/>
            </a:endParaRPr>
          </a:p>
        </p:txBody>
      </p:sp>
      <p:grpSp>
        <p:nvGrpSpPr>
          <p:cNvPr id="33" name="Group 32"/>
          <p:cNvGrpSpPr/>
          <p:nvPr/>
        </p:nvGrpSpPr>
        <p:grpSpPr>
          <a:xfrm>
            <a:off x="533400" y="747183"/>
            <a:ext cx="8229600" cy="5501217"/>
            <a:chOff x="533400" y="747183"/>
            <a:chExt cx="8229600" cy="5501217"/>
          </a:xfrm>
        </p:grpSpPr>
        <p:cxnSp>
          <p:nvCxnSpPr>
            <p:cNvPr id="74" name="Straight Arrow Connector 73"/>
            <p:cNvCxnSpPr/>
            <p:nvPr/>
          </p:nvCxnSpPr>
          <p:spPr>
            <a:xfrm>
              <a:off x="4042834" y="1371600"/>
              <a:ext cx="0" cy="3172883"/>
            </a:xfrm>
            <a:prstGeom prst="straightConnector1">
              <a:avLst/>
            </a:prstGeom>
            <a:ln>
              <a:headEnd type="triangle" w="lg" len="med"/>
              <a:tailEnd type="triangle" w="lg" len="med"/>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668867" y="5251450"/>
              <a:ext cx="12954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Behavioral health care data</a:t>
              </a:r>
              <a:endParaRPr lang="en-US" sz="1100" dirty="0">
                <a:solidFill>
                  <a:schemeClr val="tx1"/>
                </a:solidFill>
                <a:latin typeface="Lato" panose="020F0502020204030203" pitchFamily="34" charset="0"/>
              </a:endParaRPr>
            </a:p>
          </p:txBody>
        </p:sp>
        <p:sp>
          <p:nvSpPr>
            <p:cNvPr id="22" name="Rectangle 21"/>
            <p:cNvSpPr/>
            <p:nvPr/>
          </p:nvSpPr>
          <p:spPr>
            <a:xfrm>
              <a:off x="668867" y="4711700"/>
              <a:ext cx="12954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Chemical dependency data</a:t>
              </a:r>
              <a:endParaRPr lang="en-US" sz="1100" dirty="0">
                <a:solidFill>
                  <a:schemeClr val="tx1"/>
                </a:solidFill>
                <a:latin typeface="Lato" panose="020F0502020204030203" pitchFamily="34" charset="0"/>
              </a:endParaRPr>
            </a:p>
          </p:txBody>
        </p:sp>
        <p:sp>
          <p:nvSpPr>
            <p:cNvPr id="23" name="Rectangle 22"/>
            <p:cNvSpPr/>
            <p:nvPr/>
          </p:nvSpPr>
          <p:spPr>
            <a:xfrm>
              <a:off x="668867" y="4171950"/>
              <a:ext cx="12954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Low-income housing data</a:t>
              </a:r>
              <a:endParaRPr lang="en-US" sz="1100" dirty="0">
                <a:solidFill>
                  <a:schemeClr val="tx1"/>
                </a:solidFill>
                <a:latin typeface="Lato" panose="020F0502020204030203" pitchFamily="34" charset="0"/>
              </a:endParaRPr>
            </a:p>
          </p:txBody>
        </p:sp>
        <p:sp>
          <p:nvSpPr>
            <p:cNvPr id="24" name="Rectangle 23"/>
            <p:cNvSpPr/>
            <p:nvPr/>
          </p:nvSpPr>
          <p:spPr>
            <a:xfrm>
              <a:off x="668867" y="3632200"/>
              <a:ext cx="12954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Homeless data</a:t>
              </a:r>
              <a:endParaRPr lang="en-US" sz="1100" dirty="0">
                <a:solidFill>
                  <a:schemeClr val="tx1"/>
                </a:solidFill>
                <a:latin typeface="Lato" panose="020F0502020204030203" pitchFamily="34" charset="0"/>
              </a:endParaRPr>
            </a:p>
          </p:txBody>
        </p:sp>
        <p:sp>
          <p:nvSpPr>
            <p:cNvPr id="25" name="Rectangle 24"/>
            <p:cNvSpPr/>
            <p:nvPr/>
          </p:nvSpPr>
          <p:spPr>
            <a:xfrm>
              <a:off x="668867" y="3092450"/>
              <a:ext cx="12954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Physical health care data</a:t>
              </a:r>
              <a:endParaRPr lang="en-US" sz="1100" dirty="0">
                <a:solidFill>
                  <a:schemeClr val="tx1"/>
                </a:solidFill>
                <a:latin typeface="Lato" panose="020F0502020204030203" pitchFamily="34" charset="0"/>
              </a:endParaRPr>
            </a:p>
          </p:txBody>
        </p:sp>
        <p:sp>
          <p:nvSpPr>
            <p:cNvPr id="26" name="Rectangle 25"/>
            <p:cNvSpPr/>
            <p:nvPr/>
          </p:nvSpPr>
          <p:spPr>
            <a:xfrm>
              <a:off x="668867" y="2552700"/>
              <a:ext cx="12954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Jail data</a:t>
              </a:r>
              <a:endParaRPr lang="en-US" sz="1100" dirty="0">
                <a:solidFill>
                  <a:schemeClr val="tx1"/>
                </a:solidFill>
                <a:latin typeface="Lato" panose="020F0502020204030203" pitchFamily="34" charset="0"/>
              </a:endParaRPr>
            </a:p>
          </p:txBody>
        </p:sp>
        <p:sp>
          <p:nvSpPr>
            <p:cNvPr id="27" name="Rectangle 26"/>
            <p:cNvSpPr/>
            <p:nvPr/>
          </p:nvSpPr>
          <p:spPr>
            <a:xfrm>
              <a:off x="668867" y="5791200"/>
              <a:ext cx="12954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Insurance claims data</a:t>
              </a:r>
              <a:endParaRPr lang="en-US" sz="1100" dirty="0">
                <a:solidFill>
                  <a:schemeClr val="tx1"/>
                </a:solidFill>
                <a:latin typeface="Lato" panose="020F0502020204030203" pitchFamily="34" charset="0"/>
              </a:endParaRPr>
            </a:p>
          </p:txBody>
        </p:sp>
        <p:sp>
          <p:nvSpPr>
            <p:cNvPr id="28" name="Rectangle 27"/>
            <p:cNvSpPr/>
            <p:nvPr/>
          </p:nvSpPr>
          <p:spPr>
            <a:xfrm>
              <a:off x="668867" y="2012950"/>
              <a:ext cx="12954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EMS data</a:t>
              </a:r>
              <a:endParaRPr lang="en-US" sz="1100" dirty="0">
                <a:solidFill>
                  <a:schemeClr val="tx1"/>
                </a:solidFill>
                <a:latin typeface="Lato" panose="020F0502020204030203" pitchFamily="34" charset="0"/>
              </a:endParaRPr>
            </a:p>
          </p:txBody>
        </p:sp>
        <p:sp>
          <p:nvSpPr>
            <p:cNvPr id="35" name="Rectangle 34"/>
            <p:cNvSpPr/>
            <p:nvPr/>
          </p:nvSpPr>
          <p:spPr>
            <a:xfrm>
              <a:off x="668867" y="1473200"/>
              <a:ext cx="12954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Police data</a:t>
              </a:r>
              <a:endParaRPr lang="en-US" sz="1100" dirty="0">
                <a:solidFill>
                  <a:schemeClr val="tx1"/>
                </a:solidFill>
                <a:latin typeface="Lato" panose="020F0502020204030203" pitchFamily="34" charset="0"/>
              </a:endParaRPr>
            </a:p>
          </p:txBody>
        </p:sp>
        <p:sp>
          <p:nvSpPr>
            <p:cNvPr id="36" name="Rectangle 35"/>
            <p:cNvSpPr/>
            <p:nvPr/>
          </p:nvSpPr>
          <p:spPr>
            <a:xfrm>
              <a:off x="2895600" y="4544483"/>
              <a:ext cx="1524000" cy="624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latin typeface="Lato" panose="020F0502020204030203" pitchFamily="34" charset="0"/>
                </a:rPr>
                <a:t>Cross agency </a:t>
              </a:r>
            </a:p>
            <a:p>
              <a:pPr algn="ctr"/>
              <a:r>
                <a:rPr lang="en-US" sz="1100" dirty="0" smtClean="0">
                  <a:solidFill>
                    <a:schemeClr val="bg1"/>
                  </a:solidFill>
                  <a:latin typeface="Lato" panose="020F0502020204030203" pitchFamily="34" charset="0"/>
                </a:rPr>
                <a:t>data warehouse</a:t>
              </a:r>
              <a:endParaRPr lang="en-US" sz="1100" dirty="0">
                <a:solidFill>
                  <a:schemeClr val="bg1"/>
                </a:solidFill>
                <a:latin typeface="Lato" panose="020F0502020204030203" pitchFamily="34" charset="0"/>
              </a:endParaRPr>
            </a:p>
          </p:txBody>
        </p:sp>
        <p:sp>
          <p:nvSpPr>
            <p:cNvPr id="37" name="Rectangle 36"/>
            <p:cNvSpPr/>
            <p:nvPr/>
          </p:nvSpPr>
          <p:spPr>
            <a:xfrm>
              <a:off x="2895600" y="3009900"/>
              <a:ext cx="1524000" cy="624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Shared provider index</a:t>
              </a:r>
              <a:endParaRPr lang="en-US" sz="1100" dirty="0">
                <a:solidFill>
                  <a:schemeClr val="tx1"/>
                </a:solidFill>
                <a:latin typeface="Lato" panose="020F0502020204030203" pitchFamily="34" charset="0"/>
              </a:endParaRPr>
            </a:p>
          </p:txBody>
        </p:sp>
        <p:sp>
          <p:nvSpPr>
            <p:cNvPr id="38" name="Rectangle 37"/>
            <p:cNvSpPr/>
            <p:nvPr/>
          </p:nvSpPr>
          <p:spPr>
            <a:xfrm>
              <a:off x="2895600" y="2324100"/>
              <a:ext cx="1524000" cy="624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Shared client </a:t>
              </a:r>
            </a:p>
            <a:p>
              <a:pPr algn="ctr"/>
              <a:r>
                <a:rPr lang="en-US" sz="1100" dirty="0" smtClean="0">
                  <a:solidFill>
                    <a:schemeClr val="tx1"/>
                  </a:solidFill>
                  <a:latin typeface="Lato" panose="020F0502020204030203" pitchFamily="34" charset="0"/>
                </a:rPr>
                <a:t>index</a:t>
              </a:r>
              <a:endParaRPr lang="en-US" sz="1100" dirty="0">
                <a:solidFill>
                  <a:schemeClr val="tx1"/>
                </a:solidFill>
                <a:latin typeface="Lato" panose="020F0502020204030203" pitchFamily="34" charset="0"/>
              </a:endParaRPr>
            </a:p>
          </p:txBody>
        </p:sp>
        <p:sp>
          <p:nvSpPr>
            <p:cNvPr id="39" name="Rectangle 38"/>
            <p:cNvSpPr/>
            <p:nvPr/>
          </p:nvSpPr>
          <p:spPr>
            <a:xfrm>
              <a:off x="2895600" y="747183"/>
              <a:ext cx="1524000" cy="6244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Data filter / Confidentiality rules</a:t>
              </a:r>
              <a:endParaRPr lang="en-US" sz="1100" dirty="0">
                <a:solidFill>
                  <a:schemeClr val="tx1"/>
                </a:solidFill>
                <a:latin typeface="Lato" panose="020F0502020204030203" pitchFamily="34" charset="0"/>
              </a:endParaRPr>
            </a:p>
          </p:txBody>
        </p:sp>
        <p:sp>
          <p:nvSpPr>
            <p:cNvPr id="40" name="Rectangle 39"/>
            <p:cNvSpPr/>
            <p:nvPr/>
          </p:nvSpPr>
          <p:spPr>
            <a:xfrm>
              <a:off x="554567" y="747183"/>
              <a:ext cx="1524000" cy="624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latin typeface="Lato" panose="020F0502020204030203" pitchFamily="34" charset="0"/>
                </a:rPr>
                <a:t>Federated </a:t>
              </a:r>
            </a:p>
            <a:p>
              <a:pPr algn="ctr"/>
              <a:r>
                <a:rPr lang="en-US" sz="1100" dirty="0" smtClean="0">
                  <a:solidFill>
                    <a:schemeClr val="bg1"/>
                  </a:solidFill>
                  <a:latin typeface="Lato" panose="020F0502020204030203" pitchFamily="34" charset="0"/>
                </a:rPr>
                <a:t>data access</a:t>
              </a:r>
              <a:endParaRPr lang="en-US" sz="1100" dirty="0">
                <a:solidFill>
                  <a:schemeClr val="bg1"/>
                </a:solidFill>
                <a:latin typeface="Lato" panose="020F0502020204030203" pitchFamily="34" charset="0"/>
              </a:endParaRPr>
            </a:p>
          </p:txBody>
        </p:sp>
        <p:grpSp>
          <p:nvGrpSpPr>
            <p:cNvPr id="9" name="Group 8"/>
            <p:cNvGrpSpPr/>
            <p:nvPr/>
          </p:nvGrpSpPr>
          <p:grpSpPr>
            <a:xfrm>
              <a:off x="5334000" y="747183"/>
              <a:ext cx="1524000" cy="1805517"/>
              <a:chOff x="6477000" y="747183"/>
              <a:chExt cx="1524000" cy="1805517"/>
            </a:xfrm>
          </p:grpSpPr>
          <p:sp>
            <p:nvSpPr>
              <p:cNvPr id="41" name="Rectangle 40"/>
              <p:cNvSpPr/>
              <p:nvPr/>
            </p:nvSpPr>
            <p:spPr>
              <a:xfrm>
                <a:off x="6477000" y="747183"/>
                <a:ext cx="1524000" cy="180551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solidFill>
                      <a:schemeClr val="bg1"/>
                    </a:solidFill>
                    <a:latin typeface="Lato" panose="020F0502020204030203" pitchFamily="34" charset="0"/>
                  </a:rPr>
                  <a:t>Care Coordination</a:t>
                </a:r>
                <a:endParaRPr lang="en-US" sz="1100" dirty="0">
                  <a:solidFill>
                    <a:schemeClr val="bg1"/>
                  </a:solidFill>
                  <a:latin typeface="Lato" panose="020F0502020204030203" pitchFamily="34" charset="0"/>
                </a:endParaRPr>
              </a:p>
            </p:txBody>
          </p:sp>
          <p:sp>
            <p:nvSpPr>
              <p:cNvPr id="42" name="Rectangle 41"/>
              <p:cNvSpPr/>
              <p:nvPr/>
            </p:nvSpPr>
            <p:spPr>
              <a:xfrm>
                <a:off x="6629400" y="1077383"/>
                <a:ext cx="1219200" cy="395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Learn</a:t>
                </a:r>
                <a:endParaRPr lang="en-US" sz="1100" dirty="0">
                  <a:solidFill>
                    <a:schemeClr val="tx1"/>
                  </a:solidFill>
                  <a:latin typeface="Lato" panose="020F0502020204030203" pitchFamily="34" charset="0"/>
                </a:endParaRPr>
              </a:p>
            </p:txBody>
          </p:sp>
          <p:sp>
            <p:nvSpPr>
              <p:cNvPr id="43" name="Rectangle 42"/>
              <p:cNvSpPr/>
              <p:nvPr/>
            </p:nvSpPr>
            <p:spPr>
              <a:xfrm>
                <a:off x="6629400" y="1582737"/>
                <a:ext cx="1219200" cy="395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Coordinate</a:t>
                </a:r>
                <a:endParaRPr lang="en-US" sz="1100" dirty="0">
                  <a:solidFill>
                    <a:schemeClr val="tx1"/>
                  </a:solidFill>
                  <a:latin typeface="Lato" panose="020F0502020204030203" pitchFamily="34" charset="0"/>
                </a:endParaRPr>
              </a:p>
            </p:txBody>
          </p:sp>
          <p:sp>
            <p:nvSpPr>
              <p:cNvPr id="44" name="Rectangle 43"/>
              <p:cNvSpPr/>
              <p:nvPr/>
            </p:nvSpPr>
            <p:spPr>
              <a:xfrm>
                <a:off x="6629400" y="2088091"/>
                <a:ext cx="1219200" cy="395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Alert</a:t>
                </a:r>
                <a:endParaRPr lang="en-US" sz="1100" dirty="0">
                  <a:solidFill>
                    <a:schemeClr val="tx1"/>
                  </a:solidFill>
                  <a:latin typeface="Lato" panose="020F0502020204030203" pitchFamily="34" charset="0"/>
                </a:endParaRPr>
              </a:p>
            </p:txBody>
          </p:sp>
        </p:grpSp>
        <p:grpSp>
          <p:nvGrpSpPr>
            <p:cNvPr id="49" name="Group 48"/>
            <p:cNvGrpSpPr/>
            <p:nvPr/>
          </p:nvGrpSpPr>
          <p:grpSpPr>
            <a:xfrm>
              <a:off x="5334000" y="4037541"/>
              <a:ext cx="1524000" cy="1805517"/>
              <a:chOff x="6477000" y="747183"/>
              <a:chExt cx="1524000" cy="1805517"/>
            </a:xfrm>
          </p:grpSpPr>
          <p:sp>
            <p:nvSpPr>
              <p:cNvPr id="50" name="Rectangle 49"/>
              <p:cNvSpPr/>
              <p:nvPr/>
            </p:nvSpPr>
            <p:spPr>
              <a:xfrm>
                <a:off x="6477000" y="747183"/>
                <a:ext cx="1524000" cy="1805517"/>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solidFill>
                      <a:schemeClr val="bg1"/>
                    </a:solidFill>
                    <a:latin typeface="Lato" panose="020F0502020204030203" pitchFamily="34" charset="0"/>
                  </a:rPr>
                  <a:t>Analytics</a:t>
                </a:r>
                <a:endParaRPr lang="en-US" sz="1100" dirty="0">
                  <a:solidFill>
                    <a:schemeClr val="bg1"/>
                  </a:solidFill>
                  <a:latin typeface="Lato" panose="020F0502020204030203" pitchFamily="34" charset="0"/>
                </a:endParaRPr>
              </a:p>
            </p:txBody>
          </p:sp>
          <p:sp>
            <p:nvSpPr>
              <p:cNvPr id="51" name="Rectangle 50"/>
              <p:cNvSpPr/>
              <p:nvPr/>
            </p:nvSpPr>
            <p:spPr>
              <a:xfrm>
                <a:off x="6629400" y="1077383"/>
                <a:ext cx="1219200" cy="395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Plan</a:t>
                </a:r>
                <a:endParaRPr lang="en-US" sz="1100" dirty="0">
                  <a:solidFill>
                    <a:schemeClr val="tx1"/>
                  </a:solidFill>
                  <a:latin typeface="Lato" panose="020F0502020204030203" pitchFamily="34" charset="0"/>
                </a:endParaRPr>
              </a:p>
            </p:txBody>
          </p:sp>
          <p:sp>
            <p:nvSpPr>
              <p:cNvPr id="52" name="Rectangle 51"/>
              <p:cNvSpPr/>
              <p:nvPr/>
            </p:nvSpPr>
            <p:spPr>
              <a:xfrm>
                <a:off x="6629400" y="1582737"/>
                <a:ext cx="1219200" cy="395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Do</a:t>
                </a:r>
                <a:endParaRPr lang="en-US" sz="1100" dirty="0">
                  <a:solidFill>
                    <a:schemeClr val="tx1"/>
                  </a:solidFill>
                  <a:latin typeface="Lato" panose="020F0502020204030203" pitchFamily="34" charset="0"/>
                </a:endParaRPr>
              </a:p>
            </p:txBody>
          </p:sp>
          <p:sp>
            <p:nvSpPr>
              <p:cNvPr id="53" name="Rectangle 52"/>
              <p:cNvSpPr/>
              <p:nvPr/>
            </p:nvSpPr>
            <p:spPr>
              <a:xfrm>
                <a:off x="6629400" y="2088091"/>
                <a:ext cx="1219200" cy="395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latin typeface="Lato" panose="020F0502020204030203" pitchFamily="34" charset="0"/>
                  </a:rPr>
                  <a:t>Check</a:t>
                </a:r>
                <a:endParaRPr lang="en-US" sz="1100" dirty="0">
                  <a:solidFill>
                    <a:schemeClr val="tx1"/>
                  </a:solidFill>
                  <a:latin typeface="Lato" panose="020F0502020204030203" pitchFamily="34" charset="0"/>
                </a:endParaRPr>
              </a:p>
            </p:txBody>
          </p:sp>
        </p:grpSp>
        <p:sp>
          <p:nvSpPr>
            <p:cNvPr id="10" name="Right Bracket 9"/>
            <p:cNvSpPr/>
            <p:nvPr/>
          </p:nvSpPr>
          <p:spPr>
            <a:xfrm>
              <a:off x="1981201" y="1625600"/>
              <a:ext cx="179916" cy="4394200"/>
            </a:xfrm>
            <a:prstGeom prst="rightBracket">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9" name="Straight Arrow Connector 18"/>
            <p:cNvCxnSpPr>
              <a:endCxn id="36" idx="1"/>
            </p:cNvCxnSpPr>
            <p:nvPr/>
          </p:nvCxnSpPr>
          <p:spPr>
            <a:xfrm>
              <a:off x="2161117" y="4856691"/>
              <a:ext cx="734483" cy="1"/>
            </a:xfrm>
            <a:prstGeom prst="straightConnector1">
              <a:avLst/>
            </a:prstGeom>
            <a:ln>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54" name="Straight Arrow Connector 53"/>
            <p:cNvCxnSpPr/>
            <p:nvPr/>
          </p:nvCxnSpPr>
          <p:spPr>
            <a:xfrm>
              <a:off x="2161117" y="2971800"/>
              <a:ext cx="734483" cy="0"/>
            </a:xfrm>
            <a:prstGeom prst="straightConnector1">
              <a:avLst/>
            </a:prstGeom>
            <a:ln>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56" name="Right Bracket 55"/>
            <p:cNvSpPr/>
            <p:nvPr/>
          </p:nvSpPr>
          <p:spPr>
            <a:xfrm flipH="1">
              <a:off x="533400" y="1625600"/>
              <a:ext cx="131233" cy="3950757"/>
            </a:xfrm>
            <a:prstGeom prst="rightBracket">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58" name="Elbow Connector 57"/>
            <p:cNvCxnSpPr>
              <a:stCxn id="56" idx="2"/>
              <a:endCxn id="40" idx="1"/>
            </p:cNvCxnSpPr>
            <p:nvPr/>
          </p:nvCxnSpPr>
          <p:spPr>
            <a:xfrm flipV="1">
              <a:off x="533400" y="1059392"/>
              <a:ext cx="21167" cy="2541587"/>
            </a:xfrm>
            <a:prstGeom prst="bentConnector5">
              <a:avLst>
                <a:gd name="adj1" fmla="val -983985"/>
                <a:gd name="adj2" fmla="val 82719"/>
                <a:gd name="adj3" fmla="val -979983"/>
              </a:avLst>
            </a:prstGeom>
            <a:ln>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63" name="Straight Arrow Connector 62"/>
            <p:cNvCxnSpPr>
              <a:stCxn id="40" idx="3"/>
              <a:endCxn id="39" idx="1"/>
            </p:cNvCxnSpPr>
            <p:nvPr/>
          </p:nvCxnSpPr>
          <p:spPr>
            <a:xfrm>
              <a:off x="2078567" y="1059392"/>
              <a:ext cx="817033" cy="0"/>
            </a:xfrm>
            <a:prstGeom prst="straightConnector1">
              <a:avLst/>
            </a:prstGeom>
            <a:ln>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65" name="Straight Arrow Connector 64"/>
            <p:cNvCxnSpPr>
              <a:stCxn id="39" idx="3"/>
            </p:cNvCxnSpPr>
            <p:nvPr/>
          </p:nvCxnSpPr>
          <p:spPr>
            <a:xfrm>
              <a:off x="4419600" y="1059392"/>
              <a:ext cx="914400" cy="0"/>
            </a:xfrm>
            <a:prstGeom prst="straightConnector1">
              <a:avLst/>
            </a:prstGeom>
            <a:ln>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39" idx="2"/>
              <a:endCxn id="38" idx="0"/>
            </p:cNvCxnSpPr>
            <p:nvPr/>
          </p:nvCxnSpPr>
          <p:spPr>
            <a:xfrm>
              <a:off x="3657600" y="1371600"/>
              <a:ext cx="0" cy="952500"/>
            </a:xfrm>
            <a:prstGeom prst="straightConnector1">
              <a:avLst/>
            </a:prstGeom>
            <a:ln>
              <a:headEnd type="triangle" w="lg" len="med"/>
              <a:tailEnd type="triangle" w="lg" len="med"/>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36" idx="3"/>
            </p:cNvCxnSpPr>
            <p:nvPr/>
          </p:nvCxnSpPr>
          <p:spPr>
            <a:xfrm flipV="1">
              <a:off x="4419600" y="4856691"/>
              <a:ext cx="914400" cy="1"/>
            </a:xfrm>
            <a:prstGeom prst="straightConnector1">
              <a:avLst/>
            </a:prstGeom>
            <a:ln>
              <a:headEnd type="none" w="med" len="med"/>
              <a:tailEnd type="triangle" w="lg" len="med"/>
            </a:ln>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a:off x="5303520" y="2647950"/>
              <a:ext cx="1519144" cy="1314450"/>
              <a:chOff x="5303520" y="2647950"/>
              <a:chExt cx="1519144" cy="1314450"/>
            </a:xfrm>
          </p:grpSpPr>
          <p:sp>
            <p:nvSpPr>
              <p:cNvPr id="18" name="Curved Down Arrow 17"/>
              <p:cNvSpPr/>
              <p:nvPr/>
            </p:nvSpPr>
            <p:spPr>
              <a:xfrm>
                <a:off x="5369335" y="2647950"/>
                <a:ext cx="1453329" cy="622300"/>
              </a:xfrm>
              <a:prstGeom prst="curvedDownArrow">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Curved Down Arrow 54"/>
              <p:cNvSpPr/>
              <p:nvPr/>
            </p:nvSpPr>
            <p:spPr>
              <a:xfrm rot="10800000">
                <a:off x="5303520" y="3340100"/>
                <a:ext cx="1453329" cy="622300"/>
              </a:xfrm>
              <a:prstGeom prst="curvedDownArrow">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TextBox 56"/>
              <p:cNvSpPr txBox="1"/>
              <p:nvPr/>
            </p:nvSpPr>
            <p:spPr>
              <a:xfrm>
                <a:off x="5610972" y="3124200"/>
                <a:ext cx="970055" cy="369332"/>
              </a:xfrm>
              <a:prstGeom prst="rect">
                <a:avLst/>
              </a:prstGeom>
              <a:noFill/>
            </p:spPr>
            <p:txBody>
              <a:bodyPr wrap="square" lIns="0" tIns="0" rIns="0" bIns="0" rtlCol="0">
                <a:spAutoFit/>
              </a:bodyPr>
              <a:lstStyle/>
              <a:p>
                <a:pPr algn="ctr"/>
                <a:r>
                  <a:rPr lang="en-US" sz="1200" b="1" dirty="0" smtClean="0">
                    <a:latin typeface="Lato" panose="020F0502020204030203" pitchFamily="34" charset="0"/>
                  </a:rPr>
                  <a:t>Shared learning</a:t>
                </a:r>
                <a:endParaRPr lang="en-US" sz="1200" b="1" dirty="0">
                  <a:latin typeface="Lato" panose="020F0502020204030203" pitchFamily="34" charset="0"/>
                </a:endParaRPr>
              </a:p>
            </p:txBody>
          </p:sp>
        </p:grpSp>
        <p:sp>
          <p:nvSpPr>
            <p:cNvPr id="21" name="Rounded Rectangle 20"/>
            <p:cNvSpPr/>
            <p:nvPr/>
          </p:nvSpPr>
          <p:spPr>
            <a:xfrm>
              <a:off x="7315200" y="1110445"/>
              <a:ext cx="1447800" cy="107899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latin typeface="Lato" panose="020F0502020204030203" pitchFamily="34" charset="0"/>
                </a:rPr>
                <a:t>Maximize </a:t>
              </a:r>
            </a:p>
            <a:p>
              <a:pPr algn="ctr"/>
              <a:r>
                <a:rPr lang="en-US" sz="1400" dirty="0" smtClean="0">
                  <a:solidFill>
                    <a:sysClr val="windowText" lastClr="000000"/>
                  </a:solidFill>
                  <a:latin typeface="Lato" panose="020F0502020204030203" pitchFamily="34" charset="0"/>
                </a:rPr>
                <a:t>client </a:t>
              </a:r>
            </a:p>
            <a:p>
              <a:pPr algn="ctr"/>
              <a:r>
                <a:rPr lang="en-US" sz="1400" dirty="0" smtClean="0">
                  <a:solidFill>
                    <a:sysClr val="windowText" lastClr="000000"/>
                  </a:solidFill>
                  <a:latin typeface="Lato" panose="020F0502020204030203" pitchFamily="34" charset="0"/>
                </a:rPr>
                <a:t>health and wellbeing</a:t>
              </a:r>
              <a:endParaRPr lang="en-US" sz="1400" dirty="0">
                <a:solidFill>
                  <a:sysClr val="windowText" lastClr="000000"/>
                </a:solidFill>
                <a:latin typeface="Lato" panose="020F0502020204030203" pitchFamily="34" charset="0"/>
              </a:endParaRPr>
            </a:p>
          </p:txBody>
        </p:sp>
        <p:sp>
          <p:nvSpPr>
            <p:cNvPr id="59" name="Rounded Rectangle 58"/>
            <p:cNvSpPr/>
            <p:nvPr/>
          </p:nvSpPr>
          <p:spPr>
            <a:xfrm>
              <a:off x="7315200" y="4401873"/>
              <a:ext cx="1447800" cy="107685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ysClr val="windowText" lastClr="000000"/>
                  </a:solidFill>
                  <a:latin typeface="Lato" panose="020F0502020204030203" pitchFamily="34" charset="0"/>
                </a:rPr>
                <a:t>Maximize population </a:t>
              </a:r>
            </a:p>
            <a:p>
              <a:pPr algn="ctr"/>
              <a:r>
                <a:rPr lang="en-US" sz="1400" dirty="0" smtClean="0">
                  <a:solidFill>
                    <a:sysClr val="windowText" lastClr="000000"/>
                  </a:solidFill>
                  <a:latin typeface="Lato" panose="020F0502020204030203" pitchFamily="34" charset="0"/>
                </a:rPr>
                <a:t>health and wellbeing</a:t>
              </a:r>
              <a:endParaRPr lang="en-US" sz="1400" dirty="0">
                <a:solidFill>
                  <a:sysClr val="windowText" lastClr="000000"/>
                </a:solidFill>
                <a:latin typeface="Lato" panose="020F0502020204030203" pitchFamily="34" charset="0"/>
              </a:endParaRPr>
            </a:p>
          </p:txBody>
        </p:sp>
        <p:cxnSp>
          <p:nvCxnSpPr>
            <p:cNvPr id="60" name="Straight Arrow Connector 59"/>
            <p:cNvCxnSpPr>
              <a:stCxn id="41" idx="3"/>
              <a:endCxn id="21" idx="1"/>
            </p:cNvCxnSpPr>
            <p:nvPr/>
          </p:nvCxnSpPr>
          <p:spPr>
            <a:xfrm flipV="1">
              <a:off x="6858000" y="1649941"/>
              <a:ext cx="457200" cy="1"/>
            </a:xfrm>
            <a:prstGeom prst="straightConnector1">
              <a:avLst/>
            </a:prstGeom>
            <a:ln>
              <a:headEnd type="none" w="med" len="med"/>
              <a:tailEnd type="triangle" w="lg" len="med"/>
            </a:ln>
          </p:spPr>
          <p:style>
            <a:lnRef idx="1">
              <a:schemeClr val="dk1"/>
            </a:lnRef>
            <a:fillRef idx="0">
              <a:schemeClr val="dk1"/>
            </a:fillRef>
            <a:effectRef idx="0">
              <a:schemeClr val="dk1"/>
            </a:effectRef>
            <a:fontRef idx="minor">
              <a:schemeClr val="tx1"/>
            </a:fontRef>
          </p:style>
        </p:cxnSp>
        <p:cxnSp>
          <p:nvCxnSpPr>
            <p:cNvPr id="61" name="Straight Arrow Connector 60"/>
            <p:cNvCxnSpPr>
              <a:stCxn id="50" idx="3"/>
              <a:endCxn id="59" idx="1"/>
            </p:cNvCxnSpPr>
            <p:nvPr/>
          </p:nvCxnSpPr>
          <p:spPr>
            <a:xfrm>
              <a:off x="6858000" y="4940300"/>
              <a:ext cx="457200" cy="0"/>
            </a:xfrm>
            <a:prstGeom prst="straightConnector1">
              <a:avLst/>
            </a:prstGeom>
            <a:ln>
              <a:headEnd type="none" w="med" len="med"/>
              <a:tailEnd type="triangle" w="lg" len="med"/>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930865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IDS governance</a:t>
            </a:r>
            <a:endParaRPr lang="en-US" dirty="0"/>
          </a:p>
        </p:txBody>
      </p:sp>
      <p:sp>
        <p:nvSpPr>
          <p:cNvPr id="4" name="Slide Number Placeholder 3"/>
          <p:cNvSpPr>
            <a:spLocks noGrp="1"/>
          </p:cNvSpPr>
          <p:nvPr>
            <p:ph type="sldNum" sz="quarter" idx="10"/>
          </p:nvPr>
        </p:nvSpPr>
        <p:spPr/>
        <p:txBody>
          <a:bodyPr/>
          <a:lstStyle/>
          <a:p>
            <a:fld id="{61A3300C-2B65-410F-93D2-F0E3DC0D85CE}" type="slidenum">
              <a:rPr lang="en-US" smtClean="0"/>
              <a:t>25</a:t>
            </a:fld>
            <a:endParaRPr lang="en-US"/>
          </a:p>
        </p:txBody>
      </p:sp>
      <p:sp>
        <p:nvSpPr>
          <p:cNvPr id="5" name="TextBox 4"/>
          <p:cNvSpPr txBox="1"/>
          <p:nvPr/>
        </p:nvSpPr>
        <p:spPr>
          <a:xfrm>
            <a:off x="0" y="6324600"/>
            <a:ext cx="9014462" cy="215444"/>
          </a:xfrm>
          <a:prstGeom prst="rect">
            <a:avLst/>
          </a:prstGeom>
          <a:noFill/>
        </p:spPr>
        <p:txBody>
          <a:bodyPr wrap="square" rtlCol="0">
            <a:spAutoFit/>
          </a:bodyPr>
          <a:lstStyle/>
          <a:p>
            <a:r>
              <a:rPr lang="en-US" sz="800" dirty="0" smtClean="0">
                <a:latin typeface="Lato" panose="020F0502020204030203" pitchFamily="34" charset="0"/>
              </a:rPr>
              <a:t>Adapted from Prashant, Kumar (2011). </a:t>
            </a:r>
            <a:r>
              <a:rPr lang="en-US" sz="800" dirty="0" smtClean="0">
                <a:latin typeface="Lato" panose="020F0502020204030203" pitchFamily="34" charset="0"/>
                <a:hlinkClick r:id="rId3"/>
              </a:rPr>
              <a:t>An overview of architectures and techniques for integrated data systems implementation</a:t>
            </a:r>
            <a:r>
              <a:rPr lang="en-US" sz="800" dirty="0" smtClean="0">
                <a:latin typeface="Lato" panose="020F0502020204030203" pitchFamily="34" charset="0"/>
              </a:rPr>
              <a:t>. Actionable Intelligence for Social Policy, University of Pennsylvania. </a:t>
            </a:r>
            <a:endParaRPr lang="en-US" sz="800" b="1" dirty="0" smtClean="0">
              <a:latin typeface="Lato" panose="020F0502020204030203" pitchFamily="34" charset="0"/>
            </a:endParaRPr>
          </a:p>
        </p:txBody>
      </p:sp>
      <p:graphicFrame>
        <p:nvGraphicFramePr>
          <p:cNvPr id="2" name="Diagram 1"/>
          <p:cNvGraphicFramePr/>
          <p:nvPr>
            <p:extLst>
              <p:ext uri="{D42A27DB-BD31-4B8C-83A1-F6EECF244321}">
                <p14:modId xmlns:p14="http://schemas.microsoft.com/office/powerpoint/2010/main" val="621443656"/>
              </p:ext>
            </p:extLst>
          </p:nvPr>
        </p:nvGraphicFramePr>
        <p:xfrm>
          <a:off x="-914400" y="1117600"/>
          <a:ext cx="7010400" cy="462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45" name="Group 44"/>
          <p:cNvGrpSpPr/>
          <p:nvPr/>
        </p:nvGrpSpPr>
        <p:grpSpPr>
          <a:xfrm>
            <a:off x="6036191" y="838200"/>
            <a:ext cx="2193409" cy="2193409"/>
            <a:chOff x="2175693" y="1147073"/>
            <a:chExt cx="2659012" cy="2659012"/>
          </a:xfrm>
          <a:solidFill>
            <a:schemeClr val="accent5"/>
          </a:solidFill>
        </p:grpSpPr>
        <p:sp>
          <p:nvSpPr>
            <p:cNvPr id="46" name="Oval 45"/>
            <p:cNvSpPr/>
            <p:nvPr/>
          </p:nvSpPr>
          <p:spPr>
            <a:xfrm>
              <a:off x="2175693" y="1147073"/>
              <a:ext cx="2659012" cy="2659012"/>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47" name="Oval 4"/>
            <p:cNvSpPr/>
            <p:nvPr/>
          </p:nvSpPr>
          <p:spPr>
            <a:xfrm>
              <a:off x="2565096" y="1536476"/>
              <a:ext cx="1880206" cy="188020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Lato" panose="020F0502020204030203" pitchFamily="34" charset="0"/>
                </a:rPr>
                <a:t>Health &amp; human services providers</a:t>
              </a:r>
              <a:endParaRPr lang="en-US" sz="1800" b="1" kern="1200" dirty="0">
                <a:latin typeface="Lato" panose="020F0502020204030203" pitchFamily="34" charset="0"/>
              </a:endParaRPr>
            </a:p>
          </p:txBody>
        </p:sp>
      </p:grpSp>
      <p:grpSp>
        <p:nvGrpSpPr>
          <p:cNvPr id="48" name="Group 47"/>
          <p:cNvGrpSpPr/>
          <p:nvPr/>
        </p:nvGrpSpPr>
        <p:grpSpPr>
          <a:xfrm>
            <a:off x="6036191" y="3826391"/>
            <a:ext cx="2193409" cy="2193409"/>
            <a:chOff x="2175693" y="1147073"/>
            <a:chExt cx="2659012" cy="2659012"/>
          </a:xfrm>
          <a:solidFill>
            <a:schemeClr val="accent2"/>
          </a:solidFill>
        </p:grpSpPr>
        <p:sp>
          <p:nvSpPr>
            <p:cNvPr id="55" name="Oval 54"/>
            <p:cNvSpPr/>
            <p:nvPr/>
          </p:nvSpPr>
          <p:spPr>
            <a:xfrm>
              <a:off x="2175693" y="1147073"/>
              <a:ext cx="2659012" cy="2659012"/>
            </a:xfrm>
            <a:prstGeom prst="ellipse">
              <a:avLst/>
            </a:prstGeom>
            <a:grp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57" name="Oval 4"/>
            <p:cNvSpPr/>
            <p:nvPr/>
          </p:nvSpPr>
          <p:spPr>
            <a:xfrm>
              <a:off x="2565096" y="1536476"/>
              <a:ext cx="1880206" cy="1880206"/>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latin typeface="Lato" panose="020F0502020204030203" pitchFamily="34" charset="0"/>
                </a:rPr>
                <a:t>Analysts</a:t>
              </a:r>
              <a:endParaRPr lang="en-US" sz="1800" b="1" kern="1200" dirty="0">
                <a:solidFill>
                  <a:schemeClr val="bg1"/>
                </a:solidFill>
                <a:latin typeface="Lato" panose="020F0502020204030203" pitchFamily="34" charset="0"/>
              </a:endParaRPr>
            </a:p>
          </p:txBody>
        </p:sp>
      </p:grpSp>
      <p:sp>
        <p:nvSpPr>
          <p:cNvPr id="7" name="Right Bracket 6"/>
          <p:cNvSpPr/>
          <p:nvPr/>
        </p:nvSpPr>
        <p:spPr>
          <a:xfrm>
            <a:off x="4800600" y="838200"/>
            <a:ext cx="304800" cy="5181600"/>
          </a:xfrm>
          <a:prstGeom prst="rightBracket">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11" name="Straight Arrow Connector 10"/>
          <p:cNvCxnSpPr>
            <a:stCxn id="46" idx="4"/>
            <a:endCxn id="55" idx="0"/>
          </p:cNvCxnSpPr>
          <p:nvPr/>
        </p:nvCxnSpPr>
        <p:spPr>
          <a:xfrm>
            <a:off x="7132896" y="3031609"/>
            <a:ext cx="0" cy="794782"/>
          </a:xfrm>
          <a:prstGeom prst="straightConnector1">
            <a:avLst/>
          </a:prstGeom>
          <a:ln>
            <a:solidFill>
              <a:schemeClr val="tx1"/>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46" idx="2"/>
          </p:cNvCxnSpPr>
          <p:nvPr/>
        </p:nvCxnSpPr>
        <p:spPr>
          <a:xfrm flipH="1" flipV="1">
            <a:off x="5105400" y="1934904"/>
            <a:ext cx="930791" cy="1"/>
          </a:xfrm>
          <a:prstGeom prst="straightConnector1">
            <a:avLst/>
          </a:prstGeom>
          <a:ln>
            <a:solidFill>
              <a:schemeClr val="tx1"/>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5" idx="2"/>
          </p:cNvCxnSpPr>
          <p:nvPr/>
        </p:nvCxnSpPr>
        <p:spPr>
          <a:xfrm flipH="1" flipV="1">
            <a:off x="5105400" y="4923095"/>
            <a:ext cx="930791" cy="1"/>
          </a:xfrm>
          <a:prstGeom prst="straightConnector1">
            <a:avLst/>
          </a:prstGeom>
          <a:ln>
            <a:solidFill>
              <a:schemeClr val="tx1"/>
            </a:solidFill>
            <a:headEnd type="triangle" w="lg" len="lg"/>
            <a:tailEnd type="triangle" w="lg" len="lg"/>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88677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a:xfrm>
            <a:off x="609600" y="1447800"/>
            <a:ext cx="8153400" cy="2133600"/>
          </a:xfrm>
        </p:spPr>
        <p:txBody>
          <a:bodyPr>
            <a:normAutofit/>
          </a:bodyPr>
          <a:lstStyle/>
          <a:p>
            <a:pPr lvl="0"/>
            <a:r>
              <a:rPr lang="en-US" dirty="0"/>
              <a:t>QUESTION: Should the ACHs play a role in governance of shared data? </a:t>
            </a:r>
            <a:r>
              <a:rPr lang="en-US" dirty="0" smtClean="0"/>
              <a:t>Who (or what) </a:t>
            </a:r>
            <a:r>
              <a:rPr lang="en-US" dirty="0"/>
              <a:t>else would if not us? </a:t>
            </a:r>
            <a:br>
              <a:rPr lang="en-US" dirty="0"/>
            </a:br>
            <a:endParaRPr lang="en-US" dirty="0"/>
          </a:p>
        </p:txBody>
      </p:sp>
      <p:sp>
        <p:nvSpPr>
          <p:cNvPr id="4" name="Slide Number Placeholder 3"/>
          <p:cNvSpPr>
            <a:spLocks noGrp="1"/>
          </p:cNvSpPr>
          <p:nvPr>
            <p:ph type="sldNum" sz="quarter" idx="4"/>
          </p:nvPr>
        </p:nvSpPr>
        <p:spPr/>
        <p:txBody>
          <a:bodyPr/>
          <a:lstStyle/>
          <a:p>
            <a:fld id="{61A3300C-2B65-410F-93D2-F0E3DC0D85CE}" type="slidenum">
              <a:rPr lang="en-US" smtClean="0"/>
              <a:pPr/>
              <a:t>26</a:t>
            </a:fld>
            <a:endParaRPr lang="en-US" dirty="0"/>
          </a:p>
        </p:txBody>
      </p:sp>
    </p:spTree>
    <p:extLst>
      <p:ext uri="{BB962C8B-B14F-4D97-AF65-F5344CB8AC3E}">
        <p14:creationId xmlns:p14="http://schemas.microsoft.com/office/powerpoint/2010/main" val="2567484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a:bodyPr>
          <a:lstStyle/>
          <a:p>
            <a:r>
              <a:rPr lang="en-US" dirty="0" smtClean="0"/>
              <a:t>Towards </a:t>
            </a:r>
            <a:r>
              <a:rPr lang="en-US" dirty="0" smtClean="0">
                <a:solidFill>
                  <a:schemeClr val="accent3"/>
                </a:solidFill>
              </a:rPr>
              <a:t>integrated data </a:t>
            </a:r>
            <a:r>
              <a:rPr lang="en-US" dirty="0" smtClean="0"/>
              <a:t>in King County</a:t>
            </a:r>
            <a:endParaRPr lang="en-US" dirty="0">
              <a:solidFill>
                <a:schemeClr val="accent3"/>
              </a:solidFill>
            </a:endParaRPr>
          </a:p>
        </p:txBody>
      </p:sp>
      <p:sp>
        <p:nvSpPr>
          <p:cNvPr id="4" name="Slide Number Placeholder 3"/>
          <p:cNvSpPr>
            <a:spLocks noGrp="1"/>
          </p:cNvSpPr>
          <p:nvPr>
            <p:ph type="sldNum" sz="quarter" idx="4"/>
          </p:nvPr>
        </p:nvSpPr>
        <p:spPr/>
        <p:txBody>
          <a:bodyPr/>
          <a:lstStyle/>
          <a:p>
            <a:fld id="{61A3300C-2B65-410F-93D2-F0E3DC0D85CE}" type="slidenum">
              <a:rPr lang="en-US" smtClean="0"/>
              <a:pPr/>
              <a:t>27</a:t>
            </a:fld>
            <a:endParaRPr lang="en-US" dirty="0"/>
          </a:p>
        </p:txBody>
      </p:sp>
    </p:spTree>
    <p:extLst>
      <p:ext uri="{BB962C8B-B14F-4D97-AF65-F5344CB8AC3E}">
        <p14:creationId xmlns:p14="http://schemas.microsoft.com/office/powerpoint/2010/main" val="3776820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Potential ideas (not yet vetted) for moving forward in King County</a:t>
            </a:r>
          </a:p>
        </p:txBody>
      </p:sp>
      <p:sp>
        <p:nvSpPr>
          <p:cNvPr id="4" name="Slide Number Placeholder 3"/>
          <p:cNvSpPr>
            <a:spLocks noGrp="1"/>
          </p:cNvSpPr>
          <p:nvPr>
            <p:ph type="sldNum" sz="quarter" idx="10"/>
          </p:nvPr>
        </p:nvSpPr>
        <p:spPr/>
        <p:txBody>
          <a:bodyPr/>
          <a:lstStyle/>
          <a:p>
            <a:fld id="{61A3300C-2B65-410F-93D2-F0E3DC0D85CE}" type="slidenum">
              <a:rPr lang="en-US" smtClean="0"/>
              <a:t>28</a:t>
            </a:fld>
            <a:endParaRPr lang="en-US"/>
          </a:p>
        </p:txBody>
      </p:sp>
      <p:sp>
        <p:nvSpPr>
          <p:cNvPr id="6" name="Rounded Rectangle 5"/>
          <p:cNvSpPr/>
          <p:nvPr/>
        </p:nvSpPr>
        <p:spPr>
          <a:xfrm>
            <a:off x="838200" y="838200"/>
            <a:ext cx="7924800" cy="6858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latin typeface="Lato" panose="020B0604020202020204" charset="0"/>
              </a:rPr>
              <a:t>Build common understanding of data integration requirements, needs &amp; priorities</a:t>
            </a:r>
            <a:endParaRPr lang="en-US" sz="1600" dirty="0">
              <a:solidFill>
                <a:schemeClr val="bg1"/>
              </a:solidFill>
              <a:latin typeface="Lato" panose="020B0604020202020204" charset="0"/>
            </a:endParaRPr>
          </a:p>
        </p:txBody>
      </p:sp>
      <p:sp>
        <p:nvSpPr>
          <p:cNvPr id="8" name="Rounded Rectangle 7"/>
          <p:cNvSpPr/>
          <p:nvPr/>
        </p:nvSpPr>
        <p:spPr>
          <a:xfrm>
            <a:off x="228600" y="838200"/>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Lato" panose="020B0604020202020204" charset="0"/>
              </a:rPr>
              <a:t>1</a:t>
            </a:r>
            <a:endParaRPr lang="en-US" sz="1400" dirty="0">
              <a:solidFill>
                <a:schemeClr val="tx1"/>
              </a:solidFill>
              <a:latin typeface="Lato" panose="020B0604020202020204" charset="0"/>
            </a:endParaRPr>
          </a:p>
        </p:txBody>
      </p:sp>
      <p:sp>
        <p:nvSpPr>
          <p:cNvPr id="12" name="Rounded Rectangle 11"/>
          <p:cNvSpPr/>
          <p:nvPr/>
        </p:nvSpPr>
        <p:spPr>
          <a:xfrm>
            <a:off x="838200" y="1784408"/>
            <a:ext cx="7924800" cy="685800"/>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latin typeface="Lato" panose="020B0604020202020204" charset="0"/>
              </a:rPr>
              <a:t>Demonstrate how </a:t>
            </a:r>
            <a:r>
              <a:rPr lang="en-US" sz="1600" dirty="0">
                <a:solidFill>
                  <a:schemeClr val="bg1"/>
                </a:solidFill>
                <a:latin typeface="Lato" panose="020B0604020202020204" charset="0"/>
              </a:rPr>
              <a:t>data integration can </a:t>
            </a:r>
            <a:r>
              <a:rPr lang="en-US" sz="1600" dirty="0" smtClean="0">
                <a:solidFill>
                  <a:schemeClr val="bg1"/>
                </a:solidFill>
                <a:latin typeface="Lato" panose="020B0604020202020204" charset="0"/>
              </a:rPr>
              <a:t>promote </a:t>
            </a:r>
            <a:r>
              <a:rPr lang="en-US" sz="1600" dirty="0">
                <a:solidFill>
                  <a:schemeClr val="bg1"/>
                </a:solidFill>
                <a:latin typeface="Lato" panose="020B0604020202020204" charset="0"/>
              </a:rPr>
              <a:t>equity and social justice</a:t>
            </a:r>
          </a:p>
        </p:txBody>
      </p:sp>
      <p:sp>
        <p:nvSpPr>
          <p:cNvPr id="13" name="Rounded Rectangle 12"/>
          <p:cNvSpPr/>
          <p:nvPr/>
        </p:nvSpPr>
        <p:spPr>
          <a:xfrm>
            <a:off x="228600" y="1784408"/>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Lato" panose="020B0604020202020204" charset="0"/>
              </a:rPr>
              <a:t>2</a:t>
            </a:r>
            <a:endParaRPr lang="en-US" sz="1400" dirty="0">
              <a:solidFill>
                <a:schemeClr val="tx1"/>
              </a:solidFill>
              <a:latin typeface="Lato" panose="020B0604020202020204" charset="0"/>
            </a:endParaRPr>
          </a:p>
        </p:txBody>
      </p:sp>
      <p:sp>
        <p:nvSpPr>
          <p:cNvPr id="15" name="Rounded Rectangle 14"/>
          <p:cNvSpPr/>
          <p:nvPr/>
        </p:nvSpPr>
        <p:spPr>
          <a:xfrm>
            <a:off x="838200" y="2730616"/>
            <a:ext cx="7924800" cy="6858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rPr>
              <a:t>Leverage </a:t>
            </a:r>
            <a:r>
              <a:rPr lang="en-US" sz="1600" dirty="0" smtClean="0">
                <a:solidFill>
                  <a:schemeClr val="tx1"/>
                </a:solidFill>
                <a:latin typeface="Lato" panose="020B0604020202020204" charset="0"/>
              </a:rPr>
              <a:t>existing initiatives to explore/test </a:t>
            </a:r>
            <a:r>
              <a:rPr lang="en-US" sz="1600" dirty="0">
                <a:solidFill>
                  <a:schemeClr val="tx1"/>
                </a:solidFill>
                <a:latin typeface="Lato" panose="020B0604020202020204" charset="0"/>
              </a:rPr>
              <a:t>opportunities for data integration</a:t>
            </a:r>
          </a:p>
        </p:txBody>
      </p:sp>
      <p:sp>
        <p:nvSpPr>
          <p:cNvPr id="16" name="Rounded Rectangle 15"/>
          <p:cNvSpPr/>
          <p:nvPr/>
        </p:nvSpPr>
        <p:spPr>
          <a:xfrm>
            <a:off x="228600" y="2730616"/>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Lato" panose="020B0604020202020204" charset="0"/>
              </a:rPr>
              <a:t>3</a:t>
            </a:r>
            <a:endParaRPr lang="en-US" sz="1400" dirty="0">
              <a:solidFill>
                <a:schemeClr val="tx1"/>
              </a:solidFill>
              <a:latin typeface="Lato" panose="020B0604020202020204" charset="0"/>
            </a:endParaRPr>
          </a:p>
        </p:txBody>
      </p:sp>
      <p:sp>
        <p:nvSpPr>
          <p:cNvPr id="18" name="Rounded Rectangle 17"/>
          <p:cNvSpPr/>
          <p:nvPr/>
        </p:nvSpPr>
        <p:spPr>
          <a:xfrm>
            <a:off x="838200" y="3676824"/>
            <a:ext cx="7924800" cy="68580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rPr>
              <a:t>Build on </a:t>
            </a:r>
            <a:r>
              <a:rPr lang="en-US" sz="1600" dirty="0" smtClean="0">
                <a:solidFill>
                  <a:schemeClr val="tx1"/>
                </a:solidFill>
                <a:latin typeface="Lato" panose="020B0604020202020204" charset="0"/>
              </a:rPr>
              <a:t>existing infrastructure</a:t>
            </a:r>
            <a:r>
              <a:rPr lang="en-US" sz="1600" dirty="0">
                <a:solidFill>
                  <a:schemeClr val="tx1"/>
                </a:solidFill>
                <a:latin typeface="Lato" panose="020B0604020202020204" charset="0"/>
              </a:rPr>
              <a:t>, </a:t>
            </a:r>
            <a:r>
              <a:rPr lang="en-US" sz="1600" dirty="0" smtClean="0">
                <a:solidFill>
                  <a:schemeClr val="tx1"/>
                </a:solidFill>
                <a:latin typeface="Lato" panose="020B0604020202020204" charset="0"/>
              </a:rPr>
              <a:t>and align </a:t>
            </a:r>
            <a:r>
              <a:rPr lang="en-US" sz="1600" dirty="0">
                <a:solidFill>
                  <a:schemeClr val="tx1"/>
                </a:solidFill>
                <a:latin typeface="Lato" panose="020B0604020202020204" charset="0"/>
              </a:rPr>
              <a:t>with </a:t>
            </a:r>
            <a:r>
              <a:rPr lang="en-US" sz="1600" dirty="0" smtClean="0">
                <a:solidFill>
                  <a:schemeClr val="tx1"/>
                </a:solidFill>
                <a:latin typeface="Lato" panose="020B0604020202020204" charset="0"/>
              </a:rPr>
              <a:t>the </a:t>
            </a:r>
            <a:r>
              <a:rPr lang="en-US" sz="1600" dirty="0">
                <a:solidFill>
                  <a:schemeClr val="tx1"/>
                </a:solidFill>
                <a:latin typeface="Lato" panose="020B0604020202020204" charset="0"/>
              </a:rPr>
              <a:t>state and other ACHs</a:t>
            </a:r>
          </a:p>
        </p:txBody>
      </p:sp>
      <p:sp>
        <p:nvSpPr>
          <p:cNvPr id="19" name="Rounded Rectangle 18"/>
          <p:cNvSpPr/>
          <p:nvPr/>
        </p:nvSpPr>
        <p:spPr>
          <a:xfrm>
            <a:off x="228600" y="3676824"/>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Lato" panose="020B0604020202020204" charset="0"/>
              </a:rPr>
              <a:t>4</a:t>
            </a:r>
            <a:endParaRPr lang="en-US" sz="1400" dirty="0">
              <a:solidFill>
                <a:schemeClr val="tx1"/>
              </a:solidFill>
              <a:latin typeface="Lato" panose="020B0604020202020204" charset="0"/>
            </a:endParaRPr>
          </a:p>
        </p:txBody>
      </p:sp>
      <p:sp>
        <p:nvSpPr>
          <p:cNvPr id="21" name="Rounded Rectangle 20"/>
          <p:cNvSpPr/>
          <p:nvPr/>
        </p:nvSpPr>
        <p:spPr>
          <a:xfrm>
            <a:off x="838200" y="4623032"/>
            <a:ext cx="7924800" cy="685800"/>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rPr>
              <a:t>Identify </a:t>
            </a:r>
            <a:r>
              <a:rPr lang="en-US" sz="1600" dirty="0" smtClean="0">
                <a:solidFill>
                  <a:schemeClr val="tx1"/>
                </a:solidFill>
                <a:latin typeface="Lato" panose="020B0604020202020204" charset="0"/>
              </a:rPr>
              <a:t>costs </a:t>
            </a:r>
            <a:r>
              <a:rPr lang="en-US" sz="1600" dirty="0">
                <a:solidFill>
                  <a:schemeClr val="tx1"/>
                </a:solidFill>
                <a:latin typeface="Lato" panose="020B0604020202020204" charset="0"/>
              </a:rPr>
              <a:t>and logistics </a:t>
            </a:r>
            <a:r>
              <a:rPr lang="en-US" sz="1600" dirty="0" smtClean="0">
                <a:solidFill>
                  <a:schemeClr val="tx1"/>
                </a:solidFill>
                <a:latin typeface="Lato" panose="020B0604020202020204" charset="0"/>
              </a:rPr>
              <a:t>for </a:t>
            </a:r>
            <a:r>
              <a:rPr lang="en-US" sz="1600" dirty="0">
                <a:solidFill>
                  <a:schemeClr val="tx1"/>
                </a:solidFill>
                <a:latin typeface="Lato" panose="020B0604020202020204" charset="0"/>
              </a:rPr>
              <a:t>different approaches to data integration</a:t>
            </a:r>
          </a:p>
        </p:txBody>
      </p:sp>
      <p:sp>
        <p:nvSpPr>
          <p:cNvPr id="22" name="Rounded Rectangle 21"/>
          <p:cNvSpPr/>
          <p:nvPr/>
        </p:nvSpPr>
        <p:spPr>
          <a:xfrm>
            <a:off x="228600" y="4623032"/>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Lato" panose="020B0604020202020204" charset="0"/>
              </a:rPr>
              <a:t>5</a:t>
            </a:r>
            <a:endParaRPr lang="en-US" sz="1400" dirty="0">
              <a:solidFill>
                <a:schemeClr val="tx1"/>
              </a:solidFill>
              <a:latin typeface="Lato" panose="020B0604020202020204" charset="0"/>
            </a:endParaRPr>
          </a:p>
        </p:txBody>
      </p:sp>
      <p:sp>
        <p:nvSpPr>
          <p:cNvPr id="24" name="Rounded Rectangle 23"/>
          <p:cNvSpPr/>
          <p:nvPr/>
        </p:nvSpPr>
        <p:spPr>
          <a:xfrm>
            <a:off x="838200" y="5569239"/>
            <a:ext cx="7924800" cy="6858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latin typeface="Lato" panose="020B0604020202020204" charset="0"/>
              </a:rPr>
              <a:t>Use a phased, continuous improvement approach to </a:t>
            </a:r>
            <a:r>
              <a:rPr lang="en-US" sz="1600" dirty="0">
                <a:solidFill>
                  <a:schemeClr val="tx1"/>
                </a:solidFill>
                <a:latin typeface="Lato" panose="020B0604020202020204" charset="0"/>
              </a:rPr>
              <a:t>break down </a:t>
            </a:r>
            <a:r>
              <a:rPr lang="en-US" sz="1600" dirty="0" smtClean="0">
                <a:solidFill>
                  <a:schemeClr val="tx1"/>
                </a:solidFill>
                <a:latin typeface="Lato" panose="020B0604020202020204" charset="0"/>
              </a:rPr>
              <a:t>data </a:t>
            </a:r>
            <a:r>
              <a:rPr lang="en-US" sz="1600" dirty="0">
                <a:solidFill>
                  <a:schemeClr val="tx1"/>
                </a:solidFill>
                <a:latin typeface="Lato" panose="020B0604020202020204" charset="0"/>
              </a:rPr>
              <a:t>siloes one by </a:t>
            </a:r>
            <a:r>
              <a:rPr lang="en-US" sz="1600" dirty="0" smtClean="0">
                <a:solidFill>
                  <a:schemeClr val="tx1"/>
                </a:solidFill>
                <a:latin typeface="Lato" panose="020B0604020202020204" charset="0"/>
              </a:rPr>
              <a:t>one</a:t>
            </a:r>
            <a:endParaRPr lang="en-US" sz="1600" dirty="0">
              <a:solidFill>
                <a:schemeClr val="tx1"/>
              </a:solidFill>
              <a:latin typeface="Lato" panose="020B0604020202020204" charset="0"/>
            </a:endParaRPr>
          </a:p>
        </p:txBody>
      </p:sp>
      <p:sp>
        <p:nvSpPr>
          <p:cNvPr id="25" name="Rounded Rectangle 24"/>
          <p:cNvSpPr/>
          <p:nvPr/>
        </p:nvSpPr>
        <p:spPr>
          <a:xfrm>
            <a:off x="228600" y="5569239"/>
            <a:ext cx="609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Lato" panose="020B0604020202020204" charset="0"/>
              </a:rPr>
              <a:t>6</a:t>
            </a:r>
            <a:endParaRPr lang="en-US" sz="1400" dirty="0">
              <a:solidFill>
                <a:schemeClr val="tx1"/>
              </a:solidFill>
              <a:latin typeface="Lato" panose="020B0604020202020204" charset="0"/>
            </a:endParaRPr>
          </a:p>
        </p:txBody>
      </p:sp>
    </p:spTree>
    <p:extLst>
      <p:ext uri="{BB962C8B-B14F-4D97-AF65-F5344CB8AC3E}">
        <p14:creationId xmlns:p14="http://schemas.microsoft.com/office/powerpoint/2010/main" val="24938371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FOR MORE INFORMATION, CONTACT:</a:t>
            </a:r>
          </a:p>
          <a:p>
            <a:r>
              <a:rPr lang="en-US" dirty="0" smtClean="0"/>
              <a:t>Eli </a:t>
            </a:r>
            <a:r>
              <a:rPr lang="en-US" dirty="0"/>
              <a:t>Kern MPH RN | Epidemiologist</a:t>
            </a:r>
            <a:br>
              <a:rPr lang="en-US" dirty="0"/>
            </a:br>
            <a:r>
              <a:rPr lang="en-US" dirty="0"/>
              <a:t>Assessment, Policy </a:t>
            </a:r>
            <a:r>
              <a:rPr lang="en-US" dirty="0" smtClean="0"/>
              <a:t>Development &amp; Evaluation</a:t>
            </a:r>
            <a:r>
              <a:rPr lang="en-US" dirty="0"/>
              <a:t/>
            </a:r>
            <a:br>
              <a:rPr lang="en-US" dirty="0"/>
            </a:br>
            <a:r>
              <a:rPr lang="en-US" dirty="0"/>
              <a:t>Public Health - Seattle and King County</a:t>
            </a:r>
            <a:br>
              <a:rPr lang="en-US" dirty="0"/>
            </a:br>
            <a:r>
              <a:rPr lang="en-US" dirty="0"/>
              <a:t>Phone: 206.263.8727 | Email: </a:t>
            </a:r>
            <a:r>
              <a:rPr lang="en-US" dirty="0" smtClean="0">
                <a:hlinkClick r:id="rId3"/>
              </a:rPr>
              <a:t>eli.kern@kingcounty.gov</a:t>
            </a:r>
            <a:r>
              <a:rPr lang="en-US" dirty="0" smtClean="0"/>
              <a:t> </a:t>
            </a:r>
            <a:endParaRPr lang="en-US" dirty="0"/>
          </a:p>
        </p:txBody>
      </p:sp>
      <p:sp>
        <p:nvSpPr>
          <p:cNvPr id="3" name="Title 2"/>
          <p:cNvSpPr>
            <a:spLocks noGrp="1"/>
          </p:cNvSpPr>
          <p:nvPr>
            <p:ph type="title"/>
          </p:nvPr>
        </p:nvSpPr>
        <p:spPr/>
        <p:txBody>
          <a:bodyPr>
            <a:normAutofit/>
          </a:bodyPr>
          <a:lstStyle/>
          <a:p>
            <a:r>
              <a:rPr lang="en-US" sz="3200" dirty="0" smtClean="0"/>
              <a:t>APPENDIX</a:t>
            </a:r>
            <a:endParaRPr lang="en-US" sz="3200" dirty="0"/>
          </a:p>
        </p:txBody>
      </p:sp>
      <p:sp>
        <p:nvSpPr>
          <p:cNvPr id="4" name="Slide Number Placeholder 3"/>
          <p:cNvSpPr>
            <a:spLocks noGrp="1"/>
          </p:cNvSpPr>
          <p:nvPr>
            <p:ph type="sldNum" sz="quarter" idx="4"/>
          </p:nvPr>
        </p:nvSpPr>
        <p:spPr/>
        <p:txBody>
          <a:bodyPr/>
          <a:lstStyle/>
          <a:p>
            <a:fld id="{61A3300C-2B65-410F-93D2-F0E3DC0D85CE}" type="slidenum">
              <a:rPr lang="en-US" smtClean="0"/>
              <a:t>29</a:t>
            </a:fld>
            <a:endParaRPr lang="en-US"/>
          </a:p>
        </p:txBody>
      </p:sp>
    </p:spTree>
    <p:extLst>
      <p:ext uri="{BB962C8B-B14F-4D97-AF65-F5344CB8AC3E}">
        <p14:creationId xmlns:p14="http://schemas.microsoft.com/office/powerpoint/2010/main" val="3387252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smtClean="0"/>
              <a:t>In the United States, our investments </a:t>
            </a:r>
            <a:r>
              <a:rPr lang="en-US" dirty="0" smtClean="0">
                <a:solidFill>
                  <a:schemeClr val="accent4"/>
                </a:solidFill>
              </a:rPr>
              <a:t>do not match </a:t>
            </a:r>
            <a:r>
              <a:rPr lang="en-US" dirty="0" smtClean="0"/>
              <a:t>our health needs</a:t>
            </a:r>
            <a:endParaRPr lang="en-US" dirty="0"/>
          </a:p>
        </p:txBody>
      </p:sp>
      <p:sp>
        <p:nvSpPr>
          <p:cNvPr id="4" name="Slide Number Placeholder 3"/>
          <p:cNvSpPr>
            <a:spLocks noGrp="1"/>
          </p:cNvSpPr>
          <p:nvPr>
            <p:ph type="sldNum" sz="quarter" idx="4"/>
          </p:nvPr>
        </p:nvSpPr>
        <p:spPr/>
        <p:txBody>
          <a:bodyPr/>
          <a:lstStyle/>
          <a:p>
            <a:fld id="{61A3300C-2B65-410F-93D2-F0E3DC0D85CE}" type="slidenum">
              <a:rPr lang="en-US" smtClean="0"/>
              <a:pPr/>
              <a:t>3</a:t>
            </a:fld>
            <a:endParaRPr lang="en-US" dirty="0"/>
          </a:p>
        </p:txBody>
      </p:sp>
    </p:spTree>
    <p:extLst>
      <p:ext uri="{BB962C8B-B14F-4D97-AF65-F5344CB8AC3E}">
        <p14:creationId xmlns:p14="http://schemas.microsoft.com/office/powerpoint/2010/main" val="1059788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
          </p:nvPr>
        </p:nvSpPr>
        <p:spPr/>
        <p:txBody>
          <a:bodyPr numCol="2">
            <a:normAutofit/>
          </a:bodyPr>
          <a:lstStyle/>
          <a:p>
            <a:pPr marL="0" indent="0">
              <a:buNone/>
            </a:pPr>
            <a:r>
              <a:rPr lang="en-US" sz="1000" dirty="0" smtClean="0"/>
              <a:t>ACH </a:t>
            </a:r>
            <a:r>
              <a:rPr lang="en-US" sz="1000" dirty="0"/>
              <a:t>– Accountable Community of Health</a:t>
            </a:r>
          </a:p>
          <a:p>
            <a:pPr marL="0" indent="0">
              <a:buNone/>
            </a:pPr>
            <a:r>
              <a:rPr lang="en-US" sz="1000" dirty="0"/>
              <a:t>AIMS - Advancing Integrated Mental Health Solutions, University of Washington</a:t>
            </a:r>
          </a:p>
          <a:p>
            <a:pPr marL="0" indent="0">
              <a:buNone/>
            </a:pPr>
            <a:r>
              <a:rPr lang="en-US" sz="1000" dirty="0"/>
              <a:t>APDE – Assessment, Policy Development &amp; Evaluation, PHSKC</a:t>
            </a:r>
          </a:p>
          <a:p>
            <a:pPr marL="0" indent="0">
              <a:buNone/>
            </a:pPr>
            <a:r>
              <a:rPr lang="en-US" sz="1000" dirty="0"/>
              <a:t>BoD – Burden of Disease</a:t>
            </a:r>
          </a:p>
          <a:p>
            <a:pPr marL="0" indent="0">
              <a:buNone/>
            </a:pPr>
            <a:r>
              <a:rPr lang="en-US" sz="1000" dirty="0"/>
              <a:t>CD – Communicable disease</a:t>
            </a:r>
          </a:p>
          <a:p>
            <a:pPr marL="0" indent="0">
              <a:buNone/>
            </a:pPr>
            <a:r>
              <a:rPr lang="en-US" sz="1000" dirty="0"/>
              <a:t>CDR – Clinical Data Repository, Link4Health</a:t>
            </a:r>
          </a:p>
          <a:p>
            <a:pPr marL="0" indent="0">
              <a:buNone/>
            </a:pPr>
            <a:r>
              <a:rPr lang="en-US" sz="1000" dirty="0"/>
              <a:t>CHS – Community Health Services, PHSKC</a:t>
            </a:r>
          </a:p>
          <a:p>
            <a:pPr marL="0" indent="0">
              <a:buNone/>
            </a:pPr>
            <a:r>
              <a:rPr lang="en-US" sz="1000" dirty="0"/>
              <a:t>DAJD – King County Department of Adult and Juvenile Detention</a:t>
            </a:r>
          </a:p>
          <a:p>
            <a:pPr marL="0" indent="0">
              <a:buNone/>
            </a:pPr>
            <a:r>
              <a:rPr lang="en-US" sz="1000" dirty="0"/>
              <a:t>DCHS – King County Department of Community and Human Services</a:t>
            </a:r>
          </a:p>
          <a:p>
            <a:pPr marL="0" indent="0">
              <a:buNone/>
            </a:pPr>
            <a:r>
              <a:rPr lang="en-US" sz="1000" dirty="0"/>
              <a:t>DSHS – WA State Department of Social and Health Services</a:t>
            </a:r>
          </a:p>
          <a:p>
            <a:pPr marL="0" indent="0">
              <a:buNone/>
            </a:pPr>
            <a:r>
              <a:rPr lang="en-US" sz="1000" dirty="0"/>
              <a:t>ED – Emergency department</a:t>
            </a:r>
          </a:p>
          <a:p>
            <a:pPr marL="0" indent="0">
              <a:buNone/>
            </a:pPr>
            <a:r>
              <a:rPr lang="en-US" sz="1000" dirty="0"/>
              <a:t>EHR – Electronic health record</a:t>
            </a:r>
          </a:p>
          <a:p>
            <a:pPr marL="0" indent="0">
              <a:buNone/>
            </a:pPr>
            <a:r>
              <a:rPr lang="en-US" sz="1000" dirty="0"/>
              <a:t>ERDC – WA State Education Research &amp; Data Center</a:t>
            </a:r>
          </a:p>
          <a:p>
            <a:pPr marL="0" indent="0">
              <a:buNone/>
            </a:pPr>
            <a:r>
              <a:rPr lang="en-US" sz="1000" dirty="0"/>
              <a:t>HBE – WA Health Benefit Exchange</a:t>
            </a:r>
          </a:p>
          <a:p>
            <a:pPr marL="0" indent="0">
              <a:buNone/>
            </a:pPr>
            <a:r>
              <a:rPr lang="en-US" sz="1000" dirty="0"/>
              <a:t>HCA – WA State Health Care Authority</a:t>
            </a:r>
          </a:p>
          <a:p>
            <a:pPr marL="0" indent="0">
              <a:buNone/>
            </a:pPr>
            <a:r>
              <a:rPr lang="en-US" sz="1000" dirty="0"/>
              <a:t>HHC – King County Hospitals for a Healthier Community</a:t>
            </a:r>
          </a:p>
          <a:p>
            <a:pPr marL="0" indent="0">
              <a:buNone/>
            </a:pPr>
            <a:r>
              <a:rPr lang="en-US" sz="1000" dirty="0"/>
              <a:t>HIE – Health Information Exchange</a:t>
            </a:r>
          </a:p>
          <a:p>
            <a:pPr marL="0" indent="0">
              <a:buNone/>
            </a:pPr>
            <a:r>
              <a:rPr lang="en-US" sz="1000" dirty="0"/>
              <a:t>HWC – Healthy Washington Coalition</a:t>
            </a:r>
          </a:p>
          <a:p>
            <a:pPr marL="0" indent="0">
              <a:buNone/>
            </a:pPr>
            <a:r>
              <a:rPr lang="en-US" sz="1000" dirty="0"/>
              <a:t>IHME – Institute for Health Metrics and Evaluation</a:t>
            </a:r>
          </a:p>
          <a:p>
            <a:pPr marL="0" indent="0">
              <a:buNone/>
            </a:pPr>
            <a:r>
              <a:rPr lang="en-US" sz="1000" dirty="0"/>
              <a:t>KCIT – King County Information Technology</a:t>
            </a:r>
          </a:p>
          <a:p>
            <a:pPr marL="0" indent="0">
              <a:buNone/>
            </a:pPr>
            <a:r>
              <a:rPr lang="en-US" sz="1000" dirty="0"/>
              <a:t>MHCADSD – King County Mental Health, Chemical Abuse and Dependency Services Division</a:t>
            </a:r>
          </a:p>
          <a:p>
            <a:pPr marL="0" indent="0">
              <a:buNone/>
            </a:pPr>
            <a:r>
              <a:rPr lang="en-US" sz="1000" dirty="0"/>
              <a:t>NSACH – North Sound Accountable Community of Health</a:t>
            </a:r>
          </a:p>
          <a:p>
            <a:pPr marL="0" indent="0">
              <a:buNone/>
            </a:pPr>
            <a:r>
              <a:rPr lang="en-US" sz="1000" dirty="0"/>
              <a:t>OFM – WA State Office of Financial Management</a:t>
            </a:r>
          </a:p>
          <a:p>
            <a:pPr marL="0" indent="0">
              <a:buNone/>
            </a:pPr>
            <a:r>
              <a:rPr lang="en-US" sz="1000" dirty="0"/>
              <a:t>OIC – WA State Office of Insurance Commissioner</a:t>
            </a:r>
          </a:p>
          <a:p>
            <a:pPr marL="0" indent="0">
              <a:buNone/>
            </a:pPr>
            <a:r>
              <a:rPr lang="en-US" sz="1000" dirty="0"/>
              <a:t>PHC – Public Health Center</a:t>
            </a:r>
          </a:p>
          <a:p>
            <a:pPr marL="0" indent="0">
              <a:buNone/>
            </a:pPr>
            <a:r>
              <a:rPr lang="en-US" sz="1000" dirty="0"/>
              <a:t>PHSKC – Public Health – Seattle &amp; King County</a:t>
            </a:r>
          </a:p>
          <a:p>
            <a:pPr marL="0" indent="0">
              <a:buNone/>
            </a:pPr>
            <a:r>
              <a:rPr lang="en-US" sz="1000" dirty="0"/>
              <a:t>PMW – Performance Measurement Workgroup, King County ACH</a:t>
            </a:r>
          </a:p>
          <a:p>
            <a:pPr marL="0" indent="0">
              <a:buNone/>
            </a:pPr>
            <a:r>
              <a:rPr lang="en-US" sz="1000" dirty="0"/>
              <a:t>PRISM – Predictive Risk Intelligence System, DSHS</a:t>
            </a:r>
          </a:p>
          <a:p>
            <a:pPr marL="0" indent="0">
              <a:buNone/>
            </a:pPr>
            <a:r>
              <a:rPr lang="en-US" sz="1000" dirty="0"/>
              <a:t>PSB – King County Office of Performance, Strategy, and Budget</a:t>
            </a:r>
          </a:p>
          <a:p>
            <a:pPr marL="0" indent="0">
              <a:buNone/>
            </a:pPr>
            <a:r>
              <a:rPr lang="en-US" sz="1000" dirty="0"/>
              <a:t>RDA – Research &amp; Data Analysis Division, DSHS</a:t>
            </a:r>
          </a:p>
          <a:p>
            <a:pPr marL="0" indent="0">
              <a:buNone/>
            </a:pPr>
            <a:r>
              <a:rPr lang="en-US" sz="1000" dirty="0"/>
              <a:t>RSN – Regional Support Network</a:t>
            </a:r>
          </a:p>
          <a:p>
            <a:pPr marL="0" indent="0">
              <a:buNone/>
            </a:pPr>
            <a:r>
              <a:rPr lang="en-US" sz="1000" dirty="0"/>
              <a:t>SIM – State Innovation Model</a:t>
            </a:r>
          </a:p>
          <a:p>
            <a:pPr marL="0" indent="0">
              <a:buNone/>
            </a:pPr>
            <a:r>
              <a:rPr lang="en-US" sz="1000" dirty="0"/>
              <a:t>SWOB – Strengths, weaknesses, opportunities, and barriers</a:t>
            </a:r>
          </a:p>
          <a:p>
            <a:pPr marL="0" indent="0">
              <a:buNone/>
            </a:pPr>
            <a:r>
              <a:rPr lang="en-US" sz="1000" dirty="0"/>
              <a:t>TARGET – Treatment &amp; Assessment Report Generation Tool, DSHS</a:t>
            </a:r>
          </a:p>
          <a:p>
            <a:pPr marL="0" indent="0">
              <a:buNone/>
            </a:pPr>
            <a:r>
              <a:rPr lang="en-US" sz="1000" dirty="0"/>
              <a:t>VS – Vital statistics</a:t>
            </a:r>
          </a:p>
          <a:p>
            <a:pPr marL="0" indent="0">
              <a:buNone/>
            </a:pPr>
            <a:r>
              <a:rPr lang="en-US" sz="1000" dirty="0"/>
              <a:t>WAHA – Whatcom Alliance for Health Advancement</a:t>
            </a:r>
          </a:p>
          <a:p>
            <a:pPr marL="0" indent="0">
              <a:buNone/>
            </a:pPr>
            <a:r>
              <a:rPr lang="en-US" sz="1000" dirty="0"/>
              <a:t>WHA – WA Health Alliance</a:t>
            </a:r>
          </a:p>
          <a:p>
            <a:pPr marL="0" indent="0">
              <a:buNone/>
            </a:pPr>
            <a:endParaRPr lang="en-US" sz="1000" dirty="0" smtClean="0"/>
          </a:p>
          <a:p>
            <a:pPr marL="0" indent="0">
              <a:buNone/>
            </a:pPr>
            <a:endParaRPr lang="en-US" sz="1000" dirty="0" smtClean="0"/>
          </a:p>
          <a:p>
            <a:pPr marL="0" indent="0">
              <a:buNone/>
            </a:pPr>
            <a:endParaRPr lang="en-US" sz="1000" dirty="0"/>
          </a:p>
        </p:txBody>
      </p:sp>
      <p:sp>
        <p:nvSpPr>
          <p:cNvPr id="2" name="Title 1"/>
          <p:cNvSpPr>
            <a:spLocks noGrp="1"/>
          </p:cNvSpPr>
          <p:nvPr>
            <p:ph type="title"/>
          </p:nvPr>
        </p:nvSpPr>
        <p:spPr/>
        <p:txBody>
          <a:bodyPr/>
          <a:lstStyle/>
          <a:p>
            <a:r>
              <a:rPr lang="en-US" dirty="0" smtClean="0"/>
              <a:t>Glossary of Terms</a:t>
            </a:r>
            <a:endParaRPr lang="en-US" dirty="0"/>
          </a:p>
        </p:txBody>
      </p:sp>
      <p:sp>
        <p:nvSpPr>
          <p:cNvPr id="4" name="TextBox 3"/>
          <p:cNvSpPr txBox="1"/>
          <p:nvPr/>
        </p:nvSpPr>
        <p:spPr>
          <a:xfrm>
            <a:off x="6248400" y="6172200"/>
            <a:ext cx="2133600" cy="153888"/>
          </a:xfrm>
          <a:prstGeom prst="rect">
            <a:avLst/>
          </a:prstGeom>
          <a:noFill/>
        </p:spPr>
        <p:txBody>
          <a:bodyPr wrap="square" lIns="0" tIns="0" rIns="0" bIns="0" rtlCol="0">
            <a:spAutoFit/>
          </a:bodyPr>
          <a:lstStyle/>
          <a:p>
            <a:pPr algn="r"/>
            <a:r>
              <a:rPr lang="en-US" sz="1000" b="1" dirty="0" smtClean="0">
                <a:latin typeface="Lato" panose="020B0604020202020204" charset="0"/>
                <a:hlinkClick r:id="rId3" action="ppaction://hlinksldjump"/>
              </a:rPr>
              <a:t>Click</a:t>
            </a:r>
            <a:r>
              <a:rPr lang="en-US" sz="1000" b="1" dirty="0">
                <a:latin typeface="Lato" panose="020B0604020202020204" charset="0"/>
              </a:rPr>
              <a:t> </a:t>
            </a:r>
            <a:r>
              <a:rPr lang="en-US" sz="1000" b="1" dirty="0" smtClean="0">
                <a:latin typeface="Lato" panose="020B0604020202020204" charset="0"/>
              </a:rPr>
              <a:t>to return to data landscape</a:t>
            </a:r>
            <a:endParaRPr lang="en-US" sz="1000" b="1" dirty="0">
              <a:latin typeface="Lato" panose="020B0604020202020204" charset="0"/>
            </a:endParaRPr>
          </a:p>
        </p:txBody>
      </p:sp>
    </p:spTree>
    <p:extLst>
      <p:ext uri="{BB962C8B-B14F-4D97-AF65-F5344CB8AC3E}">
        <p14:creationId xmlns:p14="http://schemas.microsoft.com/office/powerpoint/2010/main" val="1947336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numCol="2" spcCol="457200">
            <a:noAutofit/>
          </a:bodyPr>
          <a:lstStyle/>
          <a:p>
            <a:pPr marL="0" indent="0">
              <a:buNone/>
            </a:pPr>
            <a:r>
              <a:rPr lang="en-US" sz="800" b="1" u="sng" dirty="0">
                <a:hlinkClick r:id="rId2"/>
              </a:rPr>
              <a:t>Accountable Communities of Health</a:t>
            </a:r>
            <a:r>
              <a:rPr lang="en-US" sz="800" dirty="0"/>
              <a:t>: In WA and in several other states around the nation, there is increasing recognition that local, community-level partnerships are powerful factors in the work to improve people’s health and well-being. Regionally-based models to support collaboration, which go by different names in different states, are actively being developed and tested. Here in WA, the proposed structure is called “Accountable Communities of Health” (ACH) and is described in the state’s health innovation plan, </a:t>
            </a:r>
            <a:r>
              <a:rPr lang="en-US" sz="800" u="sng" dirty="0">
                <a:hlinkClick r:id="rId3"/>
              </a:rPr>
              <a:t>Healthier Washington</a:t>
            </a:r>
            <a:r>
              <a:rPr lang="en-US" sz="800" dirty="0"/>
              <a:t>. Washington defines an ACH as “a regionally governed, public-private collaborative or structure tailored by the region to align actions and initiatives of a diverse coalition of participants in order to achieve healthy communities and populations.” The current King County ACH proposed path forward for 2015 has identified 5 existing cross-sector initiatives that could be supported by the ACH over the next year (Communities of Opportunity, Health-Housing Partnership Planning Group, Physical/Behavioral Health Integration, Familiar Faces, Medicare-Medicaid Dual Eligibles Demonstration), all of which have needs related to cross sector data access and analysis.</a:t>
            </a:r>
          </a:p>
          <a:p>
            <a:pPr marL="0" indent="0">
              <a:buNone/>
            </a:pPr>
            <a:r>
              <a:rPr lang="en-US" sz="800" b="1" u="sng" dirty="0" smtClean="0">
                <a:hlinkClick r:id="rId4"/>
              </a:rPr>
              <a:t>All-Payer </a:t>
            </a:r>
            <a:r>
              <a:rPr lang="en-US" sz="800" b="1" u="sng" dirty="0">
                <a:hlinkClick r:id="rId4"/>
              </a:rPr>
              <a:t>Claims Database</a:t>
            </a:r>
            <a:r>
              <a:rPr lang="en-US" sz="800" dirty="0"/>
              <a:t>: In 2013, the Office of Financial Management was awarded a $3.4 million grant by the Center for Medicare and Medicaid Services to support increased health care price transparency by establishing a statewide all-payer health claims database (APCD). State House Bill </a:t>
            </a:r>
            <a:r>
              <a:rPr lang="en-US" sz="800" u="sng" dirty="0">
                <a:hlinkClick r:id="rId5"/>
              </a:rPr>
              <a:t>2572</a:t>
            </a:r>
            <a:r>
              <a:rPr lang="en-US" sz="800" dirty="0"/>
              <a:t> called for the creation of the APCD, though with some significant restrictions. This bill describes what would be more accurately called a “Some-Payer Claims Database” in that only Medicaid and Public Employee Benefits Board program claims are mandatory, and commercial carriers and self-funded employers may contribute claims data on a voluntary basis. Additionally, the bill states that no individual data supplier (e.g. a commercial health plan) comprises more than 25% of the claims data used in any report or analysis generated from the APCD. If the APCD is strengthened to include </a:t>
            </a:r>
            <a:r>
              <a:rPr lang="en-US" sz="800" i="1" dirty="0"/>
              <a:t>all</a:t>
            </a:r>
            <a:r>
              <a:rPr lang="en-US" sz="800" dirty="0"/>
              <a:t> claims and access to data by government agencies and research teams is not cost prohibitive, the APCD would likely provide the state, issuers, providers, and consumers the information necessary to compare quality and cost of health care services and support progress towards a more equitable and cost-effective healthcare system.</a:t>
            </a:r>
          </a:p>
          <a:p>
            <a:pPr marL="0" indent="0">
              <a:buNone/>
            </a:pPr>
            <a:r>
              <a:rPr lang="en-US" sz="800" b="1" dirty="0" smtClean="0"/>
              <a:t>Clinical </a:t>
            </a:r>
            <a:r>
              <a:rPr lang="en-US" sz="800" b="1" dirty="0"/>
              <a:t>Data Repository</a:t>
            </a:r>
            <a:r>
              <a:rPr lang="en-US" sz="800" dirty="0"/>
              <a:t>: See </a:t>
            </a:r>
            <a:r>
              <a:rPr lang="en-US" sz="800" i="1" dirty="0"/>
              <a:t>Link4Health</a:t>
            </a:r>
            <a:r>
              <a:rPr lang="en-US" sz="800" dirty="0"/>
              <a:t>.</a:t>
            </a:r>
          </a:p>
          <a:p>
            <a:pPr marL="0" indent="0">
              <a:buNone/>
            </a:pPr>
            <a:r>
              <a:rPr lang="en-US" sz="800" b="1" u="sng" dirty="0" smtClean="0">
                <a:hlinkClick r:id="rId6"/>
              </a:rPr>
              <a:t>Communities </a:t>
            </a:r>
            <a:r>
              <a:rPr lang="en-US" sz="800" b="1" u="sng" dirty="0">
                <a:hlinkClick r:id="rId6"/>
              </a:rPr>
              <a:t>Count</a:t>
            </a:r>
            <a:r>
              <a:rPr lang="en-US" sz="800" b="1" dirty="0"/>
              <a:t>: </a:t>
            </a:r>
            <a:r>
              <a:rPr lang="en-US" sz="800" dirty="0"/>
              <a:t>A public-private partnership that provides data to monitor the health and well-being of King County communities, inform funding decisions, engage citizens, and complement existing civic, economic, and environmental indicators. </a:t>
            </a:r>
          </a:p>
          <a:p>
            <a:pPr marL="0" indent="0">
              <a:buNone/>
            </a:pPr>
            <a:r>
              <a:rPr lang="en-US" sz="800" b="1" dirty="0" smtClean="0"/>
              <a:t>Department </a:t>
            </a:r>
            <a:r>
              <a:rPr lang="en-US" sz="800" b="1" dirty="0"/>
              <a:t>of Health “Informatics Roadmap”</a:t>
            </a:r>
            <a:r>
              <a:rPr lang="en-US" sz="800" dirty="0"/>
              <a:t>: As informaticians, Bryant Karras and Frank Westrum of the WA State Department of Health will be developing and “Informatics Roadmap” for the state in 2015, in the context of the State Health Care Innovation Plan. The initial vision is to support exchange of data with the healthcare system, integrating data systems within and outside of public health, and making these data assets readily available to public health partners, including Accountable Communities of Health. </a:t>
            </a:r>
          </a:p>
          <a:p>
            <a:pPr marL="0" indent="0">
              <a:buNone/>
            </a:pPr>
            <a:r>
              <a:rPr lang="en-US" sz="800" b="1" dirty="0" smtClean="0"/>
              <a:t>Department </a:t>
            </a:r>
            <a:r>
              <a:rPr lang="en-US" sz="800" b="1" dirty="0"/>
              <a:t>of Social and Health Services </a:t>
            </a:r>
            <a:r>
              <a:rPr lang="en-US" sz="800" b="1" u="sng" dirty="0">
                <a:hlinkClick r:id="rId7"/>
              </a:rPr>
              <a:t>Integrated Client Database</a:t>
            </a:r>
            <a:r>
              <a:rPr lang="en-US" sz="800" dirty="0"/>
              <a:t>: The Research and Data Analysis (RDA) Division within DSHS have built the Integrated Client Database (ICDB) to support answering policy, program, and evaluation questions that require linked cross-sector data on an individual-level. The ICDB rests upon data sharing agreements that pull information from over 30 data systems across and outside of DSHS, including education, criminal justice, employment, claims, vital statistics, housing, child welfare, developmental disabilities, behavioral health, and economic services. The IDCB lives in a </a:t>
            </a:r>
            <a:r>
              <a:rPr lang="en-US" sz="800" i="1" dirty="0"/>
              <a:t>potential state</a:t>
            </a:r>
            <a:r>
              <a:rPr lang="en-US" sz="800" dirty="0"/>
              <a:t>, implying that a linked database can be constructed to answer a given evaluation or research question. External requests can be costly, beginning around $45,000+ per project. </a:t>
            </a:r>
          </a:p>
          <a:p>
            <a:pPr marL="0" indent="0">
              <a:buNone/>
            </a:pPr>
            <a:r>
              <a:rPr lang="en-US" sz="800" b="1" dirty="0"/>
              <a:t>Familiar Faces</a:t>
            </a:r>
            <a:r>
              <a:rPr lang="en-US" sz="800" dirty="0"/>
              <a:t>: One of the first HHTSP individual-level strategies, the goal of Familiar Faces is to improve the health, housing stability, justice system involvement, and costs of providing services to individuals who frequently use the King County jail and have behavioral health concerns. This is an ongoing partnership between PHSKC and DCHS facilitated by LEAN consultants. The project team is currently mapping the current states of jail, housing, and health processes for Familiar Faces in order to propose an ideal future state, which will be used in 2015 Q1 to identify potential interventions. In order to both assess current needs of Familiar Faces, and monitor impact of interventions over time, cross agency, cross sector data infrastructure is needed.</a:t>
            </a:r>
          </a:p>
          <a:p>
            <a:pPr marL="0" indent="0">
              <a:buNone/>
            </a:pPr>
            <a:r>
              <a:rPr lang="en-US" sz="800" b="1" u="sng" dirty="0">
                <a:hlinkClick r:id="rId8"/>
              </a:rPr>
              <a:t>Health Information Exchange</a:t>
            </a:r>
            <a:r>
              <a:rPr lang="en-US" sz="800" dirty="0"/>
              <a:t>: The 2009 American Recovery and Reinvestment Act (ARRA) included the Health Information Technology for Economic and Clinical Health (HITECH) Act, designed to support state-level Health Information Exchange (HIE) infrastructure and encourage use of Electronic Health Records by providers through </a:t>
            </a:r>
            <a:r>
              <a:rPr lang="en-US" sz="800" u="sng" dirty="0">
                <a:hlinkClick r:id="rId9"/>
              </a:rPr>
              <a:t>Meaningful Use</a:t>
            </a:r>
            <a:r>
              <a:rPr lang="en-US" sz="800" dirty="0"/>
              <a:t> incentives. In 12/2010, WA was awarded $11.3 million by the Office of the National Coordination for Health Information Technology to begin building an HIE. The Governor designated the Health Care Authority as the lead implementation agency, with the HIE Lead Organization as </a:t>
            </a:r>
            <a:r>
              <a:rPr lang="en-US" sz="800" u="sng" dirty="0">
                <a:hlinkClick r:id="rId10"/>
              </a:rPr>
              <a:t>OneHealthPort</a:t>
            </a:r>
            <a:r>
              <a:rPr lang="en-US" sz="800" dirty="0"/>
              <a:t>, and the </a:t>
            </a:r>
            <a:r>
              <a:rPr lang="en-US" sz="800" u="sng" dirty="0">
                <a:hlinkClick r:id="rId11"/>
              </a:rPr>
              <a:t>Foundation for Health Care Quality</a:t>
            </a:r>
            <a:r>
              <a:rPr lang="en-US" sz="800" dirty="0"/>
              <a:t> to oversee the work of OneHealthPort in pricing, privacy, and access policies. The HIE went live in 6/2011. Healthcare organizations that join the HIE are called “trading partners”, and are currently able to share continuity of care documents, admit discharge notifications, community referrals and consult reports, Health Level 7 (HL7) messages including Admission, Discharge, Transfer and lab/procedure/clinical results, eligibility and benefits, immunizations, and ePrescribing. The annual subscription fee to join the HIE is proportional to annual revenue, and ranges from $600 - $48,000. As of 12/16/2014, the OneHealthPort website reported 133 healthcare organizations were participating across WA state</a:t>
            </a:r>
            <a:r>
              <a:rPr lang="en-US" sz="800" dirty="0" smtClean="0"/>
              <a:t>.</a:t>
            </a:r>
            <a:endParaRPr lang="en-US" sz="800" dirty="0"/>
          </a:p>
        </p:txBody>
      </p:sp>
      <p:sp>
        <p:nvSpPr>
          <p:cNvPr id="5" name="Title 4"/>
          <p:cNvSpPr>
            <a:spLocks noGrp="1"/>
          </p:cNvSpPr>
          <p:nvPr>
            <p:ph type="title"/>
          </p:nvPr>
        </p:nvSpPr>
        <p:spPr/>
        <p:txBody>
          <a:bodyPr/>
          <a:lstStyle/>
          <a:p>
            <a:r>
              <a:rPr lang="en-US" sz="1800" dirty="0" smtClean="0"/>
              <a:t>Definitions</a:t>
            </a:r>
            <a:endParaRPr lang="en-US" sz="1800" dirty="0"/>
          </a:p>
        </p:txBody>
      </p:sp>
      <p:sp>
        <p:nvSpPr>
          <p:cNvPr id="4" name="Slide Number Placeholder 3"/>
          <p:cNvSpPr>
            <a:spLocks noGrp="1"/>
          </p:cNvSpPr>
          <p:nvPr>
            <p:ph type="sldNum" sz="quarter" idx="10"/>
          </p:nvPr>
        </p:nvSpPr>
        <p:spPr/>
        <p:txBody>
          <a:bodyPr/>
          <a:lstStyle/>
          <a:p>
            <a:fld id="{61A3300C-2B65-410F-93D2-F0E3DC0D85CE}" type="slidenum">
              <a:rPr lang="en-US" smtClean="0"/>
              <a:t>31</a:t>
            </a:fld>
            <a:endParaRPr lang="en-US"/>
          </a:p>
        </p:txBody>
      </p:sp>
    </p:spTree>
    <p:extLst>
      <p:ext uri="{BB962C8B-B14F-4D97-AF65-F5344CB8AC3E}">
        <p14:creationId xmlns:p14="http://schemas.microsoft.com/office/powerpoint/2010/main" val="9887431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numCol="2" spcCol="457200">
            <a:noAutofit/>
          </a:bodyPr>
          <a:lstStyle/>
          <a:p>
            <a:pPr marL="0" indent="0">
              <a:buNone/>
            </a:pPr>
            <a:r>
              <a:rPr lang="en-US" sz="800" b="1" dirty="0"/>
              <a:t>Health Reform Evaluation Synergy</a:t>
            </a:r>
            <a:r>
              <a:rPr lang="en-US" sz="800" dirty="0"/>
              <a:t>: In 2013, PHSKC and the University of Washington Department of Health Services partnered to design a framework, based on national and local guidance, as well as key local priorities, to monitor the implementation and impact of the Affordable Care Act (ACA) in King County by proposing key quality assurance and evaluation questions based on existing and potential data sources. With the goal of developing a practical and transparent evaluation framework, the project team engaged with over 25 local, state and national public and private organizations to identify the framework’s scope and metrics. During the course of this stakeholder engagement process, it became clear that there was a need for increased collaboration and synergy among local and state efforts to evaluate the impacts of health reform on health care and health outcomes in WA. This notion planted a seed that grew into a call for a meeting of government agencies, professional organizations, non-profits and evaluators to assess the current landscape of health reform evaluation efforts, clarify common barriers to conducting practical and rigorous evaluation, and identify opportunities for collaboration and synergy across agencies, sectors, and jurisdictional boundaries. Over the past 2 months, a group of 14 organizations have met to discuss these issues, and is currently working to identify priority ACA evaluation questions that are relevant to all stakeholder groups, clarify data access barriers and potential solutions, and propose a governance structure for moving this work forward.</a:t>
            </a:r>
          </a:p>
          <a:p>
            <a:pPr marL="0" indent="0">
              <a:buNone/>
            </a:pPr>
            <a:r>
              <a:rPr lang="en-US" sz="800" b="1" u="sng" dirty="0" smtClean="0">
                <a:hlinkClick r:id="rId2"/>
              </a:rPr>
              <a:t>Healthier </a:t>
            </a:r>
            <a:r>
              <a:rPr lang="en-US" sz="800" b="1" u="sng" dirty="0">
                <a:hlinkClick r:id="rId2"/>
              </a:rPr>
              <a:t>Washington</a:t>
            </a:r>
            <a:r>
              <a:rPr lang="en-US" sz="800" dirty="0"/>
              <a:t>: Washington state’s plan for how to transform its health care system and achieve the </a:t>
            </a:r>
            <a:r>
              <a:rPr lang="en-US" sz="800" dirty="0" smtClean="0"/>
              <a:t>Triple Aim, </a:t>
            </a:r>
            <a:r>
              <a:rPr lang="en-US" sz="800" dirty="0"/>
              <a:t>submitted to the Center for Medicare and Medicaid Services as a proposal for a 4-year </a:t>
            </a:r>
            <a:r>
              <a:rPr lang="en-US" sz="800" u="sng" dirty="0">
                <a:hlinkClick r:id="rId3"/>
              </a:rPr>
              <a:t>State Innovation Models Initiative</a:t>
            </a:r>
            <a:r>
              <a:rPr lang="en-US" sz="800" dirty="0"/>
              <a:t> Round Two Model Test Award. WA state was awarded a $65 million Model Test Award on December 16, 2014. Healthier Washington has proposed a substantial investment in improved analytics, interoperability and measurement of health system performance to support care delivery, clinical-community linkages, and improved health outcomes. Specifically, the plan proposes three major areas of investment. First, enhance the state’s Health Information Exchange to improve interoperability of clinical records between sectors (e.g. physical, behavioral health) and health care organizations. Second, build a dedicated research and analytics partnership between RDA and the Department of Health informatics unit to integrate real-time client and population data sets across multiple sectors (with evaluation of Healthier Washington being led by the University of Washington Department of Health Services). Third, the Institute for Health Metrics and Evaluation will support Healthier Washington by mapping community health to better understand regional health, burden of disease, and potential barriers and behaviors that impact health. There is also some language around the intent to build </a:t>
            </a:r>
            <a:r>
              <a:rPr lang="en-US" sz="800" b="1" dirty="0"/>
              <a:t>regional</a:t>
            </a:r>
            <a:r>
              <a:rPr lang="en-US" sz="800" dirty="0"/>
              <a:t> data capacity through the ACH, but no specific approaches are identified in Healthier Washington. </a:t>
            </a:r>
          </a:p>
          <a:p>
            <a:pPr marL="0" indent="0">
              <a:buNone/>
            </a:pPr>
            <a:r>
              <a:rPr lang="en-US" sz="800" b="1" dirty="0" smtClean="0"/>
              <a:t>Housing-Health </a:t>
            </a:r>
            <a:r>
              <a:rPr lang="en-US" sz="800" b="1" dirty="0"/>
              <a:t>Partnership Planning Group</a:t>
            </a:r>
            <a:r>
              <a:rPr lang="en-US" sz="800" dirty="0"/>
              <a:t>: A partnership of housing authorities, low-income housers, the Health Care Authority, Department of Health, and other organizations, led by </a:t>
            </a:r>
            <a:r>
              <a:rPr lang="en-US" sz="800" u="sng" dirty="0">
                <a:hlinkClick r:id="rId4"/>
              </a:rPr>
              <a:t>Mercy Housing</a:t>
            </a:r>
            <a:r>
              <a:rPr lang="en-US" sz="800" dirty="0"/>
              <a:t> (one of the nation’s largest non-profit low-income housers), to develop a sustainable business model for improving the health of multifamily affordable housing residents by using affordable housing as a platform for housing-health partnerships. This work is coordinated by leadership consultant </a:t>
            </a:r>
            <a:r>
              <a:rPr lang="en-US" sz="800" u="sng" dirty="0">
                <a:hlinkClick r:id="rId5"/>
              </a:rPr>
              <a:t>Betsy Lieberman</a:t>
            </a:r>
            <a:r>
              <a:rPr lang="en-US" sz="800" dirty="0"/>
              <a:t>, founding director of </a:t>
            </a:r>
            <a:r>
              <a:rPr lang="en-US" sz="800" u="sng" dirty="0">
                <a:hlinkClick r:id="rId6"/>
              </a:rPr>
              <a:t>Building Changes</a:t>
            </a:r>
            <a:r>
              <a:rPr lang="en-US" sz="800" dirty="0"/>
              <a:t>. Currently, Betsy is engaging with the King County Housing Authority and </a:t>
            </a:r>
            <a:r>
              <a:rPr lang="en-US" sz="800" u="sng" dirty="0">
                <a:hlinkClick r:id="rId7"/>
              </a:rPr>
              <a:t>Partners for our Children</a:t>
            </a:r>
            <a:r>
              <a:rPr lang="en-US" sz="800" dirty="0"/>
              <a:t>, to explore the possibility of the latter building an integrated database and </a:t>
            </a:r>
            <a:r>
              <a:rPr lang="en-US" sz="800" u="sng" dirty="0">
                <a:hlinkClick r:id="rId8"/>
              </a:rPr>
              <a:t>data portal</a:t>
            </a:r>
            <a:r>
              <a:rPr lang="en-US" sz="800" dirty="0"/>
              <a:t> to facilitate storage, analysis, and dissemination of housing data (Public Housing Authorities, Mercy Housing) and other datasets including Medicaid claims, vital statistics, and hospitalization data. </a:t>
            </a:r>
          </a:p>
          <a:p>
            <a:pPr marL="0" indent="0">
              <a:buNone/>
            </a:pPr>
            <a:r>
              <a:rPr lang="en-US" sz="800" b="1" u="sng" dirty="0" smtClean="0">
                <a:hlinkClick r:id="rId9"/>
              </a:rPr>
              <a:t>King </a:t>
            </a:r>
            <a:r>
              <a:rPr lang="en-US" sz="800" b="1" u="sng" dirty="0">
                <a:hlinkClick r:id="rId9"/>
              </a:rPr>
              <a:t>County Affordable Care Act Quality Assurance and Evaluation Framework</a:t>
            </a:r>
            <a:r>
              <a:rPr lang="en-US" sz="800" dirty="0"/>
              <a:t>: A framework, developed through a partnership between PHSKC and the University of Washington, to monitor the implementation and impact of the ACA in King County. The Framework links fundamental goals of the ACA, key topic areas and indicators, an equity lens, and secondary and primary data sources. An initial report describing the Framework and baseline health outcomes and disparities in King County was disseminated in October 2014. Moving forward, PHSKC will strive to link this work with the Health Reform Evaluation Synergy effort. </a:t>
            </a:r>
          </a:p>
          <a:p>
            <a:pPr marL="0" indent="0">
              <a:buNone/>
            </a:pPr>
            <a:r>
              <a:rPr lang="en-US" sz="800" b="1" dirty="0" smtClean="0"/>
              <a:t>King </a:t>
            </a:r>
            <a:r>
              <a:rPr lang="en-US" sz="800" b="1" dirty="0"/>
              <a:t>County Burden of Disease Assessment Tool</a:t>
            </a:r>
            <a:r>
              <a:rPr lang="en-US" sz="800" dirty="0"/>
              <a:t>: One traditional role of local health departments is to act as primary provider of community wide health information, stemming from the core public health function of assessment. Local health departments face major challenges in producing </a:t>
            </a:r>
            <a:r>
              <a:rPr lang="en-US" sz="800" u="sng" dirty="0">
                <a:hlinkClick r:id="rId10"/>
              </a:rPr>
              <a:t>burden of disease</a:t>
            </a:r>
            <a:r>
              <a:rPr lang="en-US" sz="800" dirty="0"/>
              <a:t> information, including a lack of common methods, metrics, and infrastructure to quantify and visualize burden. To meet local information needs and address these challenges, PHSKC, in partnership with the University of Washington’s Institute for Health Metrics and Evaluation (</a:t>
            </a:r>
            <a:r>
              <a:rPr lang="en-US" sz="800" u="sng" dirty="0">
                <a:hlinkClick r:id="rId11"/>
              </a:rPr>
              <a:t>IHME</a:t>
            </a:r>
            <a:r>
              <a:rPr lang="en-US" sz="800" dirty="0"/>
              <a:t>), has received a $200,000 18-month grant from the de Beaumont Foundation to develop a King County Burden of Disease Assessment Tool, </a:t>
            </a:r>
            <a:r>
              <a:rPr lang="en-US" sz="800" dirty="0" smtClean="0"/>
              <a:t>which began in </a:t>
            </a:r>
            <a:r>
              <a:rPr lang="en-US" sz="800" dirty="0"/>
              <a:t>January 2015.</a:t>
            </a:r>
          </a:p>
          <a:p>
            <a:pPr marL="0" indent="0">
              <a:buNone/>
            </a:pPr>
            <a:r>
              <a:rPr lang="en-US" sz="800" b="1" u="sng" dirty="0" smtClean="0">
                <a:hlinkClick r:id="rId12"/>
              </a:rPr>
              <a:t>King </a:t>
            </a:r>
            <a:r>
              <a:rPr lang="en-US" sz="800" b="1" u="sng" dirty="0">
                <a:hlinkClick r:id="rId12"/>
              </a:rPr>
              <a:t>County Community Health Indicators</a:t>
            </a:r>
            <a:r>
              <a:rPr lang="en-US" sz="800" b="1" dirty="0"/>
              <a:t>:</a:t>
            </a:r>
            <a:r>
              <a:rPr lang="en-US" sz="800" dirty="0"/>
              <a:t> A set of indicators measuring the health of King County residents. It was developed to provide a broad array of comprehensive, population-based data to community-based organizations, community health centers, public agencies, policymakers and the general public. Community Health Indicators were conceived as a follow-up to the 2002 Institute of Medicine report, The Future of the Public’s Health in the 21st Century, which emphasizes relying on data about the entire community to look at multiple determinants of health. The website will soon be updated to contain indicators used in the King County Hospitals for a Healthier Community’s Community Health Needs Assessment. </a:t>
            </a:r>
          </a:p>
          <a:p>
            <a:pPr marL="0" indent="0">
              <a:buNone/>
            </a:pPr>
            <a:r>
              <a:rPr lang="en-US" sz="800" b="1" u="sng" dirty="0" smtClean="0">
                <a:hlinkClick r:id="rId13"/>
              </a:rPr>
              <a:t>King </a:t>
            </a:r>
            <a:r>
              <a:rPr lang="en-US" sz="800" b="1" u="sng" dirty="0">
                <a:hlinkClick r:id="rId13"/>
              </a:rPr>
              <a:t>County Health and Human Services Transformation Plan</a:t>
            </a:r>
            <a:r>
              <a:rPr lang="en-US" sz="800" b="1" dirty="0"/>
              <a:t> (HHSTP)</a:t>
            </a:r>
            <a:r>
              <a:rPr lang="en-US" sz="800" dirty="0"/>
              <a:t>: The HHSTP calls for a local shift from a “costly, crisis-oriented response to health and social problems, to one that focuses on prevention, embraces recovery, and eliminates disparities”.  It is in direct alignment with the </a:t>
            </a:r>
            <a:r>
              <a:rPr lang="en-US" sz="800" u="sng" dirty="0" smtClean="0">
                <a:hlinkClick r:id="rId14"/>
              </a:rPr>
              <a:t>Triple Aim</a:t>
            </a:r>
            <a:r>
              <a:rPr lang="en-US" sz="800" dirty="0" smtClean="0"/>
              <a:t> </a:t>
            </a:r>
            <a:r>
              <a:rPr lang="en-US" sz="800" dirty="0"/>
              <a:t>of concurrently achieving better health, better care, and reduced costs. The HHSTP was accepted by the King County Council in 7/2013, received $1 million to jumpstart implementation in 11/2013, and convened a cross sector Advising Partners group in early 2014. The plan’s has two initial strategies: 1) an individual-focused, whole person strategy designed to improve health and social wellbeing among “Familiar Faces”, or adults with complex health and social needs that frequently utilize health and social services, and 2) a place-based strategy to improve health and social wellbeing in the neighborhoods that experience the greatest burden of ill health and disparities. The place-based strategy is supported by the Seattle Foundation through the </a:t>
            </a:r>
            <a:r>
              <a:rPr lang="en-US" sz="800" u="sng" dirty="0">
                <a:hlinkClick r:id="rId15"/>
              </a:rPr>
              <a:t>Communities of Opportunity</a:t>
            </a:r>
            <a:r>
              <a:rPr lang="en-US" sz="800" dirty="0"/>
              <a:t> initiative (funded in 3/2014), and a Living Cities planning grant (funded in 5/2014). </a:t>
            </a:r>
          </a:p>
        </p:txBody>
      </p:sp>
      <p:sp>
        <p:nvSpPr>
          <p:cNvPr id="5" name="Title 4"/>
          <p:cNvSpPr>
            <a:spLocks noGrp="1"/>
          </p:cNvSpPr>
          <p:nvPr>
            <p:ph type="title"/>
          </p:nvPr>
        </p:nvSpPr>
        <p:spPr/>
        <p:txBody>
          <a:bodyPr/>
          <a:lstStyle/>
          <a:p>
            <a:r>
              <a:rPr lang="en-US" sz="1800" dirty="0" smtClean="0"/>
              <a:t>More definitions…</a:t>
            </a:r>
            <a:endParaRPr lang="en-US" sz="1800" dirty="0"/>
          </a:p>
        </p:txBody>
      </p:sp>
      <p:sp>
        <p:nvSpPr>
          <p:cNvPr id="4" name="Slide Number Placeholder 3"/>
          <p:cNvSpPr>
            <a:spLocks noGrp="1"/>
          </p:cNvSpPr>
          <p:nvPr>
            <p:ph type="sldNum" sz="quarter" idx="10"/>
          </p:nvPr>
        </p:nvSpPr>
        <p:spPr/>
        <p:txBody>
          <a:bodyPr/>
          <a:lstStyle/>
          <a:p>
            <a:fld id="{61A3300C-2B65-410F-93D2-F0E3DC0D85CE}" type="slidenum">
              <a:rPr lang="en-US" smtClean="0"/>
              <a:t>32</a:t>
            </a:fld>
            <a:endParaRPr lang="en-US"/>
          </a:p>
        </p:txBody>
      </p:sp>
    </p:spTree>
    <p:extLst>
      <p:ext uri="{BB962C8B-B14F-4D97-AF65-F5344CB8AC3E}">
        <p14:creationId xmlns:p14="http://schemas.microsoft.com/office/powerpoint/2010/main" val="37744405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numCol="2" spcCol="457200">
            <a:noAutofit/>
          </a:bodyPr>
          <a:lstStyle/>
          <a:p>
            <a:pPr marL="0" indent="0">
              <a:buNone/>
            </a:pPr>
            <a:r>
              <a:rPr lang="en-US" sz="800" b="1" dirty="0"/>
              <a:t>King County Hospitals for a Healthier Community (HHC)</a:t>
            </a:r>
            <a:r>
              <a:rPr lang="en-US" sz="800" dirty="0"/>
              <a:t>: King County HHC is a collaborative of all 12 non-profit hospitals and health systems in King County and PHSKC.  HHC members have joined forces to identify the most important health needs and assets in the communities they serve.  The collaborative report will soon be available online.  In addition to the indicators presented in the report, supplemental indicators will all be available on the King County Community Health Indicators website.  </a:t>
            </a:r>
          </a:p>
          <a:p>
            <a:pPr marL="0" indent="0">
              <a:buNone/>
            </a:pPr>
            <a:r>
              <a:rPr lang="en-US" sz="800" b="1" u="sng" dirty="0" smtClean="0">
                <a:hlinkClick r:id="rId2"/>
              </a:rPr>
              <a:t>Link4Health</a:t>
            </a:r>
            <a:r>
              <a:rPr lang="en-US" sz="800" dirty="0"/>
              <a:t>: A multi-year initiative of the Health Care Authority to enable real time medical, dental, social service support and behavioral health care information to follow the patient across care settings and over time. A partnership with the WA’s Health Information Exchange (OneHealthPort), Link4Health’s first statewide service will be the Clinical Data Repository (CDR), which will provide authorized access to an integrated clinical record for Apple Health enrollees. The CDR will be launched in mid-to-late 2015 and staged over 3-plus years.</a:t>
            </a:r>
          </a:p>
          <a:p>
            <a:pPr marL="0" indent="0">
              <a:buNone/>
            </a:pPr>
            <a:r>
              <a:rPr lang="en-US" sz="800" b="1" u="sng" dirty="0" smtClean="0">
                <a:hlinkClick r:id="rId3"/>
              </a:rPr>
              <a:t>OneHealthPort</a:t>
            </a:r>
            <a:r>
              <a:rPr lang="en-US" sz="800" dirty="0"/>
              <a:t>: A private organization designated by the Health Care Authority as the Lead Organization in WA state for implementing the Health Information Exchange (see </a:t>
            </a:r>
            <a:r>
              <a:rPr lang="en-US" sz="800" i="1" dirty="0"/>
              <a:t>Health Information Exchange</a:t>
            </a:r>
            <a:r>
              <a:rPr lang="en-US" sz="800" dirty="0"/>
              <a:t>). In addition to the HIE, OneHealthPort also provides the provider credentialing service </a:t>
            </a:r>
            <a:r>
              <a:rPr lang="en-US" sz="800" u="sng" dirty="0">
                <a:hlinkClick r:id="rId4"/>
              </a:rPr>
              <a:t>ProviderSource</a:t>
            </a:r>
            <a:r>
              <a:rPr lang="en-US" sz="800" dirty="0"/>
              <a:t> (vendor Medversant), as appointed by the Office of the Insurance Commissioner through State Senate Bill 5346 in 2009. Providers must regularly complete the credentialing process in order to obtain hospital/facility privileges and enroll in health plans as a participating provider. Providers enrolled in ProviderSource must attest to the accuracy of their data at least once every 150 days. The intent is that ProviderSource is the standard credentialing service for all health plans and hospitals in WA state.</a:t>
            </a:r>
          </a:p>
          <a:p>
            <a:pPr marL="0" indent="0">
              <a:buNone/>
            </a:pPr>
            <a:r>
              <a:rPr lang="en-US" sz="800" b="1" u="sng" dirty="0" smtClean="0">
                <a:hlinkClick r:id="rId5"/>
              </a:rPr>
              <a:t>Performance </a:t>
            </a:r>
            <a:r>
              <a:rPr lang="en-US" sz="800" b="1" u="sng" dirty="0">
                <a:hlinkClick r:id="rId5"/>
              </a:rPr>
              <a:t>Measures Coordinating Committee</a:t>
            </a:r>
            <a:r>
              <a:rPr lang="en-US" sz="800" b="1" dirty="0"/>
              <a:t>: </a:t>
            </a:r>
            <a:r>
              <a:rPr lang="en-US" sz="800" dirty="0"/>
              <a:t>In 2014, the Washington State Legislature passed ESHB 2572, a law relating to improving the effectiveness of health care purchasing and transforming the health care delivery system. A portion of this legislation (Section 6) relates to the development of a statewide core measure set for health care quality and cost. In response, Governor Inslee appointed a 34-member Performance Measurement Coordinating Committee (PMCC) that was charged with recommending standard statewide measures of health performance by January 1, 2015. It is intended that use of these measures will enable a common way of tracking health and health care performance as well as inform public and private health care purchasers. Use of the measures is expected to start with the State as “first mover;” Healthier Washington calls for eventual alignment of measurement across public and private payers, using the core measure set as the basic set to which other measures may be added. The PMCC presented a final “</a:t>
            </a:r>
            <a:r>
              <a:rPr lang="en-US" sz="800" u="sng" dirty="0">
                <a:hlinkClick r:id="rId6"/>
              </a:rPr>
              <a:t>starter set</a:t>
            </a:r>
            <a:r>
              <a:rPr lang="en-US" sz="800" dirty="0"/>
              <a:t>” of 54 population, clinical and health care cost measures on December 17, 2014.</a:t>
            </a:r>
          </a:p>
          <a:p>
            <a:pPr marL="0" indent="0">
              <a:buNone/>
            </a:pPr>
            <a:r>
              <a:rPr lang="en-US" sz="800" b="1" dirty="0" smtClean="0"/>
              <a:t>Physical/Behavioral </a:t>
            </a:r>
            <a:r>
              <a:rPr lang="en-US" sz="800" b="1" dirty="0"/>
              <a:t>Health Integration</a:t>
            </a:r>
            <a:r>
              <a:rPr lang="en-US" sz="800" dirty="0"/>
              <a:t>: A statewide initiative driven by Healthier Washington with the goal of designing and implementing a fully integrated care and financing model for physical and behavioral health services. </a:t>
            </a:r>
          </a:p>
          <a:p>
            <a:pPr marL="0" indent="0">
              <a:buNone/>
            </a:pPr>
            <a:r>
              <a:rPr lang="en-US" sz="800" dirty="0"/>
              <a:t> </a:t>
            </a:r>
          </a:p>
          <a:p>
            <a:pPr marL="0" indent="0">
              <a:buNone/>
            </a:pPr>
            <a:r>
              <a:rPr lang="en-US" sz="800" b="1" u="sng" dirty="0">
                <a:hlinkClick r:id="rId7"/>
              </a:rPr>
              <a:t>Prevention Framework</a:t>
            </a:r>
            <a:r>
              <a:rPr lang="en-US" sz="800" dirty="0"/>
              <a:t>: As a key deliverable of the State Health Care Innovation Plan, DOH and HCA formed a public-private, multi-sector partnership to develop a comprehensive Prevention Framework as a blueprint for state and community partners to drive population health improvement. Among other things, the Prevention Framework proposes how the State, regional and local communities could measure their success, in alignment with the statewide core measure set. As Healthier Washington is implemented, DOH and HCA will work together to lead and govern the state’s continued work on a Plan for Improving Population Health, to be completed in January 2016.</a:t>
            </a:r>
          </a:p>
          <a:p>
            <a:pPr marL="0" indent="0">
              <a:buNone/>
            </a:pPr>
            <a:r>
              <a:rPr lang="en-US" sz="800" b="1" dirty="0" smtClean="0"/>
              <a:t>Robert </a:t>
            </a:r>
            <a:r>
              <a:rPr lang="en-US" sz="800" b="1" dirty="0"/>
              <a:t>Wood Johnson Foundation (RWJF) Public Health Services and Systems Research grant: </a:t>
            </a:r>
            <a:r>
              <a:rPr lang="en-US" sz="800" dirty="0"/>
              <a:t>Washington state’s developing ACH, regional health collaborations of public health, clinical care delivery and human services with greater focus on prevention, intend to improve health and quality of care and ultimately reduce costs. PHSKC has </a:t>
            </a:r>
            <a:r>
              <a:rPr lang="en-US" sz="800" dirty="0" smtClean="0"/>
              <a:t>received a </a:t>
            </a:r>
            <a:r>
              <a:rPr lang="en-US" sz="800" dirty="0"/>
              <a:t>grant </a:t>
            </a:r>
            <a:r>
              <a:rPr lang="en-US" sz="800" dirty="0" smtClean="0"/>
              <a:t>from RWJF </a:t>
            </a:r>
            <a:r>
              <a:rPr lang="en-US" sz="800" dirty="0"/>
              <a:t>to support a study to assess the association of ACH activities, including shared data systems and care coordination strategies, with improved health and criminal justice outcomes for adults with complex medical and social needs. The project will assess ACH development processes in King and Whatcom Counties to assess factors that facilitate or inhibit the local human and health services departments’ (LHHSD) ability to build regional shared data measurement and care coordination systems. T</a:t>
            </a:r>
            <a:r>
              <a:rPr lang="en-US" sz="800" dirty="0" smtClean="0"/>
              <a:t>his 2-year project began </a:t>
            </a:r>
            <a:r>
              <a:rPr lang="en-US" sz="800" dirty="0"/>
              <a:t>in February 2015.</a:t>
            </a:r>
          </a:p>
          <a:p>
            <a:pPr marL="0" indent="0">
              <a:buNone/>
            </a:pPr>
            <a:r>
              <a:rPr lang="en-US" sz="800" b="1" u="sng" dirty="0" smtClean="0">
                <a:hlinkClick r:id="rId8"/>
              </a:rPr>
              <a:t>State </a:t>
            </a:r>
            <a:r>
              <a:rPr lang="en-US" sz="800" b="1" u="sng" dirty="0">
                <a:hlinkClick r:id="rId8"/>
              </a:rPr>
              <a:t>Health Care Innovation Plan</a:t>
            </a:r>
            <a:r>
              <a:rPr lang="en-US" sz="800" b="1" dirty="0"/>
              <a:t>: </a:t>
            </a:r>
            <a:r>
              <a:rPr lang="en-US" sz="800" dirty="0"/>
              <a:t>The final deliverable of the $1 million State Innovation Models Initiative Round One Model Pre-Testing Award, which was used to develop Healthier Washington.</a:t>
            </a:r>
          </a:p>
        </p:txBody>
      </p:sp>
      <p:sp>
        <p:nvSpPr>
          <p:cNvPr id="5" name="Title 4"/>
          <p:cNvSpPr>
            <a:spLocks noGrp="1"/>
          </p:cNvSpPr>
          <p:nvPr>
            <p:ph type="title"/>
          </p:nvPr>
        </p:nvSpPr>
        <p:spPr/>
        <p:txBody>
          <a:bodyPr/>
          <a:lstStyle/>
          <a:p>
            <a:r>
              <a:rPr lang="en-US" sz="1800" dirty="0" smtClean="0"/>
              <a:t>And some more…</a:t>
            </a:r>
            <a:endParaRPr lang="en-US" sz="1800" dirty="0"/>
          </a:p>
        </p:txBody>
      </p:sp>
      <p:sp>
        <p:nvSpPr>
          <p:cNvPr id="4" name="Slide Number Placeholder 3"/>
          <p:cNvSpPr>
            <a:spLocks noGrp="1"/>
          </p:cNvSpPr>
          <p:nvPr>
            <p:ph type="sldNum" sz="quarter" idx="10"/>
          </p:nvPr>
        </p:nvSpPr>
        <p:spPr/>
        <p:txBody>
          <a:bodyPr/>
          <a:lstStyle/>
          <a:p>
            <a:fld id="{61A3300C-2B65-410F-93D2-F0E3DC0D85CE}" type="slidenum">
              <a:rPr lang="en-US" smtClean="0"/>
              <a:t>33</a:t>
            </a:fld>
            <a:endParaRPr lang="en-US"/>
          </a:p>
        </p:txBody>
      </p:sp>
    </p:spTree>
    <p:extLst>
      <p:ext uri="{BB962C8B-B14F-4D97-AF65-F5344CB8AC3E}">
        <p14:creationId xmlns:p14="http://schemas.microsoft.com/office/powerpoint/2010/main" val="1086073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rotWithShape="1">
          <a:blip r:embed="rId3"/>
          <a:srcRect r="4616"/>
          <a:stretch/>
        </p:blipFill>
        <p:spPr>
          <a:xfrm>
            <a:off x="6096000" y="1371600"/>
            <a:ext cx="2971616" cy="4745736"/>
          </a:xfrm>
          <a:prstGeom prst="rect">
            <a:avLst/>
          </a:prstGeom>
        </p:spPr>
      </p:pic>
      <p:sp>
        <p:nvSpPr>
          <p:cNvPr id="3" name="Title 2"/>
          <p:cNvSpPr>
            <a:spLocks noGrp="1"/>
          </p:cNvSpPr>
          <p:nvPr>
            <p:ph type="title"/>
          </p:nvPr>
        </p:nvSpPr>
        <p:spPr/>
        <p:txBody>
          <a:bodyPr/>
          <a:lstStyle/>
          <a:p>
            <a:r>
              <a:rPr lang="en-US" sz="1600" dirty="0" smtClean="0"/>
              <a:t>The United States compared to its economic peers</a:t>
            </a:r>
            <a:endParaRPr lang="en-US" sz="1600" dirty="0"/>
          </a:p>
        </p:txBody>
      </p:sp>
      <p:sp>
        <p:nvSpPr>
          <p:cNvPr id="16" name="TextBox 15"/>
          <p:cNvSpPr txBox="1"/>
          <p:nvPr/>
        </p:nvSpPr>
        <p:spPr>
          <a:xfrm>
            <a:off x="182880" y="772180"/>
            <a:ext cx="3017520" cy="523220"/>
          </a:xfrm>
          <a:prstGeom prst="rect">
            <a:avLst/>
          </a:prstGeom>
          <a:noFill/>
        </p:spPr>
        <p:txBody>
          <a:bodyPr wrap="square" rtlCol="0">
            <a:spAutoFit/>
          </a:bodyPr>
          <a:lstStyle/>
          <a:p>
            <a:pPr algn="ctr"/>
            <a:r>
              <a:rPr lang="en-US" sz="1400" b="1" dirty="0" smtClean="0">
                <a:latin typeface="Lato" panose="020B0604020202020204" charset="0"/>
              </a:rPr>
              <a:t>Top spender on </a:t>
            </a:r>
          </a:p>
          <a:p>
            <a:pPr algn="ctr"/>
            <a:r>
              <a:rPr lang="en-US" sz="1400" b="1" dirty="0">
                <a:latin typeface="Lato" panose="020B0604020202020204" charset="0"/>
              </a:rPr>
              <a:t>h</a:t>
            </a:r>
            <a:r>
              <a:rPr lang="en-US" sz="1400" b="1" dirty="0" smtClean="0">
                <a:latin typeface="Lato" panose="020B0604020202020204" charset="0"/>
              </a:rPr>
              <a:t>ealth care</a:t>
            </a:r>
            <a:endParaRPr lang="en-US" sz="1400" b="1" dirty="0">
              <a:latin typeface="Lato" panose="020B0604020202020204" charset="0"/>
            </a:endParaRPr>
          </a:p>
        </p:txBody>
      </p:sp>
      <p:sp>
        <p:nvSpPr>
          <p:cNvPr id="33" name="TextBox 32"/>
          <p:cNvSpPr txBox="1"/>
          <p:nvPr/>
        </p:nvSpPr>
        <p:spPr>
          <a:xfrm>
            <a:off x="3429002" y="772180"/>
            <a:ext cx="2895598" cy="523220"/>
          </a:xfrm>
          <a:prstGeom prst="rect">
            <a:avLst/>
          </a:prstGeom>
          <a:noFill/>
        </p:spPr>
        <p:txBody>
          <a:bodyPr wrap="square" rtlCol="0">
            <a:spAutoFit/>
          </a:bodyPr>
          <a:lstStyle/>
          <a:p>
            <a:pPr algn="ctr"/>
            <a:r>
              <a:rPr lang="en-US" sz="1400" b="1" dirty="0" smtClean="0">
                <a:latin typeface="Lato" panose="020B0604020202020204" charset="0"/>
              </a:rPr>
              <a:t>Moderate spender on </a:t>
            </a:r>
          </a:p>
          <a:p>
            <a:pPr algn="ctr"/>
            <a:r>
              <a:rPr lang="en-US" sz="1400" b="1" dirty="0" smtClean="0">
                <a:latin typeface="Lato" panose="020B0604020202020204" charset="0"/>
              </a:rPr>
              <a:t>social services</a:t>
            </a:r>
            <a:endParaRPr lang="en-US" sz="1400" b="1" dirty="0">
              <a:latin typeface="Lato" panose="020B0604020202020204" charset="0"/>
            </a:endParaRPr>
          </a:p>
        </p:txBody>
      </p:sp>
      <p:pic>
        <p:nvPicPr>
          <p:cNvPr id="35" name="Picture 34"/>
          <p:cNvPicPr>
            <a:picLocks noChangeAspect="1"/>
          </p:cNvPicPr>
          <p:nvPr/>
        </p:nvPicPr>
        <p:blipFill rotWithShape="1">
          <a:blip r:embed="rId4"/>
          <a:srcRect r="5453"/>
          <a:stretch/>
        </p:blipFill>
        <p:spPr>
          <a:xfrm>
            <a:off x="3200401" y="1371600"/>
            <a:ext cx="2948109" cy="4745736"/>
          </a:xfrm>
          <a:prstGeom prst="rect">
            <a:avLst/>
          </a:prstGeom>
        </p:spPr>
      </p:pic>
      <p:pic>
        <p:nvPicPr>
          <p:cNvPr id="38" name="Picture 37"/>
          <p:cNvPicPr>
            <a:picLocks noChangeAspect="1"/>
          </p:cNvPicPr>
          <p:nvPr/>
        </p:nvPicPr>
        <p:blipFill rotWithShape="1">
          <a:blip r:embed="rId5"/>
          <a:srcRect r="3063"/>
          <a:stretch/>
        </p:blipFill>
        <p:spPr>
          <a:xfrm>
            <a:off x="0" y="1375519"/>
            <a:ext cx="3017520" cy="4741817"/>
          </a:xfrm>
          <a:prstGeom prst="rect">
            <a:avLst/>
          </a:prstGeom>
          <a:noFill/>
        </p:spPr>
      </p:pic>
      <p:sp>
        <p:nvSpPr>
          <p:cNvPr id="40" name="TextBox 39"/>
          <p:cNvSpPr txBox="1"/>
          <p:nvPr/>
        </p:nvSpPr>
        <p:spPr>
          <a:xfrm>
            <a:off x="6377294" y="772180"/>
            <a:ext cx="2919106" cy="523220"/>
          </a:xfrm>
          <a:prstGeom prst="rect">
            <a:avLst/>
          </a:prstGeom>
          <a:noFill/>
        </p:spPr>
        <p:txBody>
          <a:bodyPr wrap="square" rtlCol="0">
            <a:spAutoFit/>
          </a:bodyPr>
          <a:lstStyle/>
          <a:p>
            <a:pPr algn="ctr"/>
            <a:r>
              <a:rPr lang="en-US" sz="1400" b="1" dirty="0" smtClean="0">
                <a:latin typeface="Lato" panose="020B0604020202020204" charset="0"/>
              </a:rPr>
              <a:t>Low performer on </a:t>
            </a:r>
          </a:p>
          <a:p>
            <a:pPr algn="ctr"/>
            <a:r>
              <a:rPr lang="en-US" sz="1400" b="1" dirty="0" smtClean="0">
                <a:latin typeface="Lato" panose="020B0604020202020204" charset="0"/>
              </a:rPr>
              <a:t>life expectancy</a:t>
            </a:r>
            <a:endParaRPr lang="en-US" sz="1400" b="1" dirty="0">
              <a:latin typeface="Lato" panose="020B0604020202020204" charset="0"/>
            </a:endParaRPr>
          </a:p>
        </p:txBody>
      </p:sp>
      <p:sp>
        <p:nvSpPr>
          <p:cNvPr id="41" name="TextBox 40"/>
          <p:cNvSpPr txBox="1"/>
          <p:nvPr/>
        </p:nvSpPr>
        <p:spPr>
          <a:xfrm>
            <a:off x="53338" y="6248400"/>
            <a:ext cx="9014462" cy="230832"/>
          </a:xfrm>
          <a:prstGeom prst="rect">
            <a:avLst/>
          </a:prstGeom>
          <a:noFill/>
        </p:spPr>
        <p:txBody>
          <a:bodyPr wrap="square" rtlCol="0">
            <a:spAutoFit/>
          </a:bodyPr>
          <a:lstStyle/>
          <a:p>
            <a:r>
              <a:rPr lang="en-US" sz="900" b="1" dirty="0" smtClean="0">
                <a:latin typeface="Lato" panose="020F0502020204030203" pitchFamily="34" charset="0"/>
              </a:rPr>
              <a:t>Sources</a:t>
            </a:r>
            <a:r>
              <a:rPr lang="en-US" sz="900" dirty="0" smtClean="0">
                <a:latin typeface="Lato" panose="020F0502020204030203" pitchFamily="34" charset="0"/>
              </a:rPr>
              <a:t>: Health expenditures per capita, 2013 and life expectancy at birth, 2013 (World Bank); Social expenditures per capita, 2011 (OECD) </a:t>
            </a:r>
            <a:endParaRPr lang="en-US" sz="900" b="1" dirty="0" smtClean="0">
              <a:latin typeface="Lato" panose="020F0502020204030203" pitchFamily="34" charset="0"/>
            </a:endParaRPr>
          </a:p>
        </p:txBody>
      </p:sp>
    </p:spTree>
    <p:extLst>
      <p:ext uri="{BB962C8B-B14F-4D97-AF65-F5344CB8AC3E}">
        <p14:creationId xmlns:p14="http://schemas.microsoft.com/office/powerpoint/2010/main" val="4058148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We only spend 5% of our health dollars to address what causes 60% of our avoidable deaths</a:t>
            </a:r>
            <a:endParaRPr lang="en-US" sz="1600" dirty="0"/>
          </a:p>
        </p:txBody>
      </p:sp>
      <p:sp>
        <p:nvSpPr>
          <p:cNvPr id="41" name="TextBox 40"/>
          <p:cNvSpPr txBox="1"/>
          <p:nvPr/>
        </p:nvSpPr>
        <p:spPr>
          <a:xfrm>
            <a:off x="0" y="6107668"/>
            <a:ext cx="9144000" cy="369332"/>
          </a:xfrm>
          <a:prstGeom prst="rect">
            <a:avLst/>
          </a:prstGeom>
          <a:noFill/>
        </p:spPr>
        <p:txBody>
          <a:bodyPr wrap="square" rtlCol="0">
            <a:spAutoFit/>
          </a:bodyPr>
          <a:lstStyle/>
          <a:p>
            <a:r>
              <a:rPr lang="en-US" sz="900" baseline="30000" dirty="0" smtClean="0">
                <a:latin typeface="Lato" panose="020F0502020204030203" pitchFamily="34" charset="0"/>
              </a:rPr>
              <a:t>1</a:t>
            </a:r>
            <a:r>
              <a:rPr lang="en-US" sz="900" dirty="0">
                <a:latin typeface="Lato" panose="020F0502020204030203" pitchFamily="34" charset="0"/>
              </a:rPr>
              <a:t> </a:t>
            </a:r>
            <a:r>
              <a:rPr lang="en-US" sz="900" dirty="0" smtClean="0">
                <a:latin typeface="Lato" panose="020F0502020204030203" pitchFamily="34" charset="0"/>
              </a:rPr>
              <a:t>McGinnis et al.,  The case for more active policy attention to health promotion. Health Affairs 2002; 21(2):78-93.</a:t>
            </a:r>
          </a:p>
          <a:p>
            <a:r>
              <a:rPr lang="en-US" sz="900" baseline="30000" dirty="0" smtClean="0">
                <a:latin typeface="Lato" panose="020F0502020204030203" pitchFamily="34" charset="0"/>
              </a:rPr>
              <a:t>2</a:t>
            </a:r>
            <a:r>
              <a:rPr lang="en-US" sz="900" dirty="0" smtClean="0">
                <a:latin typeface="Lato" panose="020F0502020204030203" pitchFamily="34" charset="0"/>
              </a:rPr>
              <a:t> Centers </a:t>
            </a:r>
            <a:r>
              <a:rPr lang="en-US" sz="900" dirty="0">
                <a:latin typeface="Lato" panose="020F0502020204030203" pitchFamily="34" charset="0"/>
              </a:rPr>
              <a:t>for Medicare &amp; Medicaid Services, </a:t>
            </a:r>
            <a:r>
              <a:rPr lang="en-US" sz="900" dirty="0" smtClean="0">
                <a:latin typeface="Lato" panose="020F0502020204030203" pitchFamily="34" charset="0"/>
              </a:rPr>
              <a:t>Office </a:t>
            </a:r>
            <a:r>
              <a:rPr lang="en-US" sz="900" dirty="0">
                <a:latin typeface="Lato" panose="020F0502020204030203" pitchFamily="34" charset="0"/>
              </a:rPr>
              <a:t>of the </a:t>
            </a:r>
            <a:r>
              <a:rPr lang="en-US" sz="900" dirty="0" smtClean="0">
                <a:latin typeface="Lato" panose="020F0502020204030203" pitchFamily="34" charset="0"/>
              </a:rPr>
              <a:t>Actuary. National </a:t>
            </a:r>
            <a:r>
              <a:rPr lang="en-US" sz="900" dirty="0">
                <a:latin typeface="Lato" panose="020F0502020204030203" pitchFamily="34" charset="0"/>
              </a:rPr>
              <a:t>health expenditures, by source of funds and type of </a:t>
            </a:r>
            <a:r>
              <a:rPr lang="en-US" sz="900" dirty="0" smtClean="0">
                <a:latin typeface="Lato" panose="020F0502020204030203" pitchFamily="34" charset="0"/>
              </a:rPr>
              <a:t>expenditure. 2013.</a:t>
            </a:r>
            <a:endParaRPr lang="en-US" sz="900" b="1" dirty="0" smtClean="0">
              <a:latin typeface="Lato" panose="020F0502020204030203" pitchFamily="34" charset="0"/>
            </a:endParaRPr>
          </a:p>
        </p:txBody>
      </p:sp>
      <p:grpSp>
        <p:nvGrpSpPr>
          <p:cNvPr id="17" name="Group 16"/>
          <p:cNvGrpSpPr/>
          <p:nvPr/>
        </p:nvGrpSpPr>
        <p:grpSpPr>
          <a:xfrm>
            <a:off x="33867" y="2507734"/>
            <a:ext cx="4614333" cy="3327400"/>
            <a:chOff x="33867" y="2311400"/>
            <a:chExt cx="4614333" cy="3327400"/>
          </a:xfrm>
        </p:grpSpPr>
        <p:graphicFrame>
          <p:nvGraphicFramePr>
            <p:cNvPr id="2" name="Chart 1"/>
            <p:cNvGraphicFramePr/>
            <p:nvPr>
              <p:extLst>
                <p:ext uri="{D42A27DB-BD31-4B8C-83A1-F6EECF244321}">
                  <p14:modId xmlns:p14="http://schemas.microsoft.com/office/powerpoint/2010/main" val="3270503563"/>
                </p:ext>
              </p:extLst>
            </p:nvPr>
          </p:nvGraphicFramePr>
          <p:xfrm>
            <a:off x="33867" y="2387600"/>
            <a:ext cx="4343400" cy="3251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743200" y="5359400"/>
              <a:ext cx="1143000" cy="184666"/>
            </a:xfrm>
            <a:prstGeom prst="rect">
              <a:avLst/>
            </a:prstGeom>
            <a:noFill/>
          </p:spPr>
          <p:txBody>
            <a:bodyPr wrap="square" lIns="0" tIns="0" rIns="0" bIns="0" rtlCol="0">
              <a:spAutoFit/>
            </a:bodyPr>
            <a:lstStyle/>
            <a:p>
              <a:pPr algn="ctr"/>
              <a:r>
                <a:rPr lang="en-US" sz="1200" dirty="0" smtClean="0">
                  <a:latin typeface="Lato" panose="020F0502020204030203" pitchFamily="34" charset="0"/>
                </a:rPr>
                <a:t>Environment</a:t>
              </a:r>
              <a:endParaRPr lang="en-US" sz="1200" dirty="0">
                <a:latin typeface="Lato" panose="020F0502020204030203" pitchFamily="34" charset="0"/>
              </a:endParaRPr>
            </a:p>
          </p:txBody>
        </p:sp>
        <p:sp>
          <p:nvSpPr>
            <p:cNvPr id="13" name="TextBox 12"/>
            <p:cNvSpPr txBox="1"/>
            <p:nvPr/>
          </p:nvSpPr>
          <p:spPr>
            <a:xfrm>
              <a:off x="685800" y="5359400"/>
              <a:ext cx="1143000" cy="184666"/>
            </a:xfrm>
            <a:prstGeom prst="rect">
              <a:avLst/>
            </a:prstGeom>
            <a:noFill/>
          </p:spPr>
          <p:txBody>
            <a:bodyPr wrap="square" lIns="0" tIns="0" rIns="0" bIns="0" rtlCol="0">
              <a:spAutoFit/>
            </a:bodyPr>
            <a:lstStyle/>
            <a:p>
              <a:pPr algn="ctr"/>
              <a:r>
                <a:rPr lang="en-US" sz="1200" dirty="0" smtClean="0">
                  <a:latin typeface="Lato" panose="020F0502020204030203" pitchFamily="34" charset="0"/>
                </a:rPr>
                <a:t>Behavior</a:t>
              </a:r>
              <a:endParaRPr lang="en-US" sz="1200" dirty="0">
                <a:latin typeface="Lato" panose="020F0502020204030203" pitchFamily="34" charset="0"/>
              </a:endParaRPr>
            </a:p>
          </p:txBody>
        </p:sp>
        <p:sp>
          <p:nvSpPr>
            <p:cNvPr id="14" name="TextBox 13"/>
            <p:cNvSpPr txBox="1"/>
            <p:nvPr/>
          </p:nvSpPr>
          <p:spPr>
            <a:xfrm>
              <a:off x="869611" y="2311400"/>
              <a:ext cx="1143000" cy="184666"/>
            </a:xfrm>
            <a:prstGeom prst="rect">
              <a:avLst/>
            </a:prstGeom>
            <a:noFill/>
          </p:spPr>
          <p:txBody>
            <a:bodyPr wrap="square" lIns="0" tIns="0" rIns="0" bIns="0" rtlCol="0">
              <a:spAutoFit/>
            </a:bodyPr>
            <a:lstStyle/>
            <a:p>
              <a:pPr algn="ctr"/>
              <a:r>
                <a:rPr lang="en-US" sz="1200" dirty="0" smtClean="0">
                  <a:latin typeface="Lato" panose="020F0502020204030203" pitchFamily="34" charset="0"/>
                </a:rPr>
                <a:t>Social factors</a:t>
              </a:r>
              <a:endParaRPr lang="en-US" sz="1200" dirty="0">
                <a:latin typeface="Lato" panose="020F0502020204030203" pitchFamily="34" charset="0"/>
              </a:endParaRPr>
            </a:p>
          </p:txBody>
        </p:sp>
        <p:sp>
          <p:nvSpPr>
            <p:cNvPr id="15" name="TextBox 14"/>
            <p:cNvSpPr txBox="1"/>
            <p:nvPr/>
          </p:nvSpPr>
          <p:spPr>
            <a:xfrm>
              <a:off x="2286000" y="2311400"/>
              <a:ext cx="1143000" cy="184666"/>
            </a:xfrm>
            <a:prstGeom prst="rect">
              <a:avLst/>
            </a:prstGeom>
            <a:noFill/>
          </p:spPr>
          <p:txBody>
            <a:bodyPr wrap="square" lIns="0" tIns="0" rIns="0" bIns="0" rtlCol="0">
              <a:spAutoFit/>
            </a:bodyPr>
            <a:lstStyle/>
            <a:p>
              <a:pPr algn="ctr"/>
              <a:r>
                <a:rPr lang="en-US" sz="1200" dirty="0" smtClean="0">
                  <a:latin typeface="Lato" panose="020F0502020204030203" pitchFamily="34" charset="0"/>
                </a:rPr>
                <a:t>Health care</a:t>
              </a:r>
              <a:endParaRPr lang="en-US" sz="1200" dirty="0">
                <a:latin typeface="Lato" panose="020F0502020204030203" pitchFamily="34" charset="0"/>
              </a:endParaRPr>
            </a:p>
          </p:txBody>
        </p:sp>
        <p:sp>
          <p:nvSpPr>
            <p:cNvPr id="21" name="TextBox 20"/>
            <p:cNvSpPr txBox="1"/>
            <p:nvPr/>
          </p:nvSpPr>
          <p:spPr>
            <a:xfrm>
              <a:off x="3505200" y="3902842"/>
              <a:ext cx="1143000" cy="184666"/>
            </a:xfrm>
            <a:prstGeom prst="rect">
              <a:avLst/>
            </a:prstGeom>
            <a:noFill/>
          </p:spPr>
          <p:txBody>
            <a:bodyPr wrap="square" lIns="0" tIns="0" rIns="0" bIns="0" rtlCol="0">
              <a:spAutoFit/>
            </a:bodyPr>
            <a:lstStyle/>
            <a:p>
              <a:pPr algn="ctr"/>
              <a:r>
                <a:rPr lang="en-US" sz="1200" dirty="0" smtClean="0">
                  <a:latin typeface="Lato" panose="020F0502020204030203" pitchFamily="34" charset="0"/>
                </a:rPr>
                <a:t>Genetics</a:t>
              </a:r>
              <a:endParaRPr lang="en-US" sz="1200" dirty="0">
                <a:latin typeface="Lato" panose="020F0502020204030203" pitchFamily="34" charset="0"/>
              </a:endParaRPr>
            </a:p>
          </p:txBody>
        </p:sp>
      </p:grpSp>
      <p:sp>
        <p:nvSpPr>
          <p:cNvPr id="22" name="TextBox 21"/>
          <p:cNvSpPr txBox="1"/>
          <p:nvPr/>
        </p:nvSpPr>
        <p:spPr>
          <a:xfrm>
            <a:off x="1163278" y="914400"/>
            <a:ext cx="2355511" cy="430887"/>
          </a:xfrm>
          <a:prstGeom prst="rect">
            <a:avLst/>
          </a:prstGeom>
          <a:noFill/>
        </p:spPr>
        <p:txBody>
          <a:bodyPr wrap="square" lIns="0" tIns="0" rIns="0" bIns="0" rtlCol="0">
            <a:spAutoFit/>
          </a:bodyPr>
          <a:lstStyle/>
          <a:p>
            <a:pPr algn="ctr"/>
            <a:r>
              <a:rPr lang="en-US" sz="1400" b="1" dirty="0" smtClean="0">
                <a:latin typeface="Lato" panose="020F0502020204030203" pitchFamily="34" charset="0"/>
              </a:rPr>
              <a:t>Causes of avoidable death in the United States</a:t>
            </a:r>
            <a:r>
              <a:rPr lang="en-US" sz="1400" b="1" baseline="30000" dirty="0" smtClean="0">
                <a:latin typeface="Lato" panose="020F0502020204030203" pitchFamily="34" charset="0"/>
              </a:rPr>
              <a:t>1</a:t>
            </a:r>
            <a:endParaRPr lang="en-US" sz="1400" b="1" baseline="30000" dirty="0">
              <a:latin typeface="Lato" panose="020F0502020204030203" pitchFamily="34" charset="0"/>
            </a:endParaRPr>
          </a:p>
        </p:txBody>
      </p:sp>
      <p:grpSp>
        <p:nvGrpSpPr>
          <p:cNvPr id="11" name="Group 10"/>
          <p:cNvGrpSpPr/>
          <p:nvPr/>
        </p:nvGrpSpPr>
        <p:grpSpPr>
          <a:xfrm>
            <a:off x="4419600" y="2057400"/>
            <a:ext cx="4343400" cy="3886200"/>
            <a:chOff x="4419600" y="1861066"/>
            <a:chExt cx="4343400" cy="3886200"/>
          </a:xfrm>
        </p:grpSpPr>
        <p:graphicFrame>
          <p:nvGraphicFramePr>
            <p:cNvPr id="26" name="Chart 25"/>
            <p:cNvGraphicFramePr/>
            <p:nvPr>
              <p:extLst>
                <p:ext uri="{D42A27DB-BD31-4B8C-83A1-F6EECF244321}">
                  <p14:modId xmlns:p14="http://schemas.microsoft.com/office/powerpoint/2010/main" val="4012845426"/>
                </p:ext>
              </p:extLst>
            </p:nvPr>
          </p:nvGraphicFramePr>
          <p:xfrm>
            <a:off x="4419600" y="2387600"/>
            <a:ext cx="4343400" cy="325120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6364477" y="5562600"/>
              <a:ext cx="1143000" cy="184666"/>
            </a:xfrm>
            <a:prstGeom prst="rect">
              <a:avLst/>
            </a:prstGeom>
            <a:noFill/>
          </p:spPr>
          <p:txBody>
            <a:bodyPr wrap="square" lIns="0" tIns="0" rIns="0" bIns="0" rtlCol="0">
              <a:spAutoFit/>
            </a:bodyPr>
            <a:lstStyle/>
            <a:p>
              <a:pPr algn="ctr"/>
              <a:r>
                <a:rPr lang="en-US" sz="1200" dirty="0" smtClean="0">
                  <a:latin typeface="Lato" panose="020F0502020204030203" pitchFamily="34" charset="0"/>
                </a:rPr>
                <a:t>Health care</a:t>
              </a:r>
              <a:endParaRPr lang="en-US" sz="1200" dirty="0">
                <a:latin typeface="Lato" panose="020F0502020204030203" pitchFamily="34" charset="0"/>
              </a:endParaRPr>
            </a:p>
          </p:txBody>
        </p:sp>
        <p:sp>
          <p:nvSpPr>
            <p:cNvPr id="29" name="TextBox 28"/>
            <p:cNvSpPr txBox="1"/>
            <p:nvPr/>
          </p:nvSpPr>
          <p:spPr>
            <a:xfrm>
              <a:off x="4648200" y="1861066"/>
              <a:ext cx="2013054" cy="369332"/>
            </a:xfrm>
            <a:prstGeom prst="rect">
              <a:avLst/>
            </a:prstGeom>
            <a:noFill/>
          </p:spPr>
          <p:txBody>
            <a:bodyPr wrap="square" lIns="0" tIns="0" rIns="0" bIns="0" rtlCol="0">
              <a:spAutoFit/>
            </a:bodyPr>
            <a:lstStyle/>
            <a:p>
              <a:r>
                <a:rPr lang="en-US" sz="1200" dirty="0" smtClean="0">
                  <a:latin typeface="Lato" panose="020F0502020204030203" pitchFamily="34" charset="0"/>
                </a:rPr>
                <a:t>Population-wide approaches </a:t>
              </a:r>
            </a:p>
            <a:p>
              <a:r>
                <a:rPr lang="en-US" sz="1200" dirty="0" smtClean="0">
                  <a:latin typeface="Lato" panose="020F0502020204030203" pitchFamily="34" charset="0"/>
                </a:rPr>
                <a:t>to health improvement</a:t>
              </a:r>
              <a:endParaRPr lang="en-US" sz="1200" dirty="0">
                <a:latin typeface="Lato" panose="020F0502020204030203" pitchFamily="34" charset="0"/>
              </a:endParaRPr>
            </a:p>
          </p:txBody>
        </p:sp>
      </p:grpSp>
      <p:sp>
        <p:nvSpPr>
          <p:cNvPr id="32" name="TextBox 31"/>
          <p:cNvSpPr txBox="1"/>
          <p:nvPr/>
        </p:nvSpPr>
        <p:spPr>
          <a:xfrm>
            <a:off x="5413545" y="914400"/>
            <a:ext cx="2355511" cy="430887"/>
          </a:xfrm>
          <a:prstGeom prst="rect">
            <a:avLst/>
          </a:prstGeom>
          <a:noFill/>
        </p:spPr>
        <p:txBody>
          <a:bodyPr wrap="square" lIns="0" tIns="0" rIns="0" bIns="0" rtlCol="0">
            <a:spAutoFit/>
          </a:bodyPr>
          <a:lstStyle/>
          <a:p>
            <a:pPr algn="ctr"/>
            <a:r>
              <a:rPr lang="en-US" sz="1400" b="1" dirty="0" smtClean="0">
                <a:latin typeface="Lato" panose="020F0502020204030203" pitchFamily="34" charset="0"/>
              </a:rPr>
              <a:t>United States health expenditures in 2013</a:t>
            </a:r>
            <a:r>
              <a:rPr lang="en-US" sz="1400" b="1" baseline="30000" dirty="0" smtClean="0">
                <a:latin typeface="Lato" panose="020F0502020204030203" pitchFamily="34" charset="0"/>
              </a:rPr>
              <a:t>2</a:t>
            </a:r>
            <a:endParaRPr lang="en-US" sz="1400" b="1" baseline="30000" dirty="0">
              <a:latin typeface="Lato" panose="020F0502020204030203" pitchFamily="34" charset="0"/>
            </a:endParaRPr>
          </a:p>
        </p:txBody>
      </p:sp>
      <p:sp>
        <p:nvSpPr>
          <p:cNvPr id="18" name="TextBox 17"/>
          <p:cNvSpPr txBox="1"/>
          <p:nvPr/>
        </p:nvSpPr>
        <p:spPr>
          <a:xfrm>
            <a:off x="6858000" y="1651337"/>
            <a:ext cx="2285999" cy="1015663"/>
          </a:xfrm>
          <a:prstGeom prst="rect">
            <a:avLst/>
          </a:prstGeom>
          <a:noFill/>
        </p:spPr>
        <p:txBody>
          <a:bodyPr wrap="square" lIns="0" tIns="0" rIns="0" bIns="0" rtlCol="0">
            <a:spAutoFit/>
          </a:bodyPr>
          <a:lstStyle/>
          <a:p>
            <a:r>
              <a:rPr lang="en-US" sz="1100" dirty="0" smtClean="0">
                <a:latin typeface="Lato" panose="020F0502020204030203" pitchFamily="34" charset="0"/>
              </a:rPr>
              <a:t>Behavioral health prevention</a:t>
            </a:r>
          </a:p>
          <a:p>
            <a:r>
              <a:rPr lang="en-US" sz="1100" dirty="0" smtClean="0">
                <a:latin typeface="Lato" panose="020F0502020204030203" pitchFamily="34" charset="0"/>
              </a:rPr>
              <a:t>Chemical dependency prevention</a:t>
            </a:r>
          </a:p>
          <a:p>
            <a:r>
              <a:rPr lang="en-US" sz="1100" dirty="0" smtClean="0">
                <a:latin typeface="Lato" panose="020F0502020204030203" pitchFamily="34" charset="0"/>
              </a:rPr>
              <a:t>Maternal and child health programs</a:t>
            </a:r>
          </a:p>
          <a:p>
            <a:r>
              <a:rPr lang="en-US" sz="1100" dirty="0" smtClean="0">
                <a:latin typeface="Lato" panose="020F0502020204030203" pitchFamily="34" charset="0"/>
              </a:rPr>
              <a:t>Public health activities</a:t>
            </a:r>
          </a:p>
          <a:p>
            <a:r>
              <a:rPr lang="en-US" sz="1100" dirty="0" smtClean="0">
                <a:latin typeface="Lato" panose="020F0502020204030203" pitchFamily="34" charset="0"/>
              </a:rPr>
              <a:t>Research</a:t>
            </a:r>
          </a:p>
          <a:p>
            <a:r>
              <a:rPr lang="en-US" sz="1100" dirty="0" smtClean="0">
                <a:latin typeface="Lato" panose="020F0502020204030203" pitchFamily="34" charset="0"/>
              </a:rPr>
              <a:t>School health programs</a:t>
            </a:r>
            <a:endParaRPr lang="en-US" sz="1100" dirty="0">
              <a:latin typeface="Lato" panose="020F0502020204030203" pitchFamily="34" charset="0"/>
            </a:endParaRPr>
          </a:p>
        </p:txBody>
      </p:sp>
      <p:sp>
        <p:nvSpPr>
          <p:cNvPr id="4" name="Left Brace 3"/>
          <p:cNvSpPr/>
          <p:nvPr/>
        </p:nvSpPr>
        <p:spPr>
          <a:xfrm>
            <a:off x="6631073" y="1651338"/>
            <a:ext cx="150727" cy="1015662"/>
          </a:xfrm>
          <a:prstGeom prst="leftBrace">
            <a:avLst>
              <a:gd name="adj1" fmla="val 25000"/>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157423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1600" dirty="0" smtClean="0"/>
              <a:t>Health follows wealth, and the US suffers from extreme income inequality</a:t>
            </a:r>
            <a:endParaRPr lang="en-US" sz="1600" dirty="0"/>
          </a:p>
        </p:txBody>
      </p:sp>
      <p:sp>
        <p:nvSpPr>
          <p:cNvPr id="16" name="TextBox 15"/>
          <p:cNvSpPr txBox="1"/>
          <p:nvPr/>
        </p:nvSpPr>
        <p:spPr>
          <a:xfrm>
            <a:off x="335280" y="911423"/>
            <a:ext cx="3017520" cy="307777"/>
          </a:xfrm>
          <a:prstGeom prst="rect">
            <a:avLst/>
          </a:prstGeom>
          <a:noFill/>
        </p:spPr>
        <p:txBody>
          <a:bodyPr wrap="square" rtlCol="0">
            <a:spAutoFit/>
          </a:bodyPr>
          <a:lstStyle/>
          <a:p>
            <a:pPr algn="ctr"/>
            <a:r>
              <a:rPr lang="en-US" sz="1400" b="1" dirty="0" smtClean="0">
                <a:latin typeface="Lato" panose="020B0604020202020204" charset="0"/>
              </a:rPr>
              <a:t>Income inequality</a:t>
            </a:r>
            <a:endParaRPr lang="en-US" sz="1400" b="1" dirty="0">
              <a:latin typeface="Lato" panose="020B0604020202020204" charset="0"/>
            </a:endParaRPr>
          </a:p>
        </p:txBody>
      </p:sp>
      <p:sp>
        <p:nvSpPr>
          <p:cNvPr id="41" name="TextBox 40"/>
          <p:cNvSpPr txBox="1"/>
          <p:nvPr/>
        </p:nvSpPr>
        <p:spPr>
          <a:xfrm>
            <a:off x="53338" y="6248400"/>
            <a:ext cx="9014462" cy="230832"/>
          </a:xfrm>
          <a:prstGeom prst="rect">
            <a:avLst/>
          </a:prstGeom>
          <a:noFill/>
        </p:spPr>
        <p:txBody>
          <a:bodyPr wrap="square" rtlCol="0">
            <a:spAutoFit/>
          </a:bodyPr>
          <a:lstStyle/>
          <a:p>
            <a:r>
              <a:rPr lang="en-US" sz="900" b="1" dirty="0" smtClean="0">
                <a:latin typeface="Lato" panose="020F0502020204030203" pitchFamily="34" charset="0"/>
              </a:rPr>
              <a:t>Sources</a:t>
            </a:r>
            <a:r>
              <a:rPr lang="en-US" sz="900" dirty="0" smtClean="0">
                <a:latin typeface="Lato" panose="020F0502020204030203" pitchFamily="34" charset="0"/>
              </a:rPr>
              <a:t>: Income inequality, 2011 (OECD); mortality, 2009-2013 (WA Department of Health, death records); household income, 2009-2013 (American Community Survey) </a:t>
            </a:r>
            <a:endParaRPr lang="en-US" sz="900" b="1" dirty="0" smtClean="0">
              <a:latin typeface="Lato" panose="020F0502020204030203"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 y="1382367"/>
            <a:ext cx="3236389" cy="474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724400" y="803701"/>
            <a:ext cx="3373766" cy="523220"/>
          </a:xfrm>
          <a:prstGeom prst="rect">
            <a:avLst/>
          </a:prstGeom>
          <a:noFill/>
        </p:spPr>
        <p:txBody>
          <a:bodyPr wrap="square" rtlCol="0">
            <a:spAutoFit/>
          </a:bodyPr>
          <a:lstStyle/>
          <a:p>
            <a:pPr algn="ctr"/>
            <a:r>
              <a:rPr lang="en-US" sz="1400" b="1" dirty="0" smtClean="0">
                <a:latin typeface="Lato" panose="020B0604020202020204" charset="0"/>
              </a:rPr>
              <a:t>Income and all-cause mortality by census tract in King County, 2009-2013</a:t>
            </a:r>
            <a:endParaRPr lang="en-US" sz="1400" b="1" dirty="0">
              <a:latin typeface="Lato" panose="020B0604020202020204" charset="0"/>
            </a:endParaRPr>
          </a:p>
        </p:txBody>
      </p:sp>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1364079"/>
            <a:ext cx="5558812" cy="4764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9156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normAutofit fontScale="90000"/>
          </a:bodyPr>
          <a:lstStyle/>
          <a:p>
            <a:r>
              <a:rPr lang="en-US" dirty="0" smtClean="0"/>
              <a:t>In King County, there is a broad understanding that health begins where we live, learn, work and play. </a:t>
            </a:r>
            <a:br>
              <a:rPr lang="en-US" dirty="0" smtClean="0"/>
            </a:br>
            <a:r>
              <a:rPr lang="en-US" dirty="0"/>
              <a:t/>
            </a:r>
            <a:br>
              <a:rPr lang="en-US" dirty="0"/>
            </a:br>
            <a:r>
              <a:rPr lang="en-US" dirty="0" smtClean="0"/>
              <a:t>This is embodied in the </a:t>
            </a:r>
            <a:r>
              <a:rPr lang="en-US" dirty="0" smtClean="0">
                <a:solidFill>
                  <a:schemeClr val="accent3"/>
                </a:solidFill>
              </a:rPr>
              <a:t>Accountable Community of Health</a:t>
            </a:r>
            <a:r>
              <a:rPr lang="en-US" dirty="0" smtClean="0"/>
              <a:t>.</a:t>
            </a:r>
            <a:endParaRPr lang="en-US" dirty="0"/>
          </a:p>
        </p:txBody>
      </p:sp>
      <p:sp>
        <p:nvSpPr>
          <p:cNvPr id="4" name="Slide Number Placeholder 3"/>
          <p:cNvSpPr>
            <a:spLocks noGrp="1"/>
          </p:cNvSpPr>
          <p:nvPr>
            <p:ph type="sldNum" sz="quarter" idx="4"/>
          </p:nvPr>
        </p:nvSpPr>
        <p:spPr/>
        <p:txBody>
          <a:bodyPr/>
          <a:lstStyle/>
          <a:p>
            <a:fld id="{61A3300C-2B65-410F-93D2-F0E3DC0D85CE}" type="slidenum">
              <a:rPr lang="en-US" smtClean="0"/>
              <a:pPr/>
              <a:t>7</a:t>
            </a:fld>
            <a:endParaRPr lang="en-US" dirty="0"/>
          </a:p>
        </p:txBody>
      </p:sp>
    </p:spTree>
    <p:extLst>
      <p:ext uri="{BB962C8B-B14F-4D97-AF65-F5344CB8AC3E}">
        <p14:creationId xmlns:p14="http://schemas.microsoft.com/office/powerpoint/2010/main" val="2391948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King County Accountable Community of Health (ACH)</a:t>
            </a:r>
            <a:endParaRPr lang="en-US" dirty="0"/>
          </a:p>
        </p:txBody>
      </p:sp>
      <p:sp>
        <p:nvSpPr>
          <p:cNvPr id="4" name="Slide Number Placeholder 3"/>
          <p:cNvSpPr>
            <a:spLocks noGrp="1"/>
          </p:cNvSpPr>
          <p:nvPr>
            <p:ph type="sldNum" sz="quarter" idx="10"/>
          </p:nvPr>
        </p:nvSpPr>
        <p:spPr/>
        <p:txBody>
          <a:bodyPr/>
          <a:lstStyle/>
          <a:p>
            <a:fld id="{61A3300C-2B65-410F-93D2-F0E3DC0D85CE}" type="slidenum">
              <a:rPr lang="en-US" smtClean="0"/>
              <a:t>8</a:t>
            </a:fld>
            <a:endParaRPr lang="en-US"/>
          </a:p>
        </p:txBody>
      </p:sp>
      <p:grpSp>
        <p:nvGrpSpPr>
          <p:cNvPr id="15" name="Group 14"/>
          <p:cNvGrpSpPr/>
          <p:nvPr/>
        </p:nvGrpSpPr>
        <p:grpSpPr>
          <a:xfrm>
            <a:off x="105338" y="808927"/>
            <a:ext cx="8886262" cy="1477073"/>
            <a:chOff x="105338" y="808927"/>
            <a:chExt cx="8886262" cy="1477073"/>
          </a:xfrm>
        </p:grpSpPr>
        <p:sp>
          <p:nvSpPr>
            <p:cNvPr id="6" name="Rounded Rectangle 5"/>
            <p:cNvSpPr/>
            <p:nvPr/>
          </p:nvSpPr>
          <p:spPr>
            <a:xfrm>
              <a:off x="1600200" y="1142999"/>
              <a:ext cx="7391400" cy="1143001"/>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Lato" panose="020B0604020202020204" charset="0"/>
                </a:rPr>
                <a:t>Due to the complex nature of the upstream </a:t>
              </a:r>
              <a:r>
                <a:rPr lang="en-US" sz="1600" dirty="0" smtClean="0">
                  <a:latin typeface="Lato" panose="020B0604020202020204" charset="0"/>
                </a:rPr>
                <a:t>drivers </a:t>
              </a:r>
              <a:r>
                <a:rPr lang="en-US" sz="1600" dirty="0">
                  <a:latin typeface="Lato" panose="020B0604020202020204" charset="0"/>
                </a:rPr>
                <a:t>of poor health and disparities (i.e. where we live, learn, work and play), </a:t>
              </a:r>
              <a:r>
                <a:rPr lang="en-US" sz="1600" dirty="0" smtClean="0">
                  <a:latin typeface="Lato" panose="020B0604020202020204" charset="0"/>
                </a:rPr>
                <a:t>we must work across sectors, agencies and communities in order to improve heath and promote equity</a:t>
              </a:r>
              <a:endParaRPr lang="en-US" sz="1600" dirty="0">
                <a:latin typeface="Lato" panose="020B060402020202020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80999" y="1143000"/>
              <a:ext cx="877054" cy="1143000"/>
            </a:xfrm>
            <a:prstGeom prst="rect">
              <a:avLst/>
            </a:prstGeom>
          </p:spPr>
        </p:pic>
        <p:sp>
          <p:nvSpPr>
            <p:cNvPr id="12" name="TextBox 11"/>
            <p:cNvSpPr txBox="1"/>
            <p:nvPr/>
          </p:nvSpPr>
          <p:spPr>
            <a:xfrm>
              <a:off x="105338" y="808927"/>
              <a:ext cx="1428375" cy="338554"/>
            </a:xfrm>
            <a:prstGeom prst="rect">
              <a:avLst/>
            </a:prstGeom>
            <a:noFill/>
          </p:spPr>
          <p:txBody>
            <a:bodyPr wrap="square" rtlCol="0">
              <a:spAutoFit/>
            </a:bodyPr>
            <a:lstStyle/>
            <a:p>
              <a:pPr algn="ctr"/>
              <a:r>
                <a:rPr lang="en-US" sz="1600" b="1" dirty="0" smtClean="0">
                  <a:latin typeface="Lato" panose="020B0604020202020204" charset="0"/>
                </a:rPr>
                <a:t>AWARENESS</a:t>
              </a:r>
              <a:endParaRPr lang="en-US" sz="1600" b="1" dirty="0">
                <a:latin typeface="Lato" panose="020B0604020202020204" charset="0"/>
              </a:endParaRPr>
            </a:p>
          </p:txBody>
        </p:sp>
      </p:grpSp>
      <p:grpSp>
        <p:nvGrpSpPr>
          <p:cNvPr id="16" name="Group 15"/>
          <p:cNvGrpSpPr/>
          <p:nvPr/>
        </p:nvGrpSpPr>
        <p:grpSpPr>
          <a:xfrm>
            <a:off x="171826" y="2740127"/>
            <a:ext cx="8819774" cy="1530147"/>
            <a:chOff x="171826" y="2737053"/>
            <a:chExt cx="8819774" cy="153014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70" y="3124199"/>
              <a:ext cx="1137313" cy="1143000"/>
            </a:xfrm>
            <a:prstGeom prst="rect">
              <a:avLst/>
            </a:prstGeom>
          </p:spPr>
        </p:pic>
        <p:sp>
          <p:nvSpPr>
            <p:cNvPr id="9" name="Rounded Rectangle 8"/>
            <p:cNvSpPr/>
            <p:nvPr/>
          </p:nvSpPr>
          <p:spPr>
            <a:xfrm>
              <a:off x="1600200" y="3124199"/>
              <a:ext cx="7391400" cy="1143001"/>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rPr>
                <a:t>Building healthier communities through a collaborative regional </a:t>
              </a:r>
              <a:r>
                <a:rPr lang="en-US" sz="1600" dirty="0" smtClean="0">
                  <a:solidFill>
                    <a:schemeClr val="tx1"/>
                  </a:solidFill>
                  <a:latin typeface="Lato" panose="020B0604020202020204" charset="0"/>
                </a:rPr>
                <a:t>approach </a:t>
              </a:r>
              <a:r>
                <a:rPr lang="en-US" sz="1600" dirty="0">
                  <a:solidFill>
                    <a:schemeClr val="tx1"/>
                  </a:solidFill>
                  <a:latin typeface="Lato" panose="020B0604020202020204" charset="0"/>
                </a:rPr>
                <a:t>focusing on social determinants of health, </a:t>
              </a:r>
              <a:r>
                <a:rPr lang="en-US" sz="1600" dirty="0" smtClean="0">
                  <a:solidFill>
                    <a:schemeClr val="tx1"/>
                  </a:solidFill>
                  <a:latin typeface="Lato" panose="020B0604020202020204" charset="0"/>
                </a:rPr>
                <a:t>clinical-community linkages</a:t>
              </a:r>
              <a:r>
                <a:rPr lang="en-US" sz="1600" dirty="0">
                  <a:solidFill>
                    <a:schemeClr val="tx1"/>
                  </a:solidFill>
                  <a:latin typeface="Lato" panose="020B0604020202020204" charset="0"/>
                </a:rPr>
                <a:t>, and whole person care</a:t>
              </a:r>
            </a:p>
          </p:txBody>
        </p:sp>
        <p:sp>
          <p:nvSpPr>
            <p:cNvPr id="13" name="TextBox 12"/>
            <p:cNvSpPr txBox="1"/>
            <p:nvPr/>
          </p:nvSpPr>
          <p:spPr>
            <a:xfrm>
              <a:off x="171826" y="2737053"/>
              <a:ext cx="1295400" cy="338554"/>
            </a:xfrm>
            <a:prstGeom prst="rect">
              <a:avLst/>
            </a:prstGeom>
            <a:noFill/>
          </p:spPr>
          <p:txBody>
            <a:bodyPr wrap="square" rtlCol="0">
              <a:spAutoFit/>
            </a:bodyPr>
            <a:lstStyle/>
            <a:p>
              <a:pPr algn="ctr"/>
              <a:r>
                <a:rPr lang="en-US" sz="1600" b="1" dirty="0" smtClean="0">
                  <a:latin typeface="Lato" panose="020B0604020202020204" charset="0"/>
                </a:rPr>
                <a:t>VISION</a:t>
              </a:r>
              <a:endParaRPr lang="en-US" sz="1600" b="1" dirty="0">
                <a:latin typeface="Lato" panose="020B0604020202020204" charset="0"/>
              </a:endParaRPr>
            </a:p>
          </p:txBody>
        </p:sp>
      </p:grpSp>
      <p:grpSp>
        <p:nvGrpSpPr>
          <p:cNvPr id="17" name="Group 16"/>
          <p:cNvGrpSpPr/>
          <p:nvPr/>
        </p:nvGrpSpPr>
        <p:grpSpPr>
          <a:xfrm>
            <a:off x="96603" y="4724400"/>
            <a:ext cx="8894997" cy="1524000"/>
            <a:chOff x="96603" y="4724400"/>
            <a:chExt cx="8894997" cy="1524000"/>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03" y="5105400"/>
              <a:ext cx="1445846" cy="1143000"/>
            </a:xfrm>
            <a:prstGeom prst="rect">
              <a:avLst/>
            </a:prstGeom>
          </p:spPr>
        </p:pic>
        <p:sp>
          <p:nvSpPr>
            <p:cNvPr id="11" name="Rounded Rectangle 10"/>
            <p:cNvSpPr/>
            <p:nvPr/>
          </p:nvSpPr>
          <p:spPr>
            <a:xfrm>
              <a:off x="1600200" y="5105399"/>
              <a:ext cx="7391400" cy="1143001"/>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latin typeface="Lato" panose="020B0604020202020204" charset="0"/>
                </a:rPr>
                <a:t>Better health and better quality of care at a lower cost = the Triple Aim</a:t>
              </a:r>
            </a:p>
          </p:txBody>
        </p:sp>
        <p:sp>
          <p:nvSpPr>
            <p:cNvPr id="14" name="TextBox 13"/>
            <p:cNvSpPr txBox="1"/>
            <p:nvPr/>
          </p:nvSpPr>
          <p:spPr>
            <a:xfrm>
              <a:off x="171826" y="4724400"/>
              <a:ext cx="1295400" cy="338554"/>
            </a:xfrm>
            <a:prstGeom prst="rect">
              <a:avLst/>
            </a:prstGeom>
            <a:noFill/>
          </p:spPr>
          <p:txBody>
            <a:bodyPr wrap="square" rtlCol="0">
              <a:spAutoFit/>
            </a:bodyPr>
            <a:lstStyle/>
            <a:p>
              <a:pPr algn="ctr"/>
              <a:r>
                <a:rPr lang="en-US" sz="1600" b="1" dirty="0" smtClean="0">
                  <a:latin typeface="Lato" panose="020B0604020202020204" charset="0"/>
                </a:rPr>
                <a:t>GOAL</a:t>
              </a:r>
              <a:endParaRPr lang="en-US" sz="1600" b="1" dirty="0">
                <a:latin typeface="Lato" panose="020B0604020202020204" charset="0"/>
              </a:endParaRPr>
            </a:p>
          </p:txBody>
        </p:sp>
      </p:grpSp>
    </p:spTree>
    <p:extLst>
      <p:ext uri="{BB962C8B-B14F-4D97-AF65-F5344CB8AC3E}">
        <p14:creationId xmlns:p14="http://schemas.microsoft.com/office/powerpoint/2010/main" val="1897627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problems require a complex </a:t>
            </a:r>
            <a:r>
              <a:rPr lang="en-US" dirty="0" smtClean="0"/>
              <a:t>strategy</a:t>
            </a:r>
            <a:endParaRPr lang="en-US" dirty="0"/>
          </a:p>
        </p:txBody>
      </p:sp>
      <p:sp>
        <p:nvSpPr>
          <p:cNvPr id="4" name="Slide Number Placeholder 3"/>
          <p:cNvSpPr>
            <a:spLocks noGrp="1"/>
          </p:cNvSpPr>
          <p:nvPr>
            <p:ph type="sldNum" sz="quarter" idx="10"/>
          </p:nvPr>
        </p:nvSpPr>
        <p:spPr/>
        <p:txBody>
          <a:bodyPr/>
          <a:lstStyle/>
          <a:p>
            <a:fld id="{61A3300C-2B65-410F-93D2-F0E3DC0D85CE}" type="slidenum">
              <a:rPr lang="en-US" smtClean="0"/>
              <a:t>9</a:t>
            </a:fld>
            <a:endParaRPr lang="en-US"/>
          </a:p>
        </p:txBody>
      </p:sp>
      <p:graphicFrame>
        <p:nvGraphicFramePr>
          <p:cNvPr id="8" name="Diagram 7"/>
          <p:cNvGraphicFramePr/>
          <p:nvPr>
            <p:extLst>
              <p:ext uri="{D42A27DB-BD31-4B8C-83A1-F6EECF244321}">
                <p14:modId xmlns:p14="http://schemas.microsoft.com/office/powerpoint/2010/main" val="1607492417"/>
              </p:ext>
            </p:extLst>
          </p:nvPr>
        </p:nvGraphicFramePr>
        <p:xfrm>
          <a:off x="152400" y="762000"/>
          <a:ext cx="3778624"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904158168"/>
              </p:ext>
            </p:extLst>
          </p:nvPr>
        </p:nvGraphicFramePr>
        <p:xfrm>
          <a:off x="5257800" y="762000"/>
          <a:ext cx="3778624" cy="2514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11" name="Straight Arrow Connector 10"/>
          <p:cNvCxnSpPr/>
          <p:nvPr/>
        </p:nvCxnSpPr>
        <p:spPr>
          <a:xfrm>
            <a:off x="3352800" y="2057400"/>
            <a:ext cx="2514600" cy="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4038600" y="2023646"/>
            <a:ext cx="1143000" cy="338554"/>
          </a:xfrm>
          <a:prstGeom prst="rect">
            <a:avLst/>
          </a:prstGeom>
          <a:noFill/>
        </p:spPr>
        <p:txBody>
          <a:bodyPr wrap="square" rtlCol="0">
            <a:spAutoFit/>
          </a:bodyPr>
          <a:lstStyle/>
          <a:p>
            <a:pPr algn="ctr"/>
            <a:r>
              <a:rPr lang="en-US" sz="1600" dirty="0" smtClean="0">
                <a:latin typeface="Lato" panose="020F0502020204030203" pitchFamily="34" charset="0"/>
              </a:rPr>
              <a:t>Strategies</a:t>
            </a:r>
            <a:endParaRPr lang="en-US" sz="1600" dirty="0">
              <a:latin typeface="Lato" panose="020F0502020204030203" pitchFamily="34" charset="0"/>
            </a:endParaRPr>
          </a:p>
        </p:txBody>
      </p:sp>
      <p:grpSp>
        <p:nvGrpSpPr>
          <p:cNvPr id="3" name="Group 2"/>
          <p:cNvGrpSpPr/>
          <p:nvPr/>
        </p:nvGrpSpPr>
        <p:grpSpPr>
          <a:xfrm>
            <a:off x="3733800" y="836168"/>
            <a:ext cx="1676400" cy="1224280"/>
            <a:chOff x="3733800" y="836168"/>
            <a:chExt cx="1676400" cy="1224280"/>
          </a:xfrm>
        </p:grpSpPr>
        <p:sp>
          <p:nvSpPr>
            <p:cNvPr id="10" name="Rounded Rectangle 9"/>
            <p:cNvSpPr/>
            <p:nvPr/>
          </p:nvSpPr>
          <p:spPr>
            <a:xfrm>
              <a:off x="3853634" y="836168"/>
              <a:ext cx="1436732" cy="383032"/>
            </a:xfrm>
            <a:prstGeom prst="roundRect">
              <a:avLst/>
            </a:prstGeom>
            <a:solidFill>
              <a:schemeClr val="accent3"/>
            </a:solidFill>
            <a:ln w="28575">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2400" b="1" dirty="0" smtClean="0">
                  <a:solidFill>
                    <a:prstClr val="black"/>
                  </a:solidFill>
                  <a:latin typeface="Lato" panose="020F0502020204030203" pitchFamily="34" charset="0"/>
                  <a:cs typeface="Arial" panose="020B0604020202020204" pitchFamily="34" charset="0"/>
                </a:rPr>
                <a:t>ACH</a:t>
              </a:r>
              <a:endParaRPr lang="en-US" sz="2400" b="1" dirty="0">
                <a:solidFill>
                  <a:prstClr val="black"/>
                </a:solidFill>
                <a:latin typeface="Lato" panose="020F0502020204030203" pitchFamily="34" charset="0"/>
                <a:cs typeface="Arial" panose="020B0604020202020204" pitchFamily="34" charset="0"/>
              </a:endParaRPr>
            </a:p>
          </p:txBody>
        </p:sp>
        <p:cxnSp>
          <p:nvCxnSpPr>
            <p:cNvPr id="12" name="Straight Arrow Connector 11"/>
            <p:cNvCxnSpPr>
              <a:stCxn id="10" idx="2"/>
            </p:cNvCxnSpPr>
            <p:nvPr/>
          </p:nvCxnSpPr>
          <p:spPr>
            <a:xfrm flipH="1">
              <a:off x="4566466" y="1219200"/>
              <a:ext cx="5534" cy="841248"/>
            </a:xfrm>
            <a:prstGeom prst="straightConnector1">
              <a:avLst/>
            </a:prstGeom>
            <a:ln w="12700">
              <a:prstDash val="lgDash"/>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3733800" y="1323529"/>
              <a:ext cx="1676400" cy="430887"/>
            </a:xfrm>
            <a:prstGeom prst="rect">
              <a:avLst/>
            </a:prstGeom>
            <a:solidFill>
              <a:schemeClr val="bg1"/>
            </a:solidFill>
          </p:spPr>
          <p:txBody>
            <a:bodyPr wrap="square" rtlCol="0">
              <a:spAutoFit/>
            </a:bodyPr>
            <a:lstStyle/>
            <a:p>
              <a:pPr algn="ctr"/>
              <a:r>
                <a:rPr lang="en-US" sz="1100" b="1" dirty="0" smtClean="0">
                  <a:solidFill>
                    <a:prstClr val="black"/>
                  </a:solidFill>
                  <a:latin typeface="Lato" panose="020F0502020204030203" pitchFamily="34" charset="0"/>
                  <a:cs typeface="Arial" panose="020B0604020202020204" pitchFamily="34" charset="0"/>
                </a:rPr>
                <a:t>Accelerate</a:t>
              </a:r>
            </a:p>
            <a:p>
              <a:pPr algn="ctr"/>
              <a:r>
                <a:rPr lang="en-US" sz="1100" b="1" dirty="0">
                  <a:solidFill>
                    <a:prstClr val="black"/>
                  </a:solidFill>
                  <a:latin typeface="Lato" panose="020F0502020204030203" pitchFamily="34" charset="0"/>
                  <a:cs typeface="Arial" panose="020B0604020202020204" pitchFamily="34" charset="0"/>
                </a:rPr>
                <a:t>c</a:t>
              </a:r>
              <a:r>
                <a:rPr lang="en-US" sz="1100" b="1" dirty="0" smtClean="0">
                  <a:solidFill>
                    <a:prstClr val="black"/>
                  </a:solidFill>
                  <a:latin typeface="Lato" panose="020F0502020204030203" pitchFamily="34" charset="0"/>
                  <a:cs typeface="Arial" panose="020B0604020202020204" pitchFamily="34" charset="0"/>
                </a:rPr>
                <a:t>ross sector strategies</a:t>
              </a:r>
              <a:endParaRPr lang="en-US" sz="1100" b="1" dirty="0">
                <a:solidFill>
                  <a:prstClr val="black"/>
                </a:solidFill>
                <a:latin typeface="Lato" panose="020F0502020204030203" pitchFamily="34" charset="0"/>
                <a:cs typeface="Arial" panose="020B0604020202020204" pitchFamily="34" charset="0"/>
              </a:endParaRPr>
            </a:p>
          </p:txBody>
        </p:sp>
      </p:grpSp>
      <p:grpSp>
        <p:nvGrpSpPr>
          <p:cNvPr id="5" name="Group 4"/>
          <p:cNvGrpSpPr/>
          <p:nvPr/>
        </p:nvGrpSpPr>
        <p:grpSpPr>
          <a:xfrm>
            <a:off x="2149288" y="2438400"/>
            <a:ext cx="4845424" cy="4038600"/>
            <a:chOff x="2149288" y="2438400"/>
            <a:chExt cx="4845424" cy="4038600"/>
          </a:xfrm>
        </p:grpSpPr>
        <p:graphicFrame>
          <p:nvGraphicFramePr>
            <p:cNvPr id="7" name="Diagram 6"/>
            <p:cNvGraphicFramePr/>
            <p:nvPr>
              <p:extLst>
                <p:ext uri="{D42A27DB-BD31-4B8C-83A1-F6EECF244321}">
                  <p14:modId xmlns:p14="http://schemas.microsoft.com/office/powerpoint/2010/main" val="3592739383"/>
                </p:ext>
              </p:extLst>
            </p:nvPr>
          </p:nvGraphicFramePr>
          <p:xfrm>
            <a:off x="2149288" y="3048000"/>
            <a:ext cx="4845424" cy="3429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Right Brace 16"/>
            <p:cNvSpPr/>
            <p:nvPr/>
          </p:nvSpPr>
          <p:spPr>
            <a:xfrm rot="16200000">
              <a:off x="3962402" y="1676399"/>
              <a:ext cx="1219198" cy="2743199"/>
            </a:xfrm>
            <a:prstGeom prst="rightBrace">
              <a:avLst>
                <a:gd name="adj1" fmla="val 64743"/>
                <a:gd name="adj2" fmla="val 49692"/>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4215913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ART_PowerPoint_Template_2011-12-5_v3">
  <a:themeElements>
    <a:clrScheme name="APDE 2 ACA">
      <a:dk1>
        <a:sysClr val="windowText" lastClr="000000"/>
      </a:dk1>
      <a:lt1>
        <a:sysClr val="window" lastClr="FFFFFF"/>
      </a:lt1>
      <a:dk2>
        <a:srgbClr val="595959"/>
      </a:dk2>
      <a:lt2>
        <a:srgbClr val="595959"/>
      </a:lt2>
      <a:accent1>
        <a:srgbClr val="E1555E"/>
      </a:accent1>
      <a:accent2>
        <a:srgbClr val="206A87"/>
      </a:accent2>
      <a:accent3>
        <a:srgbClr val="FFCA58"/>
      </a:accent3>
      <a:accent4>
        <a:srgbClr val="F58E7C"/>
      </a:accent4>
      <a:accent5>
        <a:srgbClr val="80D0E0"/>
      </a:accent5>
      <a:accent6>
        <a:srgbClr val="595959"/>
      </a:accent6>
      <a:hlink>
        <a:srgbClr val="206A87"/>
      </a:hlink>
      <a:folHlink>
        <a:srgbClr val="206A87"/>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START_PowerPoint_Template_2011-12-5_v3.potx</Template>
  <TotalTime>10366</TotalTime>
  <Words>6060</Words>
  <Application>Microsoft Office PowerPoint</Application>
  <PresentationFormat>On-screen Show (4:3)</PresentationFormat>
  <Paragraphs>483</Paragraphs>
  <Slides>33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Lato</vt:lpstr>
      <vt:lpstr>Tw Cen MT</vt:lpstr>
      <vt:lpstr>Calibri</vt:lpstr>
      <vt:lpstr>Wingdings</vt:lpstr>
      <vt:lpstr>Arial</vt:lpstr>
      <vt:lpstr>Wingdings 2</vt:lpstr>
      <vt:lpstr>START_PowerPoint_Template_2011-12-5_v3</vt:lpstr>
      <vt:lpstr>A perspective on data integration and the emerging ACH context   ACH Development Council Webinar</vt:lpstr>
      <vt:lpstr>Outline</vt:lpstr>
      <vt:lpstr>In the United States, our investments do not match our health needs</vt:lpstr>
      <vt:lpstr>The United States compared to its economic peers</vt:lpstr>
      <vt:lpstr>We only spend 5% of our health dollars to address what causes 60% of our avoidable deaths</vt:lpstr>
      <vt:lpstr>Health follows wealth, and the US suffers from extreme income inequality</vt:lpstr>
      <vt:lpstr>In King County, there is a broad understanding that health begins where we live, learn, work and play.   This is embodied in the Accountable Community of Health.</vt:lpstr>
      <vt:lpstr>King County Accountable Community of Health (ACH)</vt:lpstr>
      <vt:lpstr>Complex problems require a complex strategy</vt:lpstr>
      <vt:lpstr>QUESTION: Any promising strategies of how you used data to address upstream drivers of poor health and disparities in your communities?  </vt:lpstr>
      <vt:lpstr>There is great promise in this growing collaborative approach to better understand and serve the whole person.   But, how will we know if we are making progress towards the Triple Aim?</vt:lpstr>
      <vt:lpstr>Complex strategies require a complex evaluation</vt:lpstr>
      <vt:lpstr>Public Health Systems &amp; Services Research grant – A timely opportunity</vt:lpstr>
      <vt:lpstr>Multi-ACH evaluation of building shared data and care coordination strategies</vt:lpstr>
      <vt:lpstr>We need data integration to coordinate care across sectors and measure progress towards the Triple Aim, but what we have in King County is data fragmentation.</vt:lpstr>
      <vt:lpstr>Landscape of King County data assets to measure progress towards the Triple Aim</vt:lpstr>
      <vt:lpstr>QUESTION: How could the ACHs begin to unpeel all of these different data systems to address our regional health priorities? Where is square one?  </vt:lpstr>
      <vt:lpstr>Impact of data fragmentation</vt:lpstr>
      <vt:lpstr>QUESTION: What is the role of the ACH around informing the development of shared data systems? What is the promise for ACHs of such systems? </vt:lpstr>
      <vt:lpstr>One solution to data fragmentation is to build an Integrated Data System</vt:lpstr>
      <vt:lpstr>Shared, integrated, interoperable, open data – what’s the difference?</vt:lpstr>
      <vt:lpstr>Integrated Data Systems (IDS) used for care coordination and population-level analysis</vt:lpstr>
      <vt:lpstr>Three types of IDS</vt:lpstr>
      <vt:lpstr>Architecture of an IDS prototype</vt:lpstr>
      <vt:lpstr>IDS governance</vt:lpstr>
      <vt:lpstr>QUESTION: Should the ACHs play a role in governance of shared data? Who (or what) else would if not us?  </vt:lpstr>
      <vt:lpstr>Towards integrated data in King County</vt:lpstr>
      <vt:lpstr>Potential ideas (not yet vetted) for moving forward in King County</vt:lpstr>
      <vt:lpstr>APPENDIX</vt:lpstr>
      <vt:lpstr>Glossary of Terms</vt:lpstr>
      <vt:lpstr>Definitions</vt:lpstr>
      <vt:lpstr>More definitions…</vt:lpstr>
      <vt:lpstr>And some more…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 Kern</dc:creator>
  <cp:lastModifiedBy>Deb</cp:lastModifiedBy>
  <cp:revision>2479</cp:revision>
  <dcterms:created xsi:type="dcterms:W3CDTF">2011-11-17T17:01:57Z</dcterms:created>
  <dcterms:modified xsi:type="dcterms:W3CDTF">2015-06-23T23:16:03Z</dcterms:modified>
</cp:coreProperties>
</file>