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2"/>
    <p:sldMasterId id="2147483683" r:id="rId3"/>
    <p:sldMasterId id="2147483717" r:id="rId4"/>
  </p:sldMasterIdLst>
  <p:notesMasterIdLst>
    <p:notesMasterId r:id="rId6"/>
  </p:notesMasterIdLst>
  <p:sldIdLst>
    <p:sldId id="371" r:id="rId5"/>
  </p:sldIdLst>
  <p:sldSz cx="9144000" cy="6858000" type="screen4x3"/>
  <p:notesSz cx="7010400" cy="92964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1C1C1C"/>
    <a:srgbClr val="A5D9E9"/>
    <a:srgbClr val="999999"/>
    <a:srgbClr val="046D86"/>
    <a:srgbClr val="00A9FE"/>
    <a:srgbClr val="5DD8F2"/>
    <a:srgbClr val="F0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158" y="108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7B8AB3-81C1-4F0E-A52C-3A001249FE25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93A024-E0A4-463F-BB24-D6DD53643AD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8701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109" charset="-128"/>
            </a:endParaRPr>
          </a:p>
        </p:txBody>
      </p:sp>
      <p:sp>
        <p:nvSpPr>
          <p:cNvPr id="1638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DB1F033-3244-4CB4-8EEA-CA0A03D5C4C1}" type="slidenum">
              <a:rPr lang="da-DK" smtClean="0"/>
              <a:pPr/>
              <a:t>1</a:t>
            </a:fld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2802498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665B1-84AE-4B0D-A83D-B0E87FC315C3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02A92-C157-4D05-8B4A-A7E487227D8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7B129-8AFE-4FF4-A4BA-4D89B927EB98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0DD55-B773-4677-B4CA-D9EDAD88DD3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642F7-8A19-4065-B804-1A8E6B2B6D3C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B56C5-27B0-412C-920C-8260A072C45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04B33-A9F8-4D82-AD3B-3BAE03A573D2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1DFF2-D7BB-4291-B13A-1CC6A9542F1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203E-2E10-48F4-867B-1798CD7BAEBE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E1BA2-E9AF-49CB-AA66-7FEBB6C2FC5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D9517-3274-4DA4-B37D-6DE1C3DD1407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91F18-E6B1-41C1-9B78-51A4E1DD31D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AACB5-D373-449C-90A0-2B3FDE684584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F29DD-D00E-42A8-BAB2-D3A997F7572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B14EC-FFD4-4000-AA09-093C6F02D426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08222-B733-4BD9-961A-2C0A871CBF9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768CC-01F9-44F9-A60E-ECD916107C4F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434A9-9363-438A-B341-2E0C61618C7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CE3F9-2831-49F0-9095-6B5FFD0436B0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211FB-D7D4-4300-AFA8-2B23F3BA9561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7B29A-EF26-479D-A5B0-B59E6C86FC56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81DD5-BD04-471E-B974-A71B64AB699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7CD5F-D02A-4BDD-A9D1-EF10DB0905D3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AFED6-BBB0-4289-ACFE-70F3C02A214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41D40-B7A7-4895-A57C-0277716ECF23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A6DC9-94A1-4867-9F1B-067B0154FE0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CD9F7-FBE2-4926-BCCC-FDE931B3E080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4B027-D033-4170-8705-352FBB56AA2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074C8-F321-49A4-A8D0-403D0A3134F2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B2D85-BB80-4681-B70E-614C9C9E77D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F7DBC-91F4-4CD8-9841-76EE9A6D917E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8297-FB77-48A2-9377-5060429AD58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49763-3CA9-4BA8-9E98-722BED59EA4F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1A16-4238-40CC-9D11-C74A3797A5D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B6EF6-5046-4B91-A11D-291608001591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3452B-7407-493A-A36A-E8EE4EB26AD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2ADDB-65C4-4D19-B1BA-133292C352FC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2B9F8-79BA-406C-8C8A-08A718628E6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E2081-4249-4DCC-8AFC-0BC0E235402D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7D502-C79C-4356-B78B-006397C9DC0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4D3D0-D096-41B7-99F4-57EDE339BA31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44BD9-EA17-4302-B5A8-5FA13FCC3E5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E4AB3-9B4A-4117-A4B6-7BB933B8FAA4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0DCD9-FDF6-40C2-ACE4-C8C734BA405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64673-A5B5-4CCB-9199-8235EB679E31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6A2A-D8D9-4FA7-BE0A-499E3125A30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-111" charset="0"/>
              </a:defRPr>
            </a:lvl1pPr>
          </a:lstStyle>
          <a:p>
            <a:pPr>
              <a:defRPr/>
            </a:pPr>
            <a:fld id="{1D4F824D-944C-4BA4-9943-C0C23B3FB535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itchFamily="-111" charset="0"/>
              </a:defRPr>
            </a:lvl1pPr>
          </a:lstStyle>
          <a:p>
            <a:pPr>
              <a:defRPr/>
            </a:pPr>
            <a:fld id="{AAB85F4D-5A1A-4EE3-B99E-90B8DA528DC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2051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BE8515-3425-42B1-88DD-9AD4FCAC37D6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D468CF8-1F69-4F9A-9742-7D451B53A54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chemeClr val="tx1"/>
            </a:gs>
            <a:gs pos="39000">
              <a:sysClr val="windowText" lastClr="000000">
                <a:alpha val="14000"/>
              </a:sysClr>
            </a:gs>
            <a:gs pos="100000">
              <a:sysClr val="window" lastClr="FFFFFF">
                <a:alpha val="48000"/>
              </a:sys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masteren</a:t>
            </a:r>
          </a:p>
        </p:txBody>
      </p:sp>
      <p:sp>
        <p:nvSpPr>
          <p:cNvPr id="3075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-111" charset="0"/>
              </a:defRPr>
            </a:lvl1pPr>
          </a:lstStyle>
          <a:p>
            <a:pPr>
              <a:defRPr/>
            </a:pPr>
            <a:fld id="{31E91361-B960-444C-A520-DC7BCF0DB715}" type="datetime1">
              <a:rPr lang="da-DK"/>
              <a:pPr>
                <a:defRPr/>
              </a:pPr>
              <a:t>11-11-2014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itchFamily="-111" charset="0"/>
              </a:defRPr>
            </a:lvl1pPr>
          </a:lstStyle>
          <a:p>
            <a:pPr>
              <a:defRPr/>
            </a:pPr>
            <a:fld id="{F4DD6D97-2DF8-4B38-9525-2FEB1F760A2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135"/>
          <p:cNvSpPr>
            <a:spLocks noChangeArrowheads="1"/>
          </p:cNvSpPr>
          <p:nvPr/>
        </p:nvSpPr>
        <p:spPr bwMode="auto">
          <a:xfrm>
            <a:off x="276225" y="3502025"/>
            <a:ext cx="8366125" cy="320675"/>
          </a:xfrm>
          <a:prstGeom prst="rect">
            <a:avLst/>
          </a:prstGeom>
          <a:gradFill rotWithShape="1">
            <a:gsLst>
              <a:gs pos="0">
                <a:schemeClr val="accent1">
                  <a:lumMod val="10000"/>
                </a:schemeClr>
              </a:gs>
              <a:gs pos="100000">
                <a:schemeClr val="tx2"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-111" charset="0"/>
            </a:endParaRPr>
          </a:p>
        </p:txBody>
      </p:sp>
      <p:grpSp>
        <p:nvGrpSpPr>
          <p:cNvPr id="5123" name="Gruppe 107"/>
          <p:cNvGrpSpPr>
            <a:grpSpLocks/>
          </p:cNvGrpSpPr>
          <p:nvPr/>
        </p:nvGrpSpPr>
        <p:grpSpPr bwMode="auto">
          <a:xfrm>
            <a:off x="2705818" y="3205161"/>
            <a:ext cx="6202698" cy="494506"/>
            <a:chOff x="882177" y="3423730"/>
            <a:chExt cx="7946040" cy="494506"/>
          </a:xfrm>
        </p:grpSpPr>
        <p:sp>
          <p:nvSpPr>
            <p:cNvPr id="5147" name="Pentagon 104"/>
            <p:cNvSpPr>
              <a:spLocks noChangeArrowheads="1"/>
            </p:cNvSpPr>
            <p:nvPr/>
          </p:nvSpPr>
          <p:spPr bwMode="auto">
            <a:xfrm>
              <a:off x="7370870" y="3461036"/>
              <a:ext cx="1457347" cy="457200"/>
            </a:xfrm>
            <a:prstGeom prst="homePlate">
              <a:avLst>
                <a:gd name="adj" fmla="val 40317"/>
              </a:avLst>
            </a:prstGeom>
            <a:gradFill rotWithShape="1">
              <a:gsLst>
                <a:gs pos="0">
                  <a:srgbClr val="C0FF4D"/>
                </a:gs>
                <a:gs pos="100000">
                  <a:srgbClr val="A4D329"/>
                </a:gs>
              </a:gsLst>
              <a:lin ang="5400000" scaled="1"/>
            </a:gradFill>
            <a:ln w="19050">
              <a:solidFill>
                <a:srgbClr val="92D050"/>
              </a:solidFill>
              <a:round/>
              <a:headEnd/>
              <a:tailEnd/>
            </a:ln>
          </p:spPr>
          <p:txBody>
            <a:bodyPr anchor="ctr"/>
            <a:lstStyle/>
            <a:p>
              <a:pPr indent="-342900" algn="ctr" defTabSz="914400">
                <a:buFont typeface="Calibri" pitchFamily="-111" charset="0"/>
                <a:buAutoNum type="arabicPeriod"/>
              </a:pPr>
              <a:endParaRPr lang="en-US" noProof="1">
                <a:latin typeface="Calibri" pitchFamily="-111" charset="0"/>
              </a:endParaRPr>
            </a:p>
          </p:txBody>
        </p:sp>
        <p:grpSp>
          <p:nvGrpSpPr>
            <p:cNvPr id="5148" name="Gruppe 62"/>
            <p:cNvGrpSpPr>
              <a:grpSpLocks/>
            </p:cNvGrpSpPr>
            <p:nvPr/>
          </p:nvGrpSpPr>
          <p:grpSpPr bwMode="auto">
            <a:xfrm>
              <a:off x="882177" y="3423730"/>
              <a:ext cx="7003381" cy="494505"/>
              <a:chOff x="882177" y="3425035"/>
              <a:chExt cx="7003381" cy="494505"/>
            </a:xfrm>
          </p:grpSpPr>
          <p:grpSp>
            <p:nvGrpSpPr>
              <p:cNvPr id="5150" name="Gruppe 75"/>
              <p:cNvGrpSpPr>
                <a:grpSpLocks/>
              </p:cNvGrpSpPr>
              <p:nvPr/>
            </p:nvGrpSpPr>
            <p:grpSpPr bwMode="auto">
              <a:xfrm>
                <a:off x="882177" y="3425035"/>
                <a:ext cx="7003381" cy="494505"/>
                <a:chOff x="996725" y="2912594"/>
                <a:chExt cx="8463162" cy="495285"/>
              </a:xfrm>
            </p:grpSpPr>
            <p:sp>
              <p:nvSpPr>
                <p:cNvPr id="5156" name="Rectangle 445"/>
                <p:cNvSpPr>
                  <a:spLocks noChangeArrowheads="1"/>
                </p:cNvSpPr>
                <p:nvPr/>
              </p:nvSpPr>
              <p:spPr bwMode="auto">
                <a:xfrm>
                  <a:off x="1985299" y="2949958"/>
                  <a:ext cx="1707400" cy="457921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5400000" scaled="1"/>
                </a:gradFill>
                <a:ln w="19050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indent="-342900" algn="ctr" defTabSz="914400"/>
                  <a:endParaRPr lang="en-US" noProof="1">
                    <a:latin typeface="Calibri" pitchFamily="-111" charset="0"/>
                  </a:endParaRPr>
                </a:p>
              </p:txBody>
            </p:sp>
            <p:sp>
              <p:nvSpPr>
                <p:cNvPr id="5157" name="Rectangle 446"/>
                <p:cNvSpPr>
                  <a:spLocks noChangeArrowheads="1"/>
                </p:cNvSpPr>
                <p:nvPr/>
              </p:nvSpPr>
              <p:spPr bwMode="auto">
                <a:xfrm>
                  <a:off x="3694615" y="2949958"/>
                  <a:ext cx="3420555" cy="457921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5400000" scaled="1"/>
                </a:gradFill>
                <a:ln w="19050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indent="-342900" algn="ctr" defTabSz="914400"/>
                  <a:endParaRPr lang="en-US" noProof="1">
                    <a:latin typeface="Calibri" pitchFamily="-111" charset="0"/>
                  </a:endParaRPr>
                </a:p>
              </p:txBody>
            </p:sp>
            <p:sp>
              <p:nvSpPr>
                <p:cNvPr id="5158" name="Rectangle 447"/>
                <p:cNvSpPr>
                  <a:spLocks noChangeArrowheads="1"/>
                </p:cNvSpPr>
                <p:nvPr/>
              </p:nvSpPr>
              <p:spPr bwMode="auto">
                <a:xfrm>
                  <a:off x="5405853" y="2949958"/>
                  <a:ext cx="1709319" cy="457921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5400000" scaled="1"/>
                </a:gradFill>
                <a:ln w="19050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indent="-342900" algn="ctr" defTabSz="914400"/>
                  <a:endParaRPr lang="en-US" noProof="1">
                    <a:latin typeface="Calibri" pitchFamily="-111" charset="0"/>
                  </a:endParaRPr>
                </a:p>
              </p:txBody>
            </p:sp>
            <p:sp>
              <p:nvSpPr>
                <p:cNvPr id="5159" name="Rectangle 448"/>
                <p:cNvSpPr>
                  <a:spLocks noChangeArrowheads="1"/>
                </p:cNvSpPr>
                <p:nvPr/>
              </p:nvSpPr>
              <p:spPr bwMode="auto">
                <a:xfrm>
                  <a:off x="7115170" y="2942006"/>
                  <a:ext cx="2344717" cy="457921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5400000" scaled="1"/>
                </a:gradFill>
                <a:ln w="19050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indent="-342900" algn="ctr" defTabSz="914400"/>
                  <a:endParaRPr lang="en-US" noProof="1">
                    <a:latin typeface="Calibri" pitchFamily="-111" charset="0"/>
                  </a:endParaRPr>
                </a:p>
              </p:txBody>
            </p:sp>
            <p:sp>
              <p:nvSpPr>
                <p:cNvPr id="5160" name="Rectangle 445"/>
                <p:cNvSpPr>
                  <a:spLocks noChangeArrowheads="1"/>
                </p:cNvSpPr>
                <p:nvPr/>
              </p:nvSpPr>
              <p:spPr bwMode="auto">
                <a:xfrm>
                  <a:off x="996725" y="2912594"/>
                  <a:ext cx="2064372" cy="457921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5400000" scaled="1"/>
                </a:gradFill>
                <a:ln w="19050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indent="-342900" algn="ctr" defTabSz="914400"/>
                  <a:endParaRPr lang="en-US" noProof="1">
                    <a:latin typeface="Calibri" pitchFamily="-111" charset="0"/>
                  </a:endParaRPr>
                </a:p>
              </p:txBody>
            </p:sp>
          </p:grpSp>
          <p:sp>
            <p:nvSpPr>
              <p:cNvPr id="5152" name="Rectangle 446"/>
              <p:cNvSpPr>
                <a:spLocks noChangeArrowheads="1"/>
              </p:cNvSpPr>
              <p:nvPr/>
            </p:nvSpPr>
            <p:spPr bwMode="auto">
              <a:xfrm>
                <a:off x="2694716" y="3540922"/>
                <a:ext cx="2541529" cy="300038"/>
              </a:xfrm>
              <a:prstGeom prst="rect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indent="-342900" algn="ctr" defTabSz="914400"/>
                <a:r>
                  <a:rPr lang="en-US" noProof="1" smtClean="0">
                    <a:solidFill>
                      <a:srgbClr val="080808"/>
                    </a:solidFill>
                    <a:latin typeface="Calibri" pitchFamily="-111" charset="0"/>
                  </a:rPr>
                  <a:t>October</a:t>
                </a:r>
                <a:endParaRPr lang="en-US" noProof="1">
                  <a:solidFill>
                    <a:srgbClr val="080808"/>
                  </a:solidFill>
                  <a:latin typeface="Calibri" pitchFamily="-111" charset="0"/>
                </a:endParaRPr>
              </a:p>
            </p:txBody>
          </p:sp>
          <p:sp>
            <p:nvSpPr>
              <p:cNvPr id="5153" name="Rectangle 447"/>
              <p:cNvSpPr>
                <a:spLocks noChangeArrowheads="1"/>
              </p:cNvSpPr>
              <p:nvPr/>
            </p:nvSpPr>
            <p:spPr bwMode="auto">
              <a:xfrm>
                <a:off x="4664141" y="3556003"/>
                <a:ext cx="1414484" cy="300038"/>
              </a:xfrm>
              <a:prstGeom prst="rect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indent="-342900" algn="ctr" defTabSz="914400"/>
                <a:endParaRPr lang="en-US" noProof="1">
                  <a:latin typeface="Calibri" pitchFamily="-111" charset="0"/>
                </a:endParaRPr>
              </a:p>
            </p:txBody>
          </p:sp>
          <p:sp>
            <p:nvSpPr>
              <p:cNvPr id="5155" name="Rectangle 445"/>
              <p:cNvSpPr>
                <a:spLocks noChangeArrowheads="1"/>
              </p:cNvSpPr>
              <p:nvPr/>
            </p:nvSpPr>
            <p:spPr bwMode="auto">
              <a:xfrm>
                <a:off x="1005347" y="3497267"/>
                <a:ext cx="1699547" cy="300038"/>
              </a:xfrm>
              <a:prstGeom prst="rect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indent="-342900" algn="ctr" defTabSz="914400"/>
                <a:r>
                  <a:rPr lang="en-US" noProof="1" smtClean="0">
                    <a:solidFill>
                      <a:srgbClr val="080808"/>
                    </a:solidFill>
                    <a:latin typeface="Calibri" pitchFamily="-111" charset="0"/>
                  </a:rPr>
                  <a:t>September</a:t>
                </a:r>
                <a:endParaRPr lang="en-US" noProof="1">
                  <a:solidFill>
                    <a:srgbClr val="080808"/>
                  </a:solidFill>
                  <a:latin typeface="Calibri" pitchFamily="-111" charset="0"/>
                </a:endParaRPr>
              </a:p>
            </p:txBody>
          </p:sp>
        </p:grpSp>
        <p:sp>
          <p:nvSpPr>
            <p:cNvPr id="5149" name="Rectangle 448"/>
            <p:cNvSpPr>
              <a:spLocks noChangeArrowheads="1"/>
            </p:cNvSpPr>
            <p:nvPr/>
          </p:nvSpPr>
          <p:spPr bwMode="auto">
            <a:xfrm>
              <a:off x="4699597" y="3554698"/>
              <a:ext cx="1736771" cy="300037"/>
            </a:xfrm>
            <a:prstGeom prst="rect">
              <a:avLst/>
            </a:prstGeom>
            <a:noFill/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indent="-342900" algn="ctr" defTabSz="914400"/>
              <a:r>
                <a:rPr lang="en-US" noProof="1" smtClean="0">
                  <a:solidFill>
                    <a:srgbClr val="080808"/>
                  </a:solidFill>
                  <a:latin typeface="Calibri" pitchFamily="-111" charset="0"/>
                </a:rPr>
                <a:t>November</a:t>
              </a:r>
              <a:endParaRPr lang="en-US" noProof="1">
                <a:solidFill>
                  <a:srgbClr val="080808"/>
                </a:solidFill>
                <a:latin typeface="Calibri" pitchFamily="-111" charset="0"/>
              </a:endParaRPr>
            </a:p>
          </p:txBody>
        </p:sp>
      </p:grpSp>
      <p:sp>
        <p:nvSpPr>
          <p:cNvPr id="5124" name="Rektangel 82"/>
          <p:cNvSpPr>
            <a:spLocks noChangeArrowheads="1"/>
          </p:cNvSpPr>
          <p:nvPr/>
        </p:nvSpPr>
        <p:spPr bwMode="auto">
          <a:xfrm>
            <a:off x="22234" y="1592098"/>
            <a:ext cx="164329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Health Care Authority Grant awarded to for Communities of Health Planning</a:t>
            </a:r>
          </a:p>
        </p:txBody>
      </p:sp>
      <p:sp>
        <p:nvSpPr>
          <p:cNvPr id="5128" name="Rektangel 93"/>
          <p:cNvSpPr>
            <a:spLocks noChangeArrowheads="1"/>
          </p:cNvSpPr>
          <p:nvPr/>
        </p:nvSpPr>
        <p:spPr bwMode="auto">
          <a:xfrm>
            <a:off x="2449064" y="1195083"/>
            <a:ext cx="2663714" cy="151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First Kittitas Communities of Health meeting</a:t>
            </a:r>
          </a:p>
          <a:p>
            <a:pPr marL="285750" indent="-285750" defTabSz="801688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Review Health data</a:t>
            </a:r>
          </a:p>
          <a:p>
            <a:pPr marL="285750" indent="-285750" defTabSz="801688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Discussion</a:t>
            </a:r>
          </a:p>
          <a:p>
            <a:pPr marL="285750" indent="-285750" defTabSz="801688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Themes: SA, MH, Obesity, CA, seniors, access</a:t>
            </a:r>
          </a:p>
        </p:txBody>
      </p:sp>
      <p:sp>
        <p:nvSpPr>
          <p:cNvPr id="95" name="Nedadgående pil 94"/>
          <p:cNvSpPr>
            <a:spLocks noChangeArrowheads="1"/>
          </p:cNvSpPr>
          <p:nvPr/>
        </p:nvSpPr>
        <p:spPr bwMode="auto">
          <a:xfrm>
            <a:off x="3247949" y="2666999"/>
            <a:ext cx="249238" cy="538162"/>
          </a:xfrm>
          <a:prstGeom prst="down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FFC000"/>
              </a:gs>
              <a:gs pos="100000">
                <a:srgbClr val="E36119"/>
              </a:gs>
            </a:gsLst>
            <a:lin ang="2700000" scaled="1"/>
          </a:gradFill>
          <a:ln w="9525">
            <a:solidFill>
              <a:srgbClr val="FC7E00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342900" algn="ctr">
              <a:buFont typeface="Calibri" pitchFamily="-111" charset="0"/>
              <a:buAutoNum type="arabicPeriod"/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5130" name="Rektangel 95"/>
          <p:cNvSpPr>
            <a:spLocks noChangeArrowheads="1"/>
          </p:cNvSpPr>
          <p:nvPr/>
        </p:nvSpPr>
        <p:spPr bwMode="auto">
          <a:xfrm>
            <a:off x="1016678" y="4277728"/>
            <a:ext cx="2574917" cy="16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Grant planning at the regional level and locally with KCPHD &amp; KVH</a:t>
            </a:r>
          </a:p>
          <a:p>
            <a:pPr marL="285750" indent="-285750" defTabSz="801688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Identify community health priority issues</a:t>
            </a:r>
          </a:p>
          <a:p>
            <a:pPr marL="285750" indent="-285750" defTabSz="801688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How can we accomplish this on a short timeframe?</a:t>
            </a:r>
            <a:endParaRPr lang="en-US" sz="1400" noProof="1">
              <a:solidFill>
                <a:srgbClr val="080808"/>
              </a:solidFill>
              <a:latin typeface="Calibri" pitchFamily="-111" charset="0"/>
              <a:cs typeface="Arial" charset="0"/>
            </a:endParaRPr>
          </a:p>
        </p:txBody>
      </p:sp>
      <p:sp>
        <p:nvSpPr>
          <p:cNvPr id="97" name="Nedadgående pil 96"/>
          <p:cNvSpPr>
            <a:spLocks noChangeArrowheads="1"/>
          </p:cNvSpPr>
          <p:nvPr/>
        </p:nvSpPr>
        <p:spPr bwMode="auto">
          <a:xfrm rot="10800000">
            <a:off x="1875631" y="3636167"/>
            <a:ext cx="249238" cy="538162"/>
          </a:xfrm>
          <a:prstGeom prst="down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FFC000"/>
              </a:gs>
              <a:gs pos="100000">
                <a:srgbClr val="E36119"/>
              </a:gs>
            </a:gsLst>
            <a:lin ang="2700000" scaled="1"/>
          </a:gradFill>
          <a:ln w="9525">
            <a:solidFill>
              <a:srgbClr val="FC7E00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342900" algn="ctr">
              <a:buFont typeface="Calibri" pitchFamily="-111" charset="0"/>
              <a:buAutoNum type="arabicPeriod"/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5132" name="Rektangel 98"/>
          <p:cNvSpPr>
            <a:spLocks noChangeArrowheads="1"/>
          </p:cNvSpPr>
          <p:nvPr/>
        </p:nvSpPr>
        <p:spPr bwMode="auto">
          <a:xfrm>
            <a:off x="3997465" y="4319003"/>
            <a:ext cx="2660617" cy="194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2</a:t>
            </a:r>
            <a:r>
              <a:rPr lang="en-US" sz="1400" baseline="300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nd</a:t>
            </a: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 meeting: </a:t>
            </a:r>
          </a:p>
          <a:p>
            <a:pPr marL="285750" indent="-285750" defTabSz="801688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Criteria for issue: What can most of us make a difference in?  What do we have data for? What affects most of us?</a:t>
            </a:r>
          </a:p>
          <a:p>
            <a:pPr marL="285750" indent="-285750" defTabSz="801688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Discussion &amp; vote: Youth substance abuse and obesity</a:t>
            </a:r>
          </a:p>
          <a:p>
            <a:pPr defTabSz="801688">
              <a:spcBef>
                <a:spcPct val="20000"/>
              </a:spcBef>
            </a:pPr>
            <a:endParaRPr lang="en-US" sz="1400" noProof="1">
              <a:solidFill>
                <a:srgbClr val="080808"/>
              </a:solidFill>
              <a:latin typeface="Calibri" pitchFamily="-111" charset="0"/>
              <a:cs typeface="Arial" charset="0"/>
            </a:endParaRPr>
          </a:p>
        </p:txBody>
      </p:sp>
      <p:sp>
        <p:nvSpPr>
          <p:cNvPr id="100" name="Nedadgående pil 99"/>
          <p:cNvSpPr>
            <a:spLocks noChangeArrowheads="1"/>
          </p:cNvSpPr>
          <p:nvPr/>
        </p:nvSpPr>
        <p:spPr bwMode="auto">
          <a:xfrm rot="10800000">
            <a:off x="4882393" y="3709611"/>
            <a:ext cx="249238" cy="538163"/>
          </a:xfrm>
          <a:prstGeom prst="down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FFC000"/>
              </a:gs>
              <a:gs pos="100000">
                <a:srgbClr val="E36119"/>
              </a:gs>
            </a:gsLst>
            <a:lin ang="2700000" scaled="1"/>
          </a:gradFill>
          <a:ln w="9525">
            <a:solidFill>
              <a:srgbClr val="FC7E00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342900" algn="ctr">
              <a:buFont typeface="Calibri" pitchFamily="-111" charset="0"/>
              <a:buAutoNum type="arabicPeriod"/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39" name="Rectangle 445"/>
          <p:cNvSpPr>
            <a:spLocks noChangeArrowheads="1"/>
          </p:cNvSpPr>
          <p:nvPr/>
        </p:nvSpPr>
        <p:spPr bwMode="auto">
          <a:xfrm>
            <a:off x="1276351" y="3205162"/>
            <a:ext cx="1447799" cy="457200"/>
          </a:xfrm>
          <a:prstGeom prst="rect">
            <a:avLst/>
          </a:prstGeom>
          <a:gradFill rotWithShape="1">
            <a:gsLst>
              <a:gs pos="0">
                <a:srgbClr val="C0FF4D"/>
              </a:gs>
              <a:gs pos="100000">
                <a:srgbClr val="A4D329"/>
              </a:gs>
            </a:gsLst>
            <a:lin ang="5400000" scaled="1"/>
          </a:gradFill>
          <a:ln w="19050">
            <a:solidFill>
              <a:srgbClr val="92D050"/>
            </a:solidFill>
            <a:round/>
            <a:headEnd/>
            <a:tailEnd/>
          </a:ln>
        </p:spPr>
        <p:txBody>
          <a:bodyPr anchor="ctr"/>
          <a:lstStyle/>
          <a:p>
            <a:pPr indent="-342900" algn="ctr" defTabSz="914400"/>
            <a:endParaRPr lang="en-US" noProof="1">
              <a:latin typeface="Calibri" pitchFamily="-111" charset="0"/>
            </a:endParaRPr>
          </a:p>
        </p:txBody>
      </p:sp>
      <p:sp>
        <p:nvSpPr>
          <p:cNvPr id="40" name="Rectangle 445"/>
          <p:cNvSpPr>
            <a:spLocks noChangeArrowheads="1"/>
          </p:cNvSpPr>
          <p:nvPr/>
        </p:nvSpPr>
        <p:spPr bwMode="auto">
          <a:xfrm>
            <a:off x="68273" y="3213101"/>
            <a:ext cx="1208078" cy="457200"/>
          </a:xfrm>
          <a:prstGeom prst="rect">
            <a:avLst/>
          </a:prstGeom>
          <a:gradFill rotWithShape="1">
            <a:gsLst>
              <a:gs pos="0">
                <a:srgbClr val="C0FF4D"/>
              </a:gs>
              <a:gs pos="100000">
                <a:srgbClr val="A4D329"/>
              </a:gs>
            </a:gsLst>
            <a:lin ang="5400000" scaled="1"/>
          </a:gradFill>
          <a:ln w="19050">
            <a:solidFill>
              <a:srgbClr val="92D050"/>
            </a:solidFill>
            <a:round/>
            <a:headEnd/>
            <a:tailEnd/>
          </a:ln>
        </p:spPr>
        <p:txBody>
          <a:bodyPr anchor="ctr"/>
          <a:lstStyle/>
          <a:p>
            <a:pPr indent="-342900" algn="ctr" defTabSz="914400"/>
            <a:endParaRPr lang="en-US" noProof="1">
              <a:latin typeface="Calibri" pitchFamily="-111" charset="0"/>
            </a:endParaRPr>
          </a:p>
        </p:txBody>
      </p:sp>
      <p:sp>
        <p:nvSpPr>
          <p:cNvPr id="42" name="Rectangle 445"/>
          <p:cNvSpPr>
            <a:spLocks noChangeArrowheads="1"/>
          </p:cNvSpPr>
          <p:nvPr/>
        </p:nvSpPr>
        <p:spPr bwMode="auto">
          <a:xfrm>
            <a:off x="1552078" y="3273425"/>
            <a:ext cx="1102910" cy="300038"/>
          </a:xfrm>
          <a:prstGeom prst="rect">
            <a:avLst/>
          </a:prstGeom>
          <a:noFill/>
          <a:ln w="19050">
            <a:noFill/>
            <a:round/>
            <a:headEnd/>
            <a:tailEnd/>
          </a:ln>
        </p:spPr>
        <p:txBody>
          <a:bodyPr anchor="ctr"/>
          <a:lstStyle/>
          <a:p>
            <a:pPr indent="-342900" algn="ctr" defTabSz="914400"/>
            <a:r>
              <a:rPr lang="en-US" noProof="1" smtClean="0">
                <a:solidFill>
                  <a:srgbClr val="080808"/>
                </a:solidFill>
                <a:latin typeface="Calibri" pitchFamily="-111" charset="0"/>
              </a:rPr>
              <a:t>July-August</a:t>
            </a:r>
            <a:endParaRPr lang="en-US" noProof="1">
              <a:solidFill>
                <a:srgbClr val="080808"/>
              </a:solidFill>
              <a:latin typeface="Calibri" pitchFamily="-111" charset="0"/>
            </a:endParaRPr>
          </a:p>
        </p:txBody>
      </p:sp>
      <p:sp>
        <p:nvSpPr>
          <p:cNvPr id="43" name="Rectangle 445"/>
          <p:cNvSpPr>
            <a:spLocks noChangeArrowheads="1"/>
          </p:cNvSpPr>
          <p:nvPr/>
        </p:nvSpPr>
        <p:spPr bwMode="auto">
          <a:xfrm>
            <a:off x="46440" y="3306763"/>
            <a:ext cx="1102910" cy="300038"/>
          </a:xfrm>
          <a:prstGeom prst="rect">
            <a:avLst/>
          </a:prstGeom>
          <a:noFill/>
          <a:ln w="19050">
            <a:noFill/>
            <a:round/>
            <a:headEnd/>
            <a:tailEnd/>
          </a:ln>
        </p:spPr>
        <p:txBody>
          <a:bodyPr anchor="ctr"/>
          <a:lstStyle/>
          <a:p>
            <a:pPr indent="-342900" algn="ctr" defTabSz="914400"/>
            <a:r>
              <a:rPr lang="en-US" noProof="1" smtClean="0">
                <a:solidFill>
                  <a:srgbClr val="080808"/>
                </a:solidFill>
                <a:latin typeface="Calibri" pitchFamily="-111" charset="0"/>
              </a:rPr>
              <a:t>June</a:t>
            </a:r>
            <a:endParaRPr lang="en-US" noProof="1">
              <a:solidFill>
                <a:srgbClr val="080808"/>
              </a:solidFill>
              <a:latin typeface="Calibri" pitchFamily="-111" charset="0"/>
            </a:endParaRPr>
          </a:p>
        </p:txBody>
      </p:sp>
      <p:sp>
        <p:nvSpPr>
          <p:cNvPr id="91" name="Nedadgående pil 90"/>
          <p:cNvSpPr>
            <a:spLocks noChangeArrowheads="1"/>
          </p:cNvSpPr>
          <p:nvPr/>
        </p:nvSpPr>
        <p:spPr bwMode="auto">
          <a:xfrm>
            <a:off x="470302" y="2770188"/>
            <a:ext cx="250825" cy="538163"/>
          </a:xfrm>
          <a:prstGeom prst="downArrow">
            <a:avLst>
              <a:gd name="adj1" fmla="val 50000"/>
              <a:gd name="adj2" fmla="val 50004"/>
            </a:avLst>
          </a:prstGeom>
          <a:gradFill rotWithShape="1">
            <a:gsLst>
              <a:gs pos="0">
                <a:srgbClr val="FFC000"/>
              </a:gs>
              <a:gs pos="100000">
                <a:srgbClr val="E36119"/>
              </a:gs>
            </a:gsLst>
            <a:lin ang="2700000" scaled="1"/>
          </a:gradFill>
          <a:ln w="9525">
            <a:solidFill>
              <a:srgbClr val="FC7E00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342900" algn="ctr">
              <a:buFont typeface="Calibri" pitchFamily="-111" charset="0"/>
              <a:buAutoNum type="arabicPeriod"/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44" name="Nedadgående pil 94"/>
          <p:cNvSpPr>
            <a:spLocks noChangeArrowheads="1"/>
          </p:cNvSpPr>
          <p:nvPr/>
        </p:nvSpPr>
        <p:spPr bwMode="auto">
          <a:xfrm>
            <a:off x="6355667" y="2666999"/>
            <a:ext cx="249238" cy="538162"/>
          </a:xfrm>
          <a:prstGeom prst="down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FFC000"/>
              </a:gs>
              <a:gs pos="100000">
                <a:srgbClr val="E36119"/>
              </a:gs>
            </a:gsLst>
            <a:lin ang="2700000" scaled="1"/>
          </a:gradFill>
          <a:ln w="9525">
            <a:solidFill>
              <a:srgbClr val="FC7E00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342900" algn="ctr">
              <a:buFont typeface="Calibri" pitchFamily="-111" charset="0"/>
              <a:buAutoNum type="arabicPeriod"/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45" name="Rektangel 93"/>
          <p:cNvSpPr>
            <a:spLocks noChangeArrowheads="1"/>
          </p:cNvSpPr>
          <p:nvPr/>
        </p:nvSpPr>
        <p:spPr bwMode="auto">
          <a:xfrm>
            <a:off x="5326225" y="1842158"/>
            <a:ext cx="2663714" cy="82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3</a:t>
            </a:r>
            <a:r>
              <a:rPr lang="en-US" sz="1400" baseline="300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rd</a:t>
            </a: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 meeting: </a:t>
            </a:r>
          </a:p>
          <a:p>
            <a:pPr marL="285750" indent="-285750" defTabSz="801688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Choosing one issue</a:t>
            </a:r>
          </a:p>
          <a:p>
            <a:pPr marL="285750" indent="-285750" defTabSz="801688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Breaking it down</a:t>
            </a:r>
          </a:p>
        </p:txBody>
      </p:sp>
      <p:sp>
        <p:nvSpPr>
          <p:cNvPr id="48" name="Rectangle 448"/>
          <p:cNvSpPr>
            <a:spLocks noChangeArrowheads="1"/>
          </p:cNvSpPr>
          <p:nvPr/>
        </p:nvSpPr>
        <p:spPr bwMode="auto">
          <a:xfrm>
            <a:off x="7148666" y="3336129"/>
            <a:ext cx="1355728" cy="300037"/>
          </a:xfrm>
          <a:prstGeom prst="rect">
            <a:avLst/>
          </a:prstGeom>
          <a:noFill/>
          <a:ln w="19050">
            <a:noFill/>
            <a:round/>
            <a:headEnd/>
            <a:tailEnd/>
          </a:ln>
        </p:spPr>
        <p:txBody>
          <a:bodyPr anchor="ctr"/>
          <a:lstStyle/>
          <a:p>
            <a:pPr indent="-342900" algn="ctr" defTabSz="914400"/>
            <a:r>
              <a:rPr lang="en-US" noProof="1" smtClean="0">
                <a:solidFill>
                  <a:srgbClr val="080808"/>
                </a:solidFill>
                <a:latin typeface="Calibri" pitchFamily="-111" charset="0"/>
              </a:rPr>
              <a:t>December</a:t>
            </a:r>
            <a:endParaRPr lang="en-US" noProof="1">
              <a:solidFill>
                <a:srgbClr val="080808"/>
              </a:solidFill>
              <a:latin typeface="Calibri" pitchFamily="-111" charset="0"/>
            </a:endParaRPr>
          </a:p>
        </p:txBody>
      </p:sp>
      <p:sp>
        <p:nvSpPr>
          <p:cNvPr id="49" name="Nedadgående pil 99"/>
          <p:cNvSpPr>
            <a:spLocks noChangeArrowheads="1"/>
          </p:cNvSpPr>
          <p:nvPr/>
        </p:nvSpPr>
        <p:spPr bwMode="auto">
          <a:xfrm rot="10800000">
            <a:off x="7872672" y="3718760"/>
            <a:ext cx="249238" cy="538163"/>
          </a:xfrm>
          <a:prstGeom prst="down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FFC000"/>
              </a:gs>
              <a:gs pos="100000">
                <a:srgbClr val="E36119"/>
              </a:gs>
            </a:gsLst>
            <a:lin ang="2700000" scaled="1"/>
          </a:gradFill>
          <a:ln w="9525">
            <a:solidFill>
              <a:srgbClr val="FC7E00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342900" algn="ctr">
              <a:buFont typeface="Calibri" pitchFamily="-111" charset="0"/>
              <a:buAutoNum type="arabicPeriod"/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50" name="Rektangel 98"/>
          <p:cNvSpPr>
            <a:spLocks noChangeArrowheads="1"/>
          </p:cNvSpPr>
          <p:nvPr/>
        </p:nvSpPr>
        <p:spPr bwMode="auto">
          <a:xfrm>
            <a:off x="7174085" y="4319003"/>
            <a:ext cx="2660617" cy="82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4</a:t>
            </a:r>
            <a:r>
              <a:rPr lang="en-US" sz="1400" baseline="300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th</a:t>
            </a: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 meeting: </a:t>
            </a:r>
          </a:p>
          <a:p>
            <a:pPr marL="285750" indent="-285750" defTabSz="801688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Strategies</a:t>
            </a:r>
          </a:p>
          <a:p>
            <a:pPr defTabSz="801688">
              <a:spcBef>
                <a:spcPct val="20000"/>
              </a:spcBef>
            </a:pPr>
            <a:endParaRPr lang="en-US" sz="1400" noProof="1">
              <a:solidFill>
                <a:srgbClr val="080808"/>
              </a:solidFill>
              <a:latin typeface="Calibri" pitchFamily="-111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shop_Timeline_photos_2003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Kontortema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00C406F-0874-4420-AECD-03F18EDBB8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Slideshop_Timeline_photos_2003</Template>
  <TotalTime>1666</TotalTime>
  <Words>120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Slideshop_Timeline_photos_2003</vt:lpstr>
      <vt:lpstr>Brugerdefineret design</vt:lpstr>
      <vt:lpstr>2_Kontortema</vt:lpstr>
      <vt:lpstr>PowerPoint Presentation</vt:lpstr>
    </vt:vector>
  </TitlesOfParts>
  <Company>Kittitas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Read</dc:creator>
  <cp:lastModifiedBy>Deb</cp:lastModifiedBy>
  <cp:revision>12</cp:revision>
  <cp:lastPrinted>2012-02-23T22:17:18Z</cp:lastPrinted>
  <dcterms:created xsi:type="dcterms:W3CDTF">2012-02-08T01:27:56Z</dcterms:created>
  <dcterms:modified xsi:type="dcterms:W3CDTF">2014-11-11T15:35:51Z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TC018754739991</vt:lpwstr>
  </property>
</Properties>
</file>